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ocomat Pro Heavy" panose="020B0604020202020204" charset="0"/>
      <p:regular r:id="rId17"/>
    </p:embeddedFont>
    <p:embeddedFont>
      <p:font typeface="DM Sans" pitchFamily="2" charset="0"/>
      <p:regular r:id="rId18"/>
    </p:embeddedFont>
    <p:embeddedFont>
      <p:font typeface="DM Sans Bold" charset="0"/>
      <p:regular r:id="rId19"/>
    </p:embeddedFont>
    <p:embeddedFont>
      <p:font typeface="Montserrat" panose="00000500000000000000" pitchFamily="2" charset="0"/>
      <p:regular r:id="rId20"/>
    </p:embeddedFont>
    <p:embeddedFont>
      <p:font typeface="Montserrat Bold" panose="00000800000000000000" charset="0"/>
      <p:regular r:id="rId21"/>
    </p:embeddedFont>
    <p:embeddedFont>
      <p:font typeface="Montserrat Classic" panose="020B0604020202020204" charset="0"/>
      <p:regular r:id="rId22"/>
    </p:embeddedFont>
    <p:embeddedFont>
      <p:font typeface="Montserrat Classic Bold" panose="020B0604020202020204" charset="0"/>
      <p:regular r:id="rId23"/>
    </p:embeddedFont>
    <p:embeddedFont>
      <p:font typeface="Montserrat Medium" panose="00000600000000000000" pitchFamily="2"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0C5FF"/>
        </a:solidFill>
        <a:effectLst/>
      </p:bgPr>
    </p:bg>
    <p:spTree>
      <p:nvGrpSpPr>
        <p:cNvPr id="1" name=""/>
        <p:cNvGrpSpPr/>
        <p:nvPr/>
      </p:nvGrpSpPr>
      <p:grpSpPr>
        <a:xfrm>
          <a:off x="0" y="0"/>
          <a:ext cx="0" cy="0"/>
          <a:chOff x="0" y="0"/>
          <a:chExt cx="0" cy="0"/>
        </a:xfrm>
      </p:grpSpPr>
      <p:sp>
        <p:nvSpPr>
          <p:cNvPr id="2" name="Freeform 2"/>
          <p:cNvSpPr/>
          <p:nvPr/>
        </p:nvSpPr>
        <p:spPr>
          <a:xfrm>
            <a:off x="9612387" y="-7528700"/>
            <a:ext cx="13398375" cy="12377222"/>
          </a:xfrm>
          <a:custGeom>
            <a:avLst/>
            <a:gdLst/>
            <a:ahLst/>
            <a:cxnLst/>
            <a:rect l="l" t="t" r="r" b="b"/>
            <a:pathLst>
              <a:path w="13398375" h="12377222">
                <a:moveTo>
                  <a:pt x="0" y="0"/>
                </a:moveTo>
                <a:lnTo>
                  <a:pt x="13398375" y="0"/>
                </a:lnTo>
                <a:lnTo>
                  <a:pt x="13398375" y="12377222"/>
                </a:lnTo>
                <a:lnTo>
                  <a:pt x="0" y="12377222"/>
                </a:lnTo>
                <a:lnTo>
                  <a:pt x="0" y="0"/>
                </a:lnTo>
                <a:close/>
              </a:path>
            </a:pathLst>
          </a:custGeom>
          <a:blipFill>
            <a:blip r:embed="rId2">
              <a:alphaModFix amt="43999"/>
              <a:extLst>
                <a:ext uri="{96DAC541-7B7A-43D3-8B79-37D633B846F1}">
                  <asvg:svgBlip xmlns:asvg="http://schemas.microsoft.com/office/drawing/2016/SVG/main" r:embed="rId3"/>
                </a:ext>
              </a:extLst>
            </a:blip>
            <a:stretch>
              <a:fillRect t="-6179" r="-211836"/>
            </a:stretch>
          </a:blipFill>
        </p:spPr>
        <p:txBody>
          <a:bodyPr/>
          <a:lstStyle/>
          <a:p>
            <a:endParaRPr lang="en-US"/>
          </a:p>
        </p:txBody>
      </p:sp>
      <p:sp>
        <p:nvSpPr>
          <p:cNvPr id="3" name="TextBox 3"/>
          <p:cNvSpPr txBox="1"/>
          <p:nvPr/>
        </p:nvSpPr>
        <p:spPr>
          <a:xfrm>
            <a:off x="3213905" y="1650833"/>
            <a:ext cx="11860190" cy="3492667"/>
          </a:xfrm>
          <a:prstGeom prst="rect">
            <a:avLst/>
          </a:prstGeom>
        </p:spPr>
        <p:txBody>
          <a:bodyPr lIns="0" tIns="0" rIns="0" bIns="0" rtlCol="0" anchor="t">
            <a:spAutoFit/>
          </a:bodyPr>
          <a:lstStyle/>
          <a:p>
            <a:pPr algn="ctr">
              <a:lnSpc>
                <a:spcPts val="5433"/>
              </a:lnSpc>
            </a:pPr>
            <a:r>
              <a:rPr lang="en-US" sz="4453">
                <a:solidFill>
                  <a:srgbClr val="05066D"/>
                </a:solidFill>
                <a:latin typeface="Cocomat Pro Heavy"/>
                <a:ea typeface="Cocomat Pro Heavy"/>
                <a:cs typeface="Cocomat Pro Heavy"/>
                <a:sym typeface="Cocomat Pro Heavy"/>
              </a:rPr>
              <a:t>EFECTO DEL USO PROLONGADO DE SMARTPHONES EN LA ACTIVIDAD MUSCULAR DEL TRAPECIO Y LOS MÚSCULOS EXTENSORES DEL CUELLO, UTILIZANDO SEMG</a:t>
            </a:r>
          </a:p>
        </p:txBody>
      </p:sp>
      <p:sp>
        <p:nvSpPr>
          <p:cNvPr id="4" name="Freeform 4"/>
          <p:cNvSpPr/>
          <p:nvPr/>
        </p:nvSpPr>
        <p:spPr>
          <a:xfrm>
            <a:off x="0" y="5804865"/>
            <a:ext cx="18288000" cy="6906869"/>
          </a:xfrm>
          <a:custGeom>
            <a:avLst/>
            <a:gdLst/>
            <a:ahLst/>
            <a:cxnLst/>
            <a:rect l="l" t="t" r="r" b="b"/>
            <a:pathLst>
              <a:path w="18288000" h="6906869">
                <a:moveTo>
                  <a:pt x="0" y="0"/>
                </a:moveTo>
                <a:lnTo>
                  <a:pt x="18288000" y="0"/>
                </a:lnTo>
                <a:lnTo>
                  <a:pt x="18288000" y="6906870"/>
                </a:lnTo>
                <a:lnTo>
                  <a:pt x="0" y="6906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246260" y="2770977"/>
            <a:ext cx="6110680" cy="8070306"/>
          </a:xfrm>
          <a:custGeom>
            <a:avLst/>
            <a:gdLst/>
            <a:ahLst/>
            <a:cxnLst/>
            <a:rect l="l" t="t" r="r" b="b"/>
            <a:pathLst>
              <a:path w="6110680" h="8070306">
                <a:moveTo>
                  <a:pt x="0" y="0"/>
                </a:moveTo>
                <a:lnTo>
                  <a:pt x="6110680" y="0"/>
                </a:lnTo>
                <a:lnTo>
                  <a:pt x="6110680" y="8070306"/>
                </a:lnTo>
                <a:lnTo>
                  <a:pt x="0" y="8070306"/>
                </a:lnTo>
                <a:lnTo>
                  <a:pt x="0" y="0"/>
                </a:lnTo>
                <a:close/>
              </a:path>
            </a:pathLst>
          </a:custGeom>
          <a:blipFill>
            <a:blip r:embed="rId6"/>
            <a:stretch>
              <a:fillRect t="-5527" r="-82841"/>
            </a:stretch>
          </a:blipFill>
        </p:spPr>
        <p:txBody>
          <a:bodyPr/>
          <a:lstStyle/>
          <a:p>
            <a:endParaRPr lang="en-US"/>
          </a:p>
        </p:txBody>
      </p:sp>
      <p:sp>
        <p:nvSpPr>
          <p:cNvPr id="6" name="TextBox 6"/>
          <p:cNvSpPr txBox="1"/>
          <p:nvPr/>
        </p:nvSpPr>
        <p:spPr>
          <a:xfrm>
            <a:off x="12737053" y="6612612"/>
            <a:ext cx="5170898" cy="3273641"/>
          </a:xfrm>
          <a:prstGeom prst="rect">
            <a:avLst/>
          </a:prstGeom>
        </p:spPr>
        <p:txBody>
          <a:bodyPr lIns="0" tIns="0" rIns="0" bIns="0" rtlCol="0" anchor="t">
            <a:spAutoFit/>
          </a:bodyPr>
          <a:lstStyle/>
          <a:p>
            <a:pPr algn="ctr">
              <a:lnSpc>
                <a:spcPts val="3227"/>
              </a:lnSpc>
            </a:pPr>
            <a:endParaRPr/>
          </a:p>
          <a:p>
            <a:pPr algn="ctr">
              <a:lnSpc>
                <a:spcPts val="3227"/>
              </a:lnSpc>
            </a:pPr>
            <a:endParaRPr/>
          </a:p>
          <a:p>
            <a:pPr algn="ctr">
              <a:lnSpc>
                <a:spcPts val="3227"/>
              </a:lnSpc>
            </a:pPr>
            <a:r>
              <a:rPr lang="en-US" sz="2482">
                <a:solidFill>
                  <a:srgbClr val="FFFFFF"/>
                </a:solidFill>
                <a:latin typeface="DM Sans Bold"/>
                <a:ea typeface="DM Sans Bold"/>
                <a:cs typeface="DM Sans Bold"/>
                <a:sym typeface="DM Sans Bold"/>
              </a:rPr>
              <a:t>Integrantes:</a:t>
            </a:r>
          </a:p>
          <a:p>
            <a:pPr marL="536074" lvl="1" indent="-268037" algn="just">
              <a:lnSpc>
                <a:spcPts val="3227"/>
              </a:lnSpc>
              <a:buAutoNum type="arabicPeriod"/>
            </a:pPr>
            <a:r>
              <a:rPr lang="en-US" sz="2482">
                <a:solidFill>
                  <a:srgbClr val="FFFFFF"/>
                </a:solidFill>
                <a:latin typeface="DM Sans"/>
                <a:ea typeface="DM Sans"/>
                <a:cs typeface="DM Sans"/>
                <a:sym typeface="DM Sans"/>
              </a:rPr>
              <a:t>Romina Daniela Culque López </a:t>
            </a:r>
          </a:p>
          <a:p>
            <a:pPr marL="536074" lvl="1" indent="-268037" algn="just">
              <a:lnSpc>
                <a:spcPts val="3227"/>
              </a:lnSpc>
              <a:buAutoNum type="arabicPeriod"/>
            </a:pPr>
            <a:r>
              <a:rPr lang="en-US" sz="2482">
                <a:solidFill>
                  <a:srgbClr val="FFFFFF"/>
                </a:solidFill>
                <a:latin typeface="DM Sans"/>
                <a:ea typeface="DM Sans"/>
                <a:cs typeface="DM Sans"/>
                <a:sym typeface="DM Sans"/>
              </a:rPr>
              <a:t>Cesar Alexander Aibar Córdova </a:t>
            </a:r>
          </a:p>
          <a:p>
            <a:pPr marL="536074" lvl="1" indent="-268037" algn="just">
              <a:lnSpc>
                <a:spcPts val="3227"/>
              </a:lnSpc>
              <a:buAutoNum type="arabicPeriod"/>
            </a:pPr>
            <a:r>
              <a:rPr lang="en-US" sz="2482">
                <a:solidFill>
                  <a:srgbClr val="FFFFFF"/>
                </a:solidFill>
                <a:latin typeface="DM Sans"/>
                <a:ea typeface="DM Sans"/>
                <a:cs typeface="DM Sans"/>
                <a:sym typeface="DM Sans"/>
              </a:rPr>
              <a:t>Nicole Doris Unsihuay Vila </a:t>
            </a:r>
          </a:p>
          <a:p>
            <a:pPr marL="536074" lvl="1" indent="-268037" algn="just">
              <a:lnSpc>
                <a:spcPts val="3227"/>
              </a:lnSpc>
              <a:buAutoNum type="arabicPeriod"/>
            </a:pPr>
            <a:r>
              <a:rPr lang="en-US" sz="2482">
                <a:solidFill>
                  <a:srgbClr val="FFFFFF"/>
                </a:solidFill>
                <a:latin typeface="DM Sans"/>
                <a:ea typeface="DM Sans"/>
                <a:cs typeface="DM Sans"/>
                <a:sym typeface="DM Sans"/>
              </a:rPr>
              <a:t>Angie Milagros Diaz Torres </a:t>
            </a:r>
          </a:p>
          <a:p>
            <a:pPr algn="ctr">
              <a:lnSpc>
                <a:spcPts val="3227"/>
              </a:lnSpc>
            </a:pPr>
            <a:endParaRPr lang="en-US" sz="2482">
              <a:solidFill>
                <a:srgbClr val="FFFFFF"/>
              </a:solidFill>
              <a:latin typeface="DM Sans"/>
              <a:ea typeface="DM Sans"/>
              <a:cs typeface="DM Sans"/>
              <a:sym typeface="DM Sans"/>
            </a:endParaRPr>
          </a:p>
        </p:txBody>
      </p:sp>
      <p:sp>
        <p:nvSpPr>
          <p:cNvPr id="7" name="TextBox 7"/>
          <p:cNvSpPr txBox="1"/>
          <p:nvPr/>
        </p:nvSpPr>
        <p:spPr>
          <a:xfrm>
            <a:off x="7703677" y="5421544"/>
            <a:ext cx="2463488" cy="726005"/>
          </a:xfrm>
          <a:prstGeom prst="rect">
            <a:avLst/>
          </a:prstGeom>
        </p:spPr>
        <p:txBody>
          <a:bodyPr lIns="0" tIns="0" rIns="0" bIns="0" rtlCol="0" anchor="t">
            <a:spAutoFit/>
          </a:bodyPr>
          <a:lstStyle/>
          <a:p>
            <a:pPr algn="ctr">
              <a:lnSpc>
                <a:spcPts val="5937"/>
              </a:lnSpc>
              <a:spcBef>
                <a:spcPct val="0"/>
              </a:spcBef>
            </a:pPr>
            <a:r>
              <a:rPr lang="en-US" sz="4240">
                <a:solidFill>
                  <a:srgbClr val="FFFFFF"/>
                </a:solidFill>
                <a:latin typeface="Montserrat Classic Bold"/>
                <a:ea typeface="Montserrat Classic Bold"/>
                <a:cs typeface="Montserrat Classic Bold"/>
                <a:sym typeface="Montserrat Classic Bold"/>
              </a:rPr>
              <a:t>GRUPO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735272" y="-889902"/>
            <a:ext cx="2630125" cy="3974090"/>
          </a:xfrm>
          <a:custGeom>
            <a:avLst/>
            <a:gdLst/>
            <a:ahLst/>
            <a:cxnLst/>
            <a:rect l="l" t="t" r="r" b="b"/>
            <a:pathLst>
              <a:path w="2630125" h="3974090">
                <a:moveTo>
                  <a:pt x="0" y="0"/>
                </a:moveTo>
                <a:lnTo>
                  <a:pt x="2630126" y="0"/>
                </a:lnTo>
                <a:lnTo>
                  <a:pt x="2630126" y="3974091"/>
                </a:lnTo>
                <a:lnTo>
                  <a:pt x="0" y="3974091"/>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1704061" flipH="1" flipV="1">
            <a:off x="13824431" y="5385399"/>
            <a:ext cx="4991149" cy="7541571"/>
          </a:xfrm>
          <a:custGeom>
            <a:avLst/>
            <a:gdLst/>
            <a:ahLst/>
            <a:cxnLst/>
            <a:rect l="l" t="t" r="r" b="b"/>
            <a:pathLst>
              <a:path w="4991149" h="7541571">
                <a:moveTo>
                  <a:pt x="4991149" y="7541572"/>
                </a:moveTo>
                <a:lnTo>
                  <a:pt x="0" y="7541572"/>
                </a:lnTo>
                <a:lnTo>
                  <a:pt x="0" y="0"/>
                </a:lnTo>
                <a:lnTo>
                  <a:pt x="4991149" y="0"/>
                </a:lnTo>
                <a:lnTo>
                  <a:pt x="4991149" y="7541572"/>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3274748" y="2028937"/>
            <a:ext cx="5393631" cy="3703503"/>
          </a:xfrm>
          <a:custGeom>
            <a:avLst/>
            <a:gdLst/>
            <a:ahLst/>
            <a:cxnLst/>
            <a:rect l="l" t="t" r="r" b="b"/>
            <a:pathLst>
              <a:path w="5393631" h="3703503">
                <a:moveTo>
                  <a:pt x="0" y="0"/>
                </a:moveTo>
                <a:lnTo>
                  <a:pt x="5393631" y="0"/>
                </a:lnTo>
                <a:lnTo>
                  <a:pt x="5393631" y="3703503"/>
                </a:lnTo>
                <a:lnTo>
                  <a:pt x="0" y="3703503"/>
                </a:lnTo>
                <a:lnTo>
                  <a:pt x="0" y="0"/>
                </a:lnTo>
                <a:close/>
              </a:path>
            </a:pathLst>
          </a:custGeom>
          <a:blipFill>
            <a:blip r:embed="rId4"/>
            <a:stretch>
              <a:fillRect/>
            </a:stretch>
          </a:blipFill>
        </p:spPr>
        <p:txBody>
          <a:bodyPr/>
          <a:lstStyle/>
          <a:p>
            <a:endParaRPr lang="en-US"/>
          </a:p>
        </p:txBody>
      </p:sp>
      <p:sp>
        <p:nvSpPr>
          <p:cNvPr id="5" name="Freeform 5"/>
          <p:cNvSpPr/>
          <p:nvPr/>
        </p:nvSpPr>
        <p:spPr>
          <a:xfrm>
            <a:off x="9345469" y="2197281"/>
            <a:ext cx="5667783" cy="3535160"/>
          </a:xfrm>
          <a:custGeom>
            <a:avLst/>
            <a:gdLst/>
            <a:ahLst/>
            <a:cxnLst/>
            <a:rect l="l" t="t" r="r" b="b"/>
            <a:pathLst>
              <a:path w="5667783" h="3535160">
                <a:moveTo>
                  <a:pt x="0" y="0"/>
                </a:moveTo>
                <a:lnTo>
                  <a:pt x="5667783" y="0"/>
                </a:lnTo>
                <a:lnTo>
                  <a:pt x="5667783" y="3535159"/>
                </a:lnTo>
                <a:lnTo>
                  <a:pt x="0" y="3535159"/>
                </a:lnTo>
                <a:lnTo>
                  <a:pt x="0" y="0"/>
                </a:lnTo>
                <a:close/>
              </a:path>
            </a:pathLst>
          </a:custGeom>
          <a:blipFill>
            <a:blip r:embed="rId5"/>
            <a:stretch>
              <a:fillRect/>
            </a:stretch>
          </a:blipFill>
        </p:spPr>
        <p:txBody>
          <a:bodyPr/>
          <a:lstStyle/>
          <a:p>
            <a:endParaRPr lang="en-US"/>
          </a:p>
        </p:txBody>
      </p:sp>
      <p:sp>
        <p:nvSpPr>
          <p:cNvPr id="6" name="Freeform 6"/>
          <p:cNvSpPr/>
          <p:nvPr/>
        </p:nvSpPr>
        <p:spPr>
          <a:xfrm>
            <a:off x="3274748" y="6087433"/>
            <a:ext cx="5393631" cy="3532781"/>
          </a:xfrm>
          <a:custGeom>
            <a:avLst/>
            <a:gdLst/>
            <a:ahLst/>
            <a:cxnLst/>
            <a:rect l="l" t="t" r="r" b="b"/>
            <a:pathLst>
              <a:path w="5393631" h="3532781">
                <a:moveTo>
                  <a:pt x="0" y="0"/>
                </a:moveTo>
                <a:lnTo>
                  <a:pt x="5393631" y="0"/>
                </a:lnTo>
                <a:lnTo>
                  <a:pt x="5393631" y="3532782"/>
                </a:lnTo>
                <a:lnTo>
                  <a:pt x="0" y="3532782"/>
                </a:lnTo>
                <a:lnTo>
                  <a:pt x="0" y="0"/>
                </a:lnTo>
                <a:close/>
              </a:path>
            </a:pathLst>
          </a:custGeom>
          <a:blipFill>
            <a:blip r:embed="rId6"/>
            <a:stretch>
              <a:fillRect/>
            </a:stretch>
          </a:blipFill>
        </p:spPr>
        <p:txBody>
          <a:bodyPr/>
          <a:lstStyle/>
          <a:p>
            <a:endParaRPr lang="en-US"/>
          </a:p>
        </p:txBody>
      </p:sp>
      <p:sp>
        <p:nvSpPr>
          <p:cNvPr id="7" name="Freeform 7"/>
          <p:cNvSpPr/>
          <p:nvPr/>
        </p:nvSpPr>
        <p:spPr>
          <a:xfrm>
            <a:off x="9446091" y="6087433"/>
            <a:ext cx="5567161" cy="3603402"/>
          </a:xfrm>
          <a:custGeom>
            <a:avLst/>
            <a:gdLst/>
            <a:ahLst/>
            <a:cxnLst/>
            <a:rect l="l" t="t" r="r" b="b"/>
            <a:pathLst>
              <a:path w="5567161" h="3603402">
                <a:moveTo>
                  <a:pt x="0" y="0"/>
                </a:moveTo>
                <a:lnTo>
                  <a:pt x="5567161" y="0"/>
                </a:lnTo>
                <a:lnTo>
                  <a:pt x="5567161" y="3603402"/>
                </a:lnTo>
                <a:lnTo>
                  <a:pt x="0" y="3603402"/>
                </a:lnTo>
                <a:lnTo>
                  <a:pt x="0" y="0"/>
                </a:lnTo>
                <a:close/>
              </a:path>
            </a:pathLst>
          </a:custGeom>
          <a:blipFill>
            <a:blip r:embed="rId7"/>
            <a:stretch>
              <a:fillRect/>
            </a:stretch>
          </a:blipFill>
        </p:spPr>
        <p:txBody>
          <a:bodyPr/>
          <a:lstStyle/>
          <a:p>
            <a:endParaRPr lang="en-US"/>
          </a:p>
        </p:txBody>
      </p:sp>
      <p:sp>
        <p:nvSpPr>
          <p:cNvPr id="8" name="TextBox 8"/>
          <p:cNvSpPr txBox="1"/>
          <p:nvPr/>
        </p:nvSpPr>
        <p:spPr>
          <a:xfrm>
            <a:off x="2153548" y="220161"/>
            <a:ext cx="13980904" cy="1018801"/>
          </a:xfrm>
          <a:prstGeom prst="rect">
            <a:avLst/>
          </a:prstGeom>
        </p:spPr>
        <p:txBody>
          <a:bodyPr lIns="0" tIns="0" rIns="0" bIns="0" rtlCol="0" anchor="t">
            <a:spAutoFit/>
          </a:bodyPr>
          <a:lstStyle/>
          <a:p>
            <a:pPr marL="0" lvl="0" indent="0" algn="ctr">
              <a:lnSpc>
                <a:spcPts val="8124"/>
              </a:lnSpc>
              <a:spcBef>
                <a:spcPct val="0"/>
              </a:spcBef>
            </a:pPr>
            <a:r>
              <a:rPr lang="en-US" sz="5803">
                <a:solidFill>
                  <a:srgbClr val="05066D"/>
                </a:solidFill>
                <a:latin typeface="Cocomat Pro Heavy"/>
                <a:ea typeface="Cocomat Pro Heavy"/>
                <a:cs typeface="Cocomat Pro Heavy"/>
                <a:sym typeface="Cocomat Pro Heavy"/>
              </a:rPr>
              <a:t>RESULTADOS</a:t>
            </a:r>
          </a:p>
        </p:txBody>
      </p:sp>
      <p:grpSp>
        <p:nvGrpSpPr>
          <p:cNvPr id="9" name="Group 9"/>
          <p:cNvGrpSpPr/>
          <p:nvPr/>
        </p:nvGrpSpPr>
        <p:grpSpPr>
          <a:xfrm>
            <a:off x="3274748" y="1112104"/>
            <a:ext cx="11574413" cy="821583"/>
            <a:chOff x="0" y="-38100"/>
            <a:chExt cx="1949931" cy="138411"/>
          </a:xfrm>
        </p:grpSpPr>
        <p:sp>
          <p:nvSpPr>
            <p:cNvPr id="10" name="Freeform 10"/>
            <p:cNvSpPr/>
            <p:nvPr/>
          </p:nvSpPr>
          <p:spPr>
            <a:xfrm>
              <a:off x="0" y="-13639"/>
              <a:ext cx="1949931" cy="100311"/>
            </a:xfrm>
            <a:custGeom>
              <a:avLst/>
              <a:gdLst/>
              <a:ahLst/>
              <a:cxnLst/>
              <a:rect l="l" t="t" r="r" b="b"/>
              <a:pathLst>
                <a:path w="1949931" h="100311">
                  <a:moveTo>
                    <a:pt x="11371" y="0"/>
                  </a:moveTo>
                  <a:lnTo>
                    <a:pt x="1938560" y="0"/>
                  </a:lnTo>
                  <a:cubicBezTo>
                    <a:pt x="1944840" y="0"/>
                    <a:pt x="1949931" y="5091"/>
                    <a:pt x="1949931" y="11371"/>
                  </a:cubicBezTo>
                  <a:lnTo>
                    <a:pt x="1949931" y="88940"/>
                  </a:lnTo>
                  <a:cubicBezTo>
                    <a:pt x="1949931" y="95220"/>
                    <a:pt x="1944840" y="100311"/>
                    <a:pt x="1938560" y="100311"/>
                  </a:cubicBezTo>
                  <a:lnTo>
                    <a:pt x="11371" y="100311"/>
                  </a:lnTo>
                  <a:cubicBezTo>
                    <a:pt x="5091" y="100311"/>
                    <a:pt x="0" y="95220"/>
                    <a:pt x="0" y="88940"/>
                  </a:cubicBezTo>
                  <a:lnTo>
                    <a:pt x="0" y="11371"/>
                  </a:lnTo>
                  <a:cubicBezTo>
                    <a:pt x="0" y="5091"/>
                    <a:pt x="5091" y="0"/>
                    <a:pt x="11371" y="0"/>
                  </a:cubicBezTo>
                  <a:close/>
                </a:path>
              </a:pathLst>
            </a:custGeom>
            <a:solidFill>
              <a:srgbClr val="5C85A3"/>
            </a:solidFill>
            <a:ln cap="sq">
              <a:noFill/>
              <a:prstDash val="solid"/>
              <a:miter/>
            </a:ln>
          </p:spPr>
          <p:txBody>
            <a:bodyPr/>
            <a:lstStyle/>
            <a:p>
              <a:endParaRPr lang="en-US"/>
            </a:p>
          </p:txBody>
        </p:sp>
        <p:sp>
          <p:nvSpPr>
            <p:cNvPr id="11" name="TextBox 11"/>
            <p:cNvSpPr txBox="1"/>
            <p:nvPr/>
          </p:nvSpPr>
          <p:spPr>
            <a:xfrm>
              <a:off x="0" y="-38100"/>
              <a:ext cx="1949931" cy="138411"/>
            </a:xfrm>
            <a:prstGeom prst="rect">
              <a:avLst/>
            </a:prstGeom>
          </p:spPr>
          <p:txBody>
            <a:bodyPr lIns="50800" tIns="50800" rIns="50800" bIns="50800" rtlCol="0" anchor="ctr"/>
            <a:lstStyle/>
            <a:p>
              <a:pPr algn="ctr">
                <a:lnSpc>
                  <a:spcPts val="3440"/>
                </a:lnSpc>
              </a:pPr>
              <a:r>
                <a:rPr lang="en-US" sz="2493" spc="244" dirty="0" err="1">
                  <a:solidFill>
                    <a:srgbClr val="FBFAF8"/>
                  </a:solidFill>
                  <a:latin typeface="Montserrat"/>
                  <a:ea typeface="Montserrat"/>
                  <a:cs typeface="Montserrat"/>
                  <a:sym typeface="Montserrat"/>
                </a:rPr>
                <a:t>Esternocleidomastoideo</a:t>
              </a:r>
              <a:r>
                <a:rPr lang="en-US" sz="2493" spc="244" dirty="0">
                  <a:solidFill>
                    <a:srgbClr val="FBFAF8"/>
                  </a:solidFill>
                  <a:latin typeface="Montserrat"/>
                  <a:ea typeface="Montserrat"/>
                  <a:cs typeface="Montserrat"/>
                  <a:sym typeface="Montserrat"/>
                </a:rPr>
                <a:t> (SCM)</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735272" y="-889902"/>
            <a:ext cx="2630125" cy="3974090"/>
          </a:xfrm>
          <a:custGeom>
            <a:avLst/>
            <a:gdLst/>
            <a:ahLst/>
            <a:cxnLst/>
            <a:rect l="l" t="t" r="r" b="b"/>
            <a:pathLst>
              <a:path w="2630125" h="3974090">
                <a:moveTo>
                  <a:pt x="0" y="0"/>
                </a:moveTo>
                <a:lnTo>
                  <a:pt x="2630126" y="0"/>
                </a:lnTo>
                <a:lnTo>
                  <a:pt x="2630126" y="3974091"/>
                </a:lnTo>
                <a:lnTo>
                  <a:pt x="0" y="3974091"/>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1704061" flipH="1" flipV="1">
            <a:off x="13824431" y="5385399"/>
            <a:ext cx="4991149" cy="7541571"/>
          </a:xfrm>
          <a:custGeom>
            <a:avLst/>
            <a:gdLst/>
            <a:ahLst/>
            <a:cxnLst/>
            <a:rect l="l" t="t" r="r" b="b"/>
            <a:pathLst>
              <a:path w="4991149" h="7541571">
                <a:moveTo>
                  <a:pt x="4991149" y="7541572"/>
                </a:moveTo>
                <a:lnTo>
                  <a:pt x="0" y="7541572"/>
                </a:lnTo>
                <a:lnTo>
                  <a:pt x="0" y="0"/>
                </a:lnTo>
                <a:lnTo>
                  <a:pt x="4991149" y="0"/>
                </a:lnTo>
                <a:lnTo>
                  <a:pt x="4991149" y="7541572"/>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3274748" y="1112104"/>
            <a:ext cx="11656458" cy="821583"/>
            <a:chOff x="0" y="-38100"/>
            <a:chExt cx="1963753" cy="138411"/>
          </a:xfrm>
        </p:grpSpPr>
        <p:sp>
          <p:nvSpPr>
            <p:cNvPr id="5" name="Freeform 5"/>
            <p:cNvSpPr/>
            <p:nvPr/>
          </p:nvSpPr>
          <p:spPr>
            <a:xfrm>
              <a:off x="13822" y="-12712"/>
              <a:ext cx="1949931" cy="100311"/>
            </a:xfrm>
            <a:custGeom>
              <a:avLst/>
              <a:gdLst/>
              <a:ahLst/>
              <a:cxnLst/>
              <a:rect l="l" t="t" r="r" b="b"/>
              <a:pathLst>
                <a:path w="1949931" h="100311">
                  <a:moveTo>
                    <a:pt x="11371" y="0"/>
                  </a:moveTo>
                  <a:lnTo>
                    <a:pt x="1938560" y="0"/>
                  </a:lnTo>
                  <a:cubicBezTo>
                    <a:pt x="1944840" y="0"/>
                    <a:pt x="1949931" y="5091"/>
                    <a:pt x="1949931" y="11371"/>
                  </a:cubicBezTo>
                  <a:lnTo>
                    <a:pt x="1949931" y="88940"/>
                  </a:lnTo>
                  <a:cubicBezTo>
                    <a:pt x="1949931" y="95220"/>
                    <a:pt x="1944840" y="100311"/>
                    <a:pt x="1938560" y="100311"/>
                  </a:cubicBezTo>
                  <a:lnTo>
                    <a:pt x="11371" y="100311"/>
                  </a:lnTo>
                  <a:cubicBezTo>
                    <a:pt x="5091" y="100311"/>
                    <a:pt x="0" y="95220"/>
                    <a:pt x="0" y="88940"/>
                  </a:cubicBezTo>
                  <a:lnTo>
                    <a:pt x="0" y="11371"/>
                  </a:lnTo>
                  <a:cubicBezTo>
                    <a:pt x="0" y="5091"/>
                    <a:pt x="5091" y="0"/>
                    <a:pt x="11371" y="0"/>
                  </a:cubicBezTo>
                  <a:close/>
                </a:path>
              </a:pathLst>
            </a:custGeom>
            <a:solidFill>
              <a:srgbClr val="5C85A3"/>
            </a:solidFill>
            <a:ln cap="sq">
              <a:noFill/>
              <a:prstDash val="solid"/>
              <a:miter/>
            </a:ln>
          </p:spPr>
          <p:txBody>
            <a:bodyPr/>
            <a:lstStyle/>
            <a:p>
              <a:endParaRPr lang="en-US"/>
            </a:p>
          </p:txBody>
        </p:sp>
        <p:sp>
          <p:nvSpPr>
            <p:cNvPr id="6" name="TextBox 6"/>
            <p:cNvSpPr txBox="1"/>
            <p:nvPr/>
          </p:nvSpPr>
          <p:spPr>
            <a:xfrm>
              <a:off x="0" y="-38100"/>
              <a:ext cx="1949931" cy="138411"/>
            </a:xfrm>
            <a:prstGeom prst="rect">
              <a:avLst/>
            </a:prstGeom>
          </p:spPr>
          <p:txBody>
            <a:bodyPr lIns="50800" tIns="50800" rIns="50800" bIns="50800" rtlCol="0" anchor="ctr"/>
            <a:lstStyle/>
            <a:p>
              <a:pPr algn="ctr">
                <a:lnSpc>
                  <a:spcPts val="3440"/>
                </a:lnSpc>
              </a:pPr>
              <a:r>
                <a:rPr lang="en-US" sz="2493" spc="244" dirty="0" err="1">
                  <a:solidFill>
                    <a:srgbClr val="FBFAF8"/>
                  </a:solidFill>
                  <a:latin typeface="Montserrat"/>
                  <a:ea typeface="Montserrat"/>
                  <a:cs typeface="Montserrat"/>
                  <a:sym typeface="Montserrat"/>
                </a:rPr>
                <a:t>Trapecio</a:t>
              </a:r>
              <a:r>
                <a:rPr lang="en-US" sz="2493" spc="244" dirty="0">
                  <a:solidFill>
                    <a:srgbClr val="FBFAF8"/>
                  </a:solidFill>
                  <a:latin typeface="Montserrat"/>
                  <a:ea typeface="Montserrat"/>
                  <a:cs typeface="Montserrat"/>
                  <a:sym typeface="Montserrat"/>
                </a:rPr>
                <a:t> (TRP)</a:t>
              </a:r>
            </a:p>
          </p:txBody>
        </p:sp>
      </p:grpSp>
      <p:sp>
        <p:nvSpPr>
          <p:cNvPr id="7" name="Freeform 7"/>
          <p:cNvSpPr/>
          <p:nvPr/>
        </p:nvSpPr>
        <p:spPr>
          <a:xfrm>
            <a:off x="3274748" y="2028937"/>
            <a:ext cx="5415453" cy="3580166"/>
          </a:xfrm>
          <a:custGeom>
            <a:avLst/>
            <a:gdLst/>
            <a:ahLst/>
            <a:cxnLst/>
            <a:rect l="l" t="t" r="r" b="b"/>
            <a:pathLst>
              <a:path w="5415453" h="3580166">
                <a:moveTo>
                  <a:pt x="0" y="0"/>
                </a:moveTo>
                <a:lnTo>
                  <a:pt x="5415453" y="0"/>
                </a:lnTo>
                <a:lnTo>
                  <a:pt x="5415453" y="3580166"/>
                </a:lnTo>
                <a:lnTo>
                  <a:pt x="0" y="3580166"/>
                </a:lnTo>
                <a:lnTo>
                  <a:pt x="0" y="0"/>
                </a:lnTo>
                <a:close/>
              </a:path>
            </a:pathLst>
          </a:custGeom>
          <a:blipFill>
            <a:blip r:embed="rId4"/>
            <a:stretch>
              <a:fillRect/>
            </a:stretch>
          </a:blipFill>
        </p:spPr>
        <p:txBody>
          <a:bodyPr/>
          <a:lstStyle/>
          <a:p>
            <a:endParaRPr lang="en-US"/>
          </a:p>
        </p:txBody>
      </p:sp>
      <p:sp>
        <p:nvSpPr>
          <p:cNvPr id="8" name="Freeform 8"/>
          <p:cNvSpPr/>
          <p:nvPr/>
        </p:nvSpPr>
        <p:spPr>
          <a:xfrm>
            <a:off x="9600261" y="2161045"/>
            <a:ext cx="5248900" cy="3448058"/>
          </a:xfrm>
          <a:custGeom>
            <a:avLst/>
            <a:gdLst/>
            <a:ahLst/>
            <a:cxnLst/>
            <a:rect l="l" t="t" r="r" b="b"/>
            <a:pathLst>
              <a:path w="5248900" h="3448058">
                <a:moveTo>
                  <a:pt x="0" y="0"/>
                </a:moveTo>
                <a:lnTo>
                  <a:pt x="5248900" y="0"/>
                </a:lnTo>
                <a:lnTo>
                  <a:pt x="5248900" y="3448058"/>
                </a:lnTo>
                <a:lnTo>
                  <a:pt x="0" y="3448058"/>
                </a:lnTo>
                <a:lnTo>
                  <a:pt x="0" y="0"/>
                </a:lnTo>
                <a:close/>
              </a:path>
            </a:pathLst>
          </a:custGeom>
          <a:blipFill>
            <a:blip r:embed="rId5"/>
            <a:stretch>
              <a:fillRect/>
            </a:stretch>
          </a:blipFill>
        </p:spPr>
        <p:txBody>
          <a:bodyPr/>
          <a:lstStyle/>
          <a:p>
            <a:endParaRPr lang="en-US"/>
          </a:p>
        </p:txBody>
      </p:sp>
      <p:sp>
        <p:nvSpPr>
          <p:cNvPr id="9" name="Freeform 9"/>
          <p:cNvSpPr/>
          <p:nvPr/>
        </p:nvSpPr>
        <p:spPr>
          <a:xfrm>
            <a:off x="3274748" y="6007730"/>
            <a:ext cx="5058967" cy="3389177"/>
          </a:xfrm>
          <a:custGeom>
            <a:avLst/>
            <a:gdLst/>
            <a:ahLst/>
            <a:cxnLst/>
            <a:rect l="l" t="t" r="r" b="b"/>
            <a:pathLst>
              <a:path w="5058967" h="3389177">
                <a:moveTo>
                  <a:pt x="0" y="0"/>
                </a:moveTo>
                <a:lnTo>
                  <a:pt x="5058967" y="0"/>
                </a:lnTo>
                <a:lnTo>
                  <a:pt x="5058967" y="3389178"/>
                </a:lnTo>
                <a:lnTo>
                  <a:pt x="0" y="3389178"/>
                </a:lnTo>
                <a:lnTo>
                  <a:pt x="0" y="0"/>
                </a:lnTo>
                <a:close/>
              </a:path>
            </a:pathLst>
          </a:custGeom>
          <a:blipFill>
            <a:blip r:embed="rId6"/>
            <a:stretch>
              <a:fillRect/>
            </a:stretch>
          </a:blipFill>
        </p:spPr>
        <p:txBody>
          <a:bodyPr/>
          <a:lstStyle/>
          <a:p>
            <a:endParaRPr lang="en-US"/>
          </a:p>
        </p:txBody>
      </p:sp>
      <p:sp>
        <p:nvSpPr>
          <p:cNvPr id="10" name="Freeform 10"/>
          <p:cNvSpPr/>
          <p:nvPr/>
        </p:nvSpPr>
        <p:spPr>
          <a:xfrm>
            <a:off x="9600261" y="5919831"/>
            <a:ext cx="5211655" cy="3564976"/>
          </a:xfrm>
          <a:custGeom>
            <a:avLst/>
            <a:gdLst/>
            <a:ahLst/>
            <a:cxnLst/>
            <a:rect l="l" t="t" r="r" b="b"/>
            <a:pathLst>
              <a:path w="5211655" h="3564976">
                <a:moveTo>
                  <a:pt x="0" y="0"/>
                </a:moveTo>
                <a:lnTo>
                  <a:pt x="5211655" y="0"/>
                </a:lnTo>
                <a:lnTo>
                  <a:pt x="5211655" y="3564976"/>
                </a:lnTo>
                <a:lnTo>
                  <a:pt x="0" y="3564976"/>
                </a:lnTo>
                <a:lnTo>
                  <a:pt x="0" y="0"/>
                </a:lnTo>
                <a:close/>
              </a:path>
            </a:pathLst>
          </a:custGeom>
          <a:blipFill>
            <a:blip r:embed="rId7"/>
            <a:stretch>
              <a:fillRect/>
            </a:stretch>
          </a:blipFill>
        </p:spPr>
        <p:txBody>
          <a:bodyPr/>
          <a:lstStyle/>
          <a:p>
            <a:endParaRPr lang="en-US"/>
          </a:p>
        </p:txBody>
      </p:sp>
      <p:sp>
        <p:nvSpPr>
          <p:cNvPr id="11" name="TextBox 11"/>
          <p:cNvSpPr txBox="1"/>
          <p:nvPr/>
        </p:nvSpPr>
        <p:spPr>
          <a:xfrm>
            <a:off x="2153548" y="220161"/>
            <a:ext cx="13980904" cy="1018801"/>
          </a:xfrm>
          <a:prstGeom prst="rect">
            <a:avLst/>
          </a:prstGeom>
        </p:spPr>
        <p:txBody>
          <a:bodyPr lIns="0" tIns="0" rIns="0" bIns="0" rtlCol="0" anchor="t">
            <a:spAutoFit/>
          </a:bodyPr>
          <a:lstStyle/>
          <a:p>
            <a:pPr marL="0" lvl="0" indent="0" algn="ctr">
              <a:lnSpc>
                <a:spcPts val="8124"/>
              </a:lnSpc>
              <a:spcBef>
                <a:spcPct val="0"/>
              </a:spcBef>
            </a:pPr>
            <a:r>
              <a:rPr lang="en-US" sz="5803">
                <a:solidFill>
                  <a:srgbClr val="05066D"/>
                </a:solidFill>
                <a:latin typeface="Cocomat Pro Heavy"/>
                <a:ea typeface="Cocomat Pro Heavy"/>
                <a:cs typeface="Cocomat Pro Heavy"/>
                <a:sym typeface="Cocomat Pro Heavy"/>
              </a:rPr>
              <a:t>RESULTADOS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735272" y="-889902"/>
            <a:ext cx="2630125" cy="3974090"/>
          </a:xfrm>
          <a:custGeom>
            <a:avLst/>
            <a:gdLst/>
            <a:ahLst/>
            <a:cxnLst/>
            <a:rect l="l" t="t" r="r" b="b"/>
            <a:pathLst>
              <a:path w="2630125" h="3974090">
                <a:moveTo>
                  <a:pt x="0" y="0"/>
                </a:moveTo>
                <a:lnTo>
                  <a:pt x="2630126" y="0"/>
                </a:lnTo>
                <a:lnTo>
                  <a:pt x="2630126" y="3974091"/>
                </a:lnTo>
                <a:lnTo>
                  <a:pt x="0" y="3974091"/>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1704061" flipH="1" flipV="1">
            <a:off x="13824431" y="5385399"/>
            <a:ext cx="4991149" cy="7541571"/>
          </a:xfrm>
          <a:custGeom>
            <a:avLst/>
            <a:gdLst/>
            <a:ahLst/>
            <a:cxnLst/>
            <a:rect l="l" t="t" r="r" b="b"/>
            <a:pathLst>
              <a:path w="4991149" h="7541571">
                <a:moveTo>
                  <a:pt x="4991149" y="7541572"/>
                </a:moveTo>
                <a:lnTo>
                  <a:pt x="0" y="7541572"/>
                </a:lnTo>
                <a:lnTo>
                  <a:pt x="0" y="0"/>
                </a:lnTo>
                <a:lnTo>
                  <a:pt x="4991149" y="0"/>
                </a:lnTo>
                <a:lnTo>
                  <a:pt x="4991149" y="7541572"/>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894854" y="3639568"/>
            <a:ext cx="7023433" cy="4920487"/>
          </a:xfrm>
          <a:custGeom>
            <a:avLst/>
            <a:gdLst/>
            <a:ahLst/>
            <a:cxnLst/>
            <a:rect l="l" t="t" r="r" b="b"/>
            <a:pathLst>
              <a:path w="7023433" h="4920487">
                <a:moveTo>
                  <a:pt x="0" y="0"/>
                </a:moveTo>
                <a:lnTo>
                  <a:pt x="7023433" y="0"/>
                </a:lnTo>
                <a:lnTo>
                  <a:pt x="7023433" y="4920486"/>
                </a:lnTo>
                <a:lnTo>
                  <a:pt x="0" y="4920486"/>
                </a:lnTo>
                <a:lnTo>
                  <a:pt x="0" y="0"/>
                </a:lnTo>
                <a:close/>
              </a:path>
            </a:pathLst>
          </a:custGeom>
          <a:blipFill>
            <a:blip r:embed="rId4"/>
            <a:stretch>
              <a:fillRect/>
            </a:stretch>
          </a:blipFill>
        </p:spPr>
        <p:txBody>
          <a:bodyPr/>
          <a:lstStyle/>
          <a:p>
            <a:endParaRPr lang="en-US"/>
          </a:p>
        </p:txBody>
      </p:sp>
      <p:sp>
        <p:nvSpPr>
          <p:cNvPr id="5" name="Freeform 5"/>
          <p:cNvSpPr/>
          <p:nvPr/>
        </p:nvSpPr>
        <p:spPr>
          <a:xfrm>
            <a:off x="9123036" y="3687193"/>
            <a:ext cx="7292514" cy="4920487"/>
          </a:xfrm>
          <a:custGeom>
            <a:avLst/>
            <a:gdLst/>
            <a:ahLst/>
            <a:cxnLst/>
            <a:rect l="l" t="t" r="r" b="b"/>
            <a:pathLst>
              <a:path w="7292514" h="4920487">
                <a:moveTo>
                  <a:pt x="0" y="0"/>
                </a:moveTo>
                <a:lnTo>
                  <a:pt x="7292514" y="0"/>
                </a:lnTo>
                <a:lnTo>
                  <a:pt x="7292514" y="4920486"/>
                </a:lnTo>
                <a:lnTo>
                  <a:pt x="0" y="4920486"/>
                </a:lnTo>
                <a:lnTo>
                  <a:pt x="0" y="0"/>
                </a:lnTo>
                <a:close/>
              </a:path>
            </a:pathLst>
          </a:custGeom>
          <a:blipFill>
            <a:blip r:embed="rId5"/>
            <a:stretch>
              <a:fillRect/>
            </a:stretch>
          </a:blipFill>
        </p:spPr>
        <p:txBody>
          <a:bodyPr/>
          <a:lstStyle/>
          <a:p>
            <a:endParaRPr lang="en-US"/>
          </a:p>
        </p:txBody>
      </p:sp>
      <p:sp>
        <p:nvSpPr>
          <p:cNvPr id="6" name="TextBox 6"/>
          <p:cNvSpPr txBox="1"/>
          <p:nvPr/>
        </p:nvSpPr>
        <p:spPr>
          <a:xfrm>
            <a:off x="2153548" y="1214878"/>
            <a:ext cx="13980904" cy="1018801"/>
          </a:xfrm>
          <a:prstGeom prst="rect">
            <a:avLst/>
          </a:prstGeom>
        </p:spPr>
        <p:txBody>
          <a:bodyPr lIns="0" tIns="0" rIns="0" bIns="0" rtlCol="0" anchor="t">
            <a:spAutoFit/>
          </a:bodyPr>
          <a:lstStyle/>
          <a:p>
            <a:pPr marL="0" lvl="0" indent="0" algn="ctr">
              <a:lnSpc>
                <a:spcPts val="8124"/>
              </a:lnSpc>
              <a:spcBef>
                <a:spcPct val="0"/>
              </a:spcBef>
            </a:pPr>
            <a:r>
              <a:rPr lang="en-US" sz="5803">
                <a:solidFill>
                  <a:srgbClr val="05066D"/>
                </a:solidFill>
                <a:latin typeface="Cocomat Pro Heavy"/>
                <a:ea typeface="Cocomat Pro Heavy"/>
                <a:cs typeface="Cocomat Pro Heavy"/>
                <a:sym typeface="Cocomat Pro Heavy"/>
              </a:rPr>
              <a:t>RESULTADOS</a:t>
            </a:r>
          </a:p>
        </p:txBody>
      </p:sp>
      <p:grpSp>
        <p:nvGrpSpPr>
          <p:cNvPr id="7" name="Group 7"/>
          <p:cNvGrpSpPr/>
          <p:nvPr/>
        </p:nvGrpSpPr>
        <p:grpSpPr>
          <a:xfrm>
            <a:off x="3131080" y="2562054"/>
            <a:ext cx="11574413" cy="594983"/>
            <a:chOff x="0" y="0"/>
            <a:chExt cx="1949931" cy="100236"/>
          </a:xfrm>
        </p:grpSpPr>
        <p:sp>
          <p:nvSpPr>
            <p:cNvPr id="8" name="Freeform 8"/>
            <p:cNvSpPr/>
            <p:nvPr/>
          </p:nvSpPr>
          <p:spPr>
            <a:xfrm>
              <a:off x="0" y="0"/>
              <a:ext cx="1949931" cy="100236"/>
            </a:xfrm>
            <a:custGeom>
              <a:avLst/>
              <a:gdLst/>
              <a:ahLst/>
              <a:cxnLst/>
              <a:rect l="l" t="t" r="r" b="b"/>
              <a:pathLst>
                <a:path w="1949931" h="100236">
                  <a:moveTo>
                    <a:pt x="11371" y="0"/>
                  </a:moveTo>
                  <a:lnTo>
                    <a:pt x="1938560" y="0"/>
                  </a:lnTo>
                  <a:cubicBezTo>
                    <a:pt x="1944840" y="0"/>
                    <a:pt x="1949931" y="5091"/>
                    <a:pt x="1949931" y="11371"/>
                  </a:cubicBezTo>
                  <a:lnTo>
                    <a:pt x="1949931" y="88865"/>
                  </a:lnTo>
                  <a:cubicBezTo>
                    <a:pt x="1949931" y="95145"/>
                    <a:pt x="1944840" y="100236"/>
                    <a:pt x="1938560" y="100236"/>
                  </a:cubicBezTo>
                  <a:lnTo>
                    <a:pt x="11371" y="100236"/>
                  </a:lnTo>
                  <a:cubicBezTo>
                    <a:pt x="5091" y="100236"/>
                    <a:pt x="0" y="95145"/>
                    <a:pt x="0" y="88865"/>
                  </a:cubicBezTo>
                  <a:lnTo>
                    <a:pt x="0" y="11371"/>
                  </a:lnTo>
                  <a:cubicBezTo>
                    <a:pt x="0" y="5091"/>
                    <a:pt x="5091" y="0"/>
                    <a:pt x="11371" y="0"/>
                  </a:cubicBezTo>
                  <a:close/>
                </a:path>
              </a:pathLst>
            </a:custGeom>
            <a:solidFill>
              <a:srgbClr val="5C85A3"/>
            </a:solidFill>
            <a:ln cap="sq">
              <a:noFill/>
              <a:prstDash val="solid"/>
              <a:miter/>
            </a:ln>
          </p:spPr>
          <p:txBody>
            <a:bodyPr/>
            <a:lstStyle/>
            <a:p>
              <a:endParaRPr lang="en-US" dirty="0"/>
            </a:p>
          </p:txBody>
        </p:sp>
        <p:sp>
          <p:nvSpPr>
            <p:cNvPr id="9" name="TextBox 9"/>
            <p:cNvSpPr txBox="1"/>
            <p:nvPr/>
          </p:nvSpPr>
          <p:spPr>
            <a:xfrm>
              <a:off x="0" y="-38100"/>
              <a:ext cx="1949931" cy="138336"/>
            </a:xfrm>
            <a:prstGeom prst="rect">
              <a:avLst/>
            </a:prstGeom>
          </p:spPr>
          <p:txBody>
            <a:bodyPr lIns="50800" tIns="50800" rIns="50800" bIns="50800" rtlCol="0" anchor="ctr"/>
            <a:lstStyle/>
            <a:p>
              <a:pPr algn="ctr">
                <a:lnSpc>
                  <a:spcPts val="3440"/>
                </a:lnSpc>
              </a:pPr>
              <a:r>
                <a:rPr lang="en-US" sz="2493" spc="244" dirty="0" err="1">
                  <a:solidFill>
                    <a:srgbClr val="FBFAF8"/>
                  </a:solidFill>
                  <a:latin typeface="Montserrat"/>
                  <a:ea typeface="Montserrat"/>
                  <a:cs typeface="Montserrat"/>
                  <a:sym typeface="Montserrat"/>
                </a:rPr>
                <a:t>Esternocleidomastoideo</a:t>
              </a:r>
              <a:r>
                <a:rPr lang="en-US" sz="2493" spc="244" dirty="0">
                  <a:solidFill>
                    <a:srgbClr val="FBFAF8"/>
                  </a:solidFill>
                  <a:latin typeface="Montserrat"/>
                  <a:ea typeface="Montserrat"/>
                  <a:cs typeface="Montserrat"/>
                  <a:sym typeface="Montserrat"/>
                </a:rPr>
                <a:t> (SCM)</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735272" y="-889902"/>
            <a:ext cx="2630125" cy="3974090"/>
          </a:xfrm>
          <a:custGeom>
            <a:avLst/>
            <a:gdLst/>
            <a:ahLst/>
            <a:cxnLst/>
            <a:rect l="l" t="t" r="r" b="b"/>
            <a:pathLst>
              <a:path w="2630125" h="3974090">
                <a:moveTo>
                  <a:pt x="0" y="0"/>
                </a:moveTo>
                <a:lnTo>
                  <a:pt x="2630126" y="0"/>
                </a:lnTo>
                <a:lnTo>
                  <a:pt x="2630126" y="3974091"/>
                </a:lnTo>
                <a:lnTo>
                  <a:pt x="0" y="3974091"/>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1704061" flipH="1" flipV="1">
            <a:off x="13824431" y="5385399"/>
            <a:ext cx="4991149" cy="7541571"/>
          </a:xfrm>
          <a:custGeom>
            <a:avLst/>
            <a:gdLst/>
            <a:ahLst/>
            <a:cxnLst/>
            <a:rect l="l" t="t" r="r" b="b"/>
            <a:pathLst>
              <a:path w="4991149" h="7541571">
                <a:moveTo>
                  <a:pt x="4991149" y="7541572"/>
                </a:moveTo>
                <a:lnTo>
                  <a:pt x="0" y="7541572"/>
                </a:lnTo>
                <a:lnTo>
                  <a:pt x="0" y="0"/>
                </a:lnTo>
                <a:lnTo>
                  <a:pt x="4991149" y="0"/>
                </a:lnTo>
                <a:lnTo>
                  <a:pt x="4991149" y="7541572"/>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2153548" y="3961202"/>
            <a:ext cx="6797691" cy="5194983"/>
          </a:xfrm>
          <a:custGeom>
            <a:avLst/>
            <a:gdLst/>
            <a:ahLst/>
            <a:cxnLst/>
            <a:rect l="l" t="t" r="r" b="b"/>
            <a:pathLst>
              <a:path w="6797691" h="5194983">
                <a:moveTo>
                  <a:pt x="0" y="0"/>
                </a:moveTo>
                <a:lnTo>
                  <a:pt x="6797691" y="0"/>
                </a:lnTo>
                <a:lnTo>
                  <a:pt x="6797691" y="5194983"/>
                </a:lnTo>
                <a:lnTo>
                  <a:pt x="0" y="5194983"/>
                </a:lnTo>
                <a:lnTo>
                  <a:pt x="0" y="0"/>
                </a:lnTo>
                <a:close/>
              </a:path>
            </a:pathLst>
          </a:custGeom>
          <a:blipFill>
            <a:blip r:embed="rId4"/>
            <a:stretch>
              <a:fillRect/>
            </a:stretch>
          </a:blipFill>
        </p:spPr>
        <p:txBody>
          <a:bodyPr/>
          <a:lstStyle/>
          <a:p>
            <a:endParaRPr lang="en-US"/>
          </a:p>
        </p:txBody>
      </p:sp>
      <p:sp>
        <p:nvSpPr>
          <p:cNvPr id="5" name="Freeform 5"/>
          <p:cNvSpPr/>
          <p:nvPr/>
        </p:nvSpPr>
        <p:spPr>
          <a:xfrm>
            <a:off x="9552976" y="3808802"/>
            <a:ext cx="7470828" cy="5114799"/>
          </a:xfrm>
          <a:custGeom>
            <a:avLst/>
            <a:gdLst/>
            <a:ahLst/>
            <a:cxnLst/>
            <a:rect l="l" t="t" r="r" b="b"/>
            <a:pathLst>
              <a:path w="7470828" h="5114799">
                <a:moveTo>
                  <a:pt x="0" y="0"/>
                </a:moveTo>
                <a:lnTo>
                  <a:pt x="7470828" y="0"/>
                </a:lnTo>
                <a:lnTo>
                  <a:pt x="7470828" y="5114798"/>
                </a:lnTo>
                <a:lnTo>
                  <a:pt x="0" y="5114798"/>
                </a:lnTo>
                <a:lnTo>
                  <a:pt x="0" y="0"/>
                </a:lnTo>
                <a:close/>
              </a:path>
            </a:pathLst>
          </a:custGeom>
          <a:blipFill>
            <a:blip r:embed="rId5"/>
            <a:stretch>
              <a:fillRect/>
            </a:stretch>
          </a:blipFill>
        </p:spPr>
        <p:txBody>
          <a:bodyPr/>
          <a:lstStyle/>
          <a:p>
            <a:endParaRPr lang="en-US"/>
          </a:p>
        </p:txBody>
      </p:sp>
      <p:sp>
        <p:nvSpPr>
          <p:cNvPr id="6" name="TextBox 6"/>
          <p:cNvSpPr txBox="1"/>
          <p:nvPr/>
        </p:nvSpPr>
        <p:spPr>
          <a:xfrm>
            <a:off x="2153548" y="1214878"/>
            <a:ext cx="13980904" cy="1018801"/>
          </a:xfrm>
          <a:prstGeom prst="rect">
            <a:avLst/>
          </a:prstGeom>
        </p:spPr>
        <p:txBody>
          <a:bodyPr lIns="0" tIns="0" rIns="0" bIns="0" rtlCol="0" anchor="t">
            <a:spAutoFit/>
          </a:bodyPr>
          <a:lstStyle/>
          <a:p>
            <a:pPr marL="0" lvl="0" indent="0" algn="ctr">
              <a:lnSpc>
                <a:spcPts val="8124"/>
              </a:lnSpc>
              <a:spcBef>
                <a:spcPct val="0"/>
              </a:spcBef>
            </a:pPr>
            <a:r>
              <a:rPr lang="en-US" sz="5803">
                <a:solidFill>
                  <a:srgbClr val="05066D"/>
                </a:solidFill>
                <a:latin typeface="Cocomat Pro Heavy"/>
                <a:ea typeface="Cocomat Pro Heavy"/>
                <a:cs typeface="Cocomat Pro Heavy"/>
                <a:sym typeface="Cocomat Pro Heavy"/>
              </a:rPr>
              <a:t>RESULTADOS</a:t>
            </a:r>
          </a:p>
        </p:txBody>
      </p:sp>
      <p:grpSp>
        <p:nvGrpSpPr>
          <p:cNvPr id="7" name="Group 7"/>
          <p:cNvGrpSpPr/>
          <p:nvPr/>
        </p:nvGrpSpPr>
        <p:grpSpPr>
          <a:xfrm>
            <a:off x="3356794" y="2497594"/>
            <a:ext cx="11574413" cy="821138"/>
            <a:chOff x="0" y="-38100"/>
            <a:chExt cx="1949931" cy="138336"/>
          </a:xfrm>
        </p:grpSpPr>
        <p:sp>
          <p:nvSpPr>
            <p:cNvPr id="8" name="Freeform 8"/>
            <p:cNvSpPr/>
            <p:nvPr/>
          </p:nvSpPr>
          <p:spPr>
            <a:xfrm>
              <a:off x="0" y="-12837"/>
              <a:ext cx="1949931" cy="100236"/>
            </a:xfrm>
            <a:custGeom>
              <a:avLst/>
              <a:gdLst/>
              <a:ahLst/>
              <a:cxnLst/>
              <a:rect l="l" t="t" r="r" b="b"/>
              <a:pathLst>
                <a:path w="1949931" h="100236">
                  <a:moveTo>
                    <a:pt x="11371" y="0"/>
                  </a:moveTo>
                  <a:lnTo>
                    <a:pt x="1938560" y="0"/>
                  </a:lnTo>
                  <a:cubicBezTo>
                    <a:pt x="1944840" y="0"/>
                    <a:pt x="1949931" y="5091"/>
                    <a:pt x="1949931" y="11371"/>
                  </a:cubicBezTo>
                  <a:lnTo>
                    <a:pt x="1949931" y="88865"/>
                  </a:lnTo>
                  <a:cubicBezTo>
                    <a:pt x="1949931" y="95145"/>
                    <a:pt x="1944840" y="100236"/>
                    <a:pt x="1938560" y="100236"/>
                  </a:cubicBezTo>
                  <a:lnTo>
                    <a:pt x="11371" y="100236"/>
                  </a:lnTo>
                  <a:cubicBezTo>
                    <a:pt x="5091" y="100236"/>
                    <a:pt x="0" y="95145"/>
                    <a:pt x="0" y="88865"/>
                  </a:cubicBezTo>
                  <a:lnTo>
                    <a:pt x="0" y="11371"/>
                  </a:lnTo>
                  <a:cubicBezTo>
                    <a:pt x="0" y="5091"/>
                    <a:pt x="5091" y="0"/>
                    <a:pt x="11371" y="0"/>
                  </a:cubicBezTo>
                  <a:close/>
                </a:path>
              </a:pathLst>
            </a:custGeom>
            <a:solidFill>
              <a:srgbClr val="5C85A3"/>
            </a:solidFill>
            <a:ln cap="sq">
              <a:noFill/>
              <a:prstDash val="solid"/>
              <a:miter/>
            </a:ln>
          </p:spPr>
          <p:txBody>
            <a:bodyPr/>
            <a:lstStyle/>
            <a:p>
              <a:endParaRPr lang="en-US"/>
            </a:p>
          </p:txBody>
        </p:sp>
        <p:sp>
          <p:nvSpPr>
            <p:cNvPr id="9" name="TextBox 9"/>
            <p:cNvSpPr txBox="1"/>
            <p:nvPr/>
          </p:nvSpPr>
          <p:spPr>
            <a:xfrm>
              <a:off x="0" y="-38100"/>
              <a:ext cx="1949931" cy="138336"/>
            </a:xfrm>
            <a:prstGeom prst="rect">
              <a:avLst/>
            </a:prstGeom>
          </p:spPr>
          <p:txBody>
            <a:bodyPr lIns="50800" tIns="50800" rIns="50800" bIns="50800" rtlCol="0" anchor="ctr"/>
            <a:lstStyle/>
            <a:p>
              <a:pPr algn="ctr">
                <a:lnSpc>
                  <a:spcPts val="3440"/>
                </a:lnSpc>
              </a:pPr>
              <a:r>
                <a:rPr lang="en-US" sz="2493" spc="244" dirty="0" err="1">
                  <a:solidFill>
                    <a:srgbClr val="FBFAF8"/>
                  </a:solidFill>
                  <a:latin typeface="Montserrat"/>
                  <a:ea typeface="Montserrat"/>
                  <a:cs typeface="Montserrat"/>
                  <a:sym typeface="Montserrat"/>
                </a:rPr>
                <a:t>Trapecio</a:t>
              </a:r>
              <a:r>
                <a:rPr lang="en-US" sz="2493" spc="244" dirty="0">
                  <a:solidFill>
                    <a:srgbClr val="FBFAF8"/>
                  </a:solidFill>
                  <a:latin typeface="Montserrat"/>
                  <a:ea typeface="Montserrat"/>
                  <a:cs typeface="Montserrat"/>
                  <a:sym typeface="Montserrat"/>
                </a:rPr>
                <a:t> (TRP)</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2724179" y="4946989"/>
            <a:ext cx="28212405" cy="8874084"/>
          </a:xfrm>
          <a:custGeom>
            <a:avLst/>
            <a:gdLst/>
            <a:ahLst/>
            <a:cxnLst/>
            <a:rect l="l" t="t" r="r" b="b"/>
            <a:pathLst>
              <a:path w="28212405" h="8874084">
                <a:moveTo>
                  <a:pt x="0" y="0"/>
                </a:moveTo>
                <a:lnTo>
                  <a:pt x="28212405" y="0"/>
                </a:lnTo>
                <a:lnTo>
                  <a:pt x="28212405" y="8874083"/>
                </a:lnTo>
                <a:lnTo>
                  <a:pt x="0" y="8874083"/>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5450165" y="1083773"/>
            <a:ext cx="8170108" cy="1216786"/>
          </a:xfrm>
          <a:prstGeom prst="rect">
            <a:avLst/>
          </a:prstGeom>
        </p:spPr>
        <p:txBody>
          <a:bodyPr lIns="0" tIns="0" rIns="0" bIns="0" rtlCol="0" anchor="t">
            <a:spAutoFit/>
          </a:bodyPr>
          <a:lstStyle/>
          <a:p>
            <a:pPr marL="0" lvl="0" indent="0" algn="l">
              <a:lnSpc>
                <a:spcPts val="9898"/>
              </a:lnSpc>
              <a:spcBef>
                <a:spcPct val="0"/>
              </a:spcBef>
            </a:pPr>
            <a:r>
              <a:rPr lang="en-US" sz="7070">
                <a:solidFill>
                  <a:srgbClr val="45467E"/>
                </a:solidFill>
                <a:latin typeface="Cocomat Pro Heavy"/>
                <a:ea typeface="Cocomat Pro Heavy"/>
                <a:cs typeface="Cocomat Pro Heavy"/>
                <a:sym typeface="Cocomat Pro Heavy"/>
              </a:rPr>
              <a:t>CONCLUSIONES</a:t>
            </a:r>
          </a:p>
        </p:txBody>
      </p:sp>
      <p:grpSp>
        <p:nvGrpSpPr>
          <p:cNvPr id="4" name="Group 4"/>
          <p:cNvGrpSpPr/>
          <p:nvPr/>
        </p:nvGrpSpPr>
        <p:grpSpPr>
          <a:xfrm>
            <a:off x="1028700" y="3407863"/>
            <a:ext cx="7265182" cy="2776936"/>
            <a:chOff x="0" y="0"/>
            <a:chExt cx="1118886" cy="427667"/>
          </a:xfrm>
        </p:grpSpPr>
        <p:sp>
          <p:nvSpPr>
            <p:cNvPr id="5" name="Freeform 5"/>
            <p:cNvSpPr/>
            <p:nvPr/>
          </p:nvSpPr>
          <p:spPr>
            <a:xfrm>
              <a:off x="0" y="0"/>
              <a:ext cx="1118886" cy="427667"/>
            </a:xfrm>
            <a:custGeom>
              <a:avLst/>
              <a:gdLst/>
              <a:ahLst/>
              <a:cxnLst/>
              <a:rect l="l" t="t" r="r" b="b"/>
              <a:pathLst>
                <a:path w="1118886" h="427667">
                  <a:moveTo>
                    <a:pt x="18116" y="0"/>
                  </a:moveTo>
                  <a:lnTo>
                    <a:pt x="1100771" y="0"/>
                  </a:lnTo>
                  <a:cubicBezTo>
                    <a:pt x="1110776" y="0"/>
                    <a:pt x="1118886" y="8111"/>
                    <a:pt x="1118886" y="18116"/>
                  </a:cubicBezTo>
                  <a:lnTo>
                    <a:pt x="1118886" y="409551"/>
                  </a:lnTo>
                  <a:cubicBezTo>
                    <a:pt x="1118886" y="419556"/>
                    <a:pt x="1110776" y="427667"/>
                    <a:pt x="1100771" y="427667"/>
                  </a:cubicBezTo>
                  <a:lnTo>
                    <a:pt x="18116" y="427667"/>
                  </a:lnTo>
                  <a:cubicBezTo>
                    <a:pt x="8111" y="427667"/>
                    <a:pt x="0" y="419556"/>
                    <a:pt x="0" y="409551"/>
                  </a:cubicBezTo>
                  <a:lnTo>
                    <a:pt x="0" y="18116"/>
                  </a:lnTo>
                  <a:cubicBezTo>
                    <a:pt x="0" y="8111"/>
                    <a:pt x="8111" y="0"/>
                    <a:pt x="18116" y="0"/>
                  </a:cubicBezTo>
                  <a:close/>
                </a:path>
              </a:pathLst>
            </a:custGeom>
            <a:solidFill>
              <a:srgbClr val="B0C5FF">
                <a:alpha val="56863"/>
              </a:srgbClr>
            </a:solidFill>
            <a:ln cap="sq">
              <a:noFill/>
              <a:prstDash val="solid"/>
              <a:miter/>
            </a:ln>
          </p:spPr>
          <p:txBody>
            <a:bodyPr/>
            <a:lstStyle/>
            <a:p>
              <a:endParaRPr lang="en-US"/>
            </a:p>
          </p:txBody>
        </p:sp>
        <p:sp>
          <p:nvSpPr>
            <p:cNvPr id="6" name="TextBox 6"/>
            <p:cNvSpPr txBox="1"/>
            <p:nvPr/>
          </p:nvSpPr>
          <p:spPr>
            <a:xfrm>
              <a:off x="0" y="-57150"/>
              <a:ext cx="1118886" cy="484817"/>
            </a:xfrm>
            <a:prstGeom prst="rect">
              <a:avLst/>
            </a:prstGeom>
          </p:spPr>
          <p:txBody>
            <a:bodyPr lIns="50800" tIns="50800" rIns="50800" bIns="50800" rtlCol="0" anchor="ctr"/>
            <a:lstStyle/>
            <a:p>
              <a:pPr algn="ctr">
                <a:lnSpc>
                  <a:spcPts val="5096"/>
                </a:lnSpc>
              </a:pPr>
              <a:endParaRPr/>
            </a:p>
          </p:txBody>
        </p:sp>
      </p:grpSp>
      <p:sp>
        <p:nvSpPr>
          <p:cNvPr id="7" name="TextBox 7"/>
          <p:cNvSpPr txBox="1"/>
          <p:nvPr/>
        </p:nvSpPr>
        <p:spPr>
          <a:xfrm>
            <a:off x="1277532" y="3601225"/>
            <a:ext cx="6767518" cy="2389529"/>
          </a:xfrm>
          <a:prstGeom prst="rect">
            <a:avLst/>
          </a:prstGeom>
        </p:spPr>
        <p:txBody>
          <a:bodyPr lIns="0" tIns="0" rIns="0" bIns="0" rtlCol="0" anchor="t">
            <a:spAutoFit/>
          </a:bodyPr>
          <a:lstStyle/>
          <a:p>
            <a:pPr algn="ctr">
              <a:lnSpc>
                <a:spcPts val="3218"/>
              </a:lnSpc>
              <a:spcBef>
                <a:spcPct val="0"/>
              </a:spcBef>
            </a:pPr>
            <a:r>
              <a:rPr lang="en-US" sz="2299">
                <a:solidFill>
                  <a:srgbClr val="000000"/>
                </a:solidFill>
                <a:latin typeface="Montserrat Bold"/>
                <a:ea typeface="Montserrat Bold"/>
                <a:cs typeface="Montserrat Bold"/>
                <a:sym typeface="Montserrat Bold"/>
              </a:rPr>
              <a:t>Se observó que la actividad muscular aumentaba durante el uso del celular en comparación con el reposo tanto para el SCM como para el TRP; sin embargo, estas diferencias no alcanzaron significación estadística.</a:t>
            </a:r>
          </a:p>
        </p:txBody>
      </p:sp>
      <p:grpSp>
        <p:nvGrpSpPr>
          <p:cNvPr id="8" name="Group 8"/>
          <p:cNvGrpSpPr/>
          <p:nvPr/>
        </p:nvGrpSpPr>
        <p:grpSpPr>
          <a:xfrm>
            <a:off x="9144000" y="3820466"/>
            <a:ext cx="7265182" cy="1951729"/>
            <a:chOff x="0" y="0"/>
            <a:chExt cx="1118886" cy="300579"/>
          </a:xfrm>
        </p:grpSpPr>
        <p:sp>
          <p:nvSpPr>
            <p:cNvPr id="9" name="Freeform 9"/>
            <p:cNvSpPr/>
            <p:nvPr/>
          </p:nvSpPr>
          <p:spPr>
            <a:xfrm>
              <a:off x="0" y="0"/>
              <a:ext cx="1118886" cy="300579"/>
            </a:xfrm>
            <a:custGeom>
              <a:avLst/>
              <a:gdLst/>
              <a:ahLst/>
              <a:cxnLst/>
              <a:rect l="l" t="t" r="r" b="b"/>
              <a:pathLst>
                <a:path w="1118886" h="300579">
                  <a:moveTo>
                    <a:pt x="18116" y="0"/>
                  </a:moveTo>
                  <a:lnTo>
                    <a:pt x="1100771" y="0"/>
                  </a:lnTo>
                  <a:cubicBezTo>
                    <a:pt x="1110776" y="0"/>
                    <a:pt x="1118886" y="8111"/>
                    <a:pt x="1118886" y="18116"/>
                  </a:cubicBezTo>
                  <a:lnTo>
                    <a:pt x="1118886" y="282464"/>
                  </a:lnTo>
                  <a:cubicBezTo>
                    <a:pt x="1118886" y="292469"/>
                    <a:pt x="1110776" y="300579"/>
                    <a:pt x="1100771" y="300579"/>
                  </a:cubicBezTo>
                  <a:lnTo>
                    <a:pt x="18116" y="300579"/>
                  </a:lnTo>
                  <a:cubicBezTo>
                    <a:pt x="8111" y="300579"/>
                    <a:pt x="0" y="292469"/>
                    <a:pt x="0" y="282464"/>
                  </a:cubicBezTo>
                  <a:lnTo>
                    <a:pt x="0" y="18116"/>
                  </a:lnTo>
                  <a:cubicBezTo>
                    <a:pt x="0" y="8111"/>
                    <a:pt x="8111" y="0"/>
                    <a:pt x="18116" y="0"/>
                  </a:cubicBezTo>
                  <a:close/>
                </a:path>
              </a:pathLst>
            </a:custGeom>
            <a:solidFill>
              <a:srgbClr val="B0C5FF">
                <a:alpha val="56863"/>
              </a:srgbClr>
            </a:solidFill>
            <a:ln cap="sq">
              <a:noFill/>
              <a:prstDash val="solid"/>
              <a:miter/>
            </a:ln>
          </p:spPr>
          <p:txBody>
            <a:bodyPr/>
            <a:lstStyle/>
            <a:p>
              <a:endParaRPr lang="en-US"/>
            </a:p>
          </p:txBody>
        </p:sp>
        <p:sp>
          <p:nvSpPr>
            <p:cNvPr id="10" name="TextBox 10"/>
            <p:cNvSpPr txBox="1"/>
            <p:nvPr/>
          </p:nvSpPr>
          <p:spPr>
            <a:xfrm>
              <a:off x="0" y="-57150"/>
              <a:ext cx="1118886" cy="357729"/>
            </a:xfrm>
            <a:prstGeom prst="rect">
              <a:avLst/>
            </a:prstGeom>
          </p:spPr>
          <p:txBody>
            <a:bodyPr lIns="50800" tIns="50800" rIns="50800" bIns="50800" rtlCol="0" anchor="ctr"/>
            <a:lstStyle/>
            <a:p>
              <a:pPr algn="ctr">
                <a:lnSpc>
                  <a:spcPts val="5096"/>
                </a:lnSpc>
              </a:pPr>
              <a:endParaRPr/>
            </a:p>
          </p:txBody>
        </p:sp>
      </p:grpSp>
      <p:sp>
        <p:nvSpPr>
          <p:cNvPr id="11" name="TextBox 11"/>
          <p:cNvSpPr txBox="1"/>
          <p:nvPr/>
        </p:nvSpPr>
        <p:spPr>
          <a:xfrm>
            <a:off x="9400479" y="4001275"/>
            <a:ext cx="6903927" cy="1589429"/>
          </a:xfrm>
          <a:prstGeom prst="rect">
            <a:avLst/>
          </a:prstGeom>
        </p:spPr>
        <p:txBody>
          <a:bodyPr lIns="0" tIns="0" rIns="0" bIns="0" rtlCol="0" anchor="t">
            <a:spAutoFit/>
          </a:bodyPr>
          <a:lstStyle/>
          <a:p>
            <a:pPr algn="ctr">
              <a:lnSpc>
                <a:spcPts val="3218"/>
              </a:lnSpc>
              <a:spcBef>
                <a:spcPct val="0"/>
              </a:spcBef>
            </a:pPr>
            <a:r>
              <a:rPr lang="en-US" sz="2299">
                <a:solidFill>
                  <a:srgbClr val="000000"/>
                </a:solidFill>
                <a:latin typeface="Montserrat"/>
                <a:ea typeface="Montserrat"/>
                <a:cs typeface="Montserrat"/>
                <a:sym typeface="Montserrat"/>
              </a:rPr>
              <a:t>Para futuros estudios, sugerimos tomar las mediciones luego de un período prolongado de uso del celular u otro dispositivo electrónico que se desee evaluar. </a:t>
            </a:r>
          </a:p>
        </p:txBody>
      </p:sp>
      <p:sp>
        <p:nvSpPr>
          <p:cNvPr id="12" name="TextBox 12"/>
          <p:cNvSpPr txBox="1"/>
          <p:nvPr/>
        </p:nvSpPr>
        <p:spPr>
          <a:xfrm>
            <a:off x="9891476" y="3419231"/>
            <a:ext cx="2521315" cy="401235"/>
          </a:xfrm>
          <a:prstGeom prst="rect">
            <a:avLst/>
          </a:prstGeom>
        </p:spPr>
        <p:txBody>
          <a:bodyPr lIns="0" tIns="0" rIns="0" bIns="0" rtlCol="0" anchor="t">
            <a:spAutoFit/>
          </a:bodyPr>
          <a:lstStyle/>
          <a:p>
            <a:pPr algn="ctr">
              <a:lnSpc>
                <a:spcPts val="3259"/>
              </a:lnSpc>
            </a:pPr>
            <a:r>
              <a:rPr lang="en-US" sz="2327">
                <a:solidFill>
                  <a:srgbClr val="1F2B5B"/>
                </a:solidFill>
                <a:latin typeface="Montserrat Bold"/>
                <a:ea typeface="Montserrat Bold"/>
                <a:cs typeface="Montserrat Bold"/>
                <a:sym typeface="Montserrat Bold"/>
              </a:rPr>
              <a:t>Recomendación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0C5FF"/>
        </a:solidFill>
        <a:effectLst/>
      </p:bgPr>
    </p:bg>
    <p:spTree>
      <p:nvGrpSpPr>
        <p:cNvPr id="1" name=""/>
        <p:cNvGrpSpPr/>
        <p:nvPr/>
      </p:nvGrpSpPr>
      <p:grpSpPr>
        <a:xfrm>
          <a:off x="0" y="0"/>
          <a:ext cx="0" cy="0"/>
          <a:chOff x="0" y="0"/>
          <a:chExt cx="0" cy="0"/>
        </a:xfrm>
      </p:grpSpPr>
      <p:sp>
        <p:nvSpPr>
          <p:cNvPr id="2" name="TextBox 2"/>
          <p:cNvSpPr txBox="1"/>
          <p:nvPr/>
        </p:nvSpPr>
        <p:spPr>
          <a:xfrm>
            <a:off x="1380098" y="1201524"/>
            <a:ext cx="10454092" cy="1220303"/>
          </a:xfrm>
          <a:prstGeom prst="rect">
            <a:avLst/>
          </a:prstGeom>
        </p:spPr>
        <p:txBody>
          <a:bodyPr lIns="0" tIns="0" rIns="0" bIns="0" rtlCol="0" anchor="t">
            <a:spAutoFit/>
          </a:bodyPr>
          <a:lstStyle/>
          <a:p>
            <a:pPr marL="0" lvl="0" indent="0" algn="l">
              <a:lnSpc>
                <a:spcPts val="9770"/>
              </a:lnSpc>
              <a:spcBef>
                <a:spcPct val="0"/>
              </a:spcBef>
            </a:pPr>
            <a:r>
              <a:rPr lang="en-US" sz="6978">
                <a:solidFill>
                  <a:srgbClr val="05066D"/>
                </a:solidFill>
                <a:latin typeface="Cocomat Pro Heavy"/>
                <a:ea typeface="Cocomat Pro Heavy"/>
                <a:cs typeface="Cocomat Pro Heavy"/>
                <a:sym typeface="Cocomat Pro Heavy"/>
              </a:rPr>
              <a:t>REFERENCIAS</a:t>
            </a:r>
          </a:p>
        </p:txBody>
      </p:sp>
      <p:sp>
        <p:nvSpPr>
          <p:cNvPr id="3" name="TextBox 3"/>
          <p:cNvSpPr txBox="1"/>
          <p:nvPr/>
        </p:nvSpPr>
        <p:spPr>
          <a:xfrm>
            <a:off x="710711" y="2626025"/>
            <a:ext cx="17280379" cy="6923874"/>
          </a:xfrm>
          <a:prstGeom prst="rect">
            <a:avLst/>
          </a:prstGeom>
        </p:spPr>
        <p:txBody>
          <a:bodyPr lIns="0" tIns="0" rIns="0" bIns="0" rtlCol="0" anchor="t">
            <a:spAutoFit/>
          </a:bodyPr>
          <a:lstStyle/>
          <a:p>
            <a:pPr marL="0" lvl="0" indent="0" algn="l">
              <a:lnSpc>
                <a:spcPts val="2140"/>
              </a:lnSpc>
              <a:spcBef>
                <a:spcPct val="0"/>
              </a:spcBef>
            </a:pPr>
            <a:r>
              <a:rPr lang="en-US" sz="1529" u="none" strike="noStrike">
                <a:solidFill>
                  <a:srgbClr val="000000"/>
                </a:solidFill>
                <a:latin typeface="Montserrat Classic"/>
                <a:ea typeface="Montserrat Classic"/>
                <a:cs typeface="Montserrat Classic"/>
                <a:sym typeface="Montserrat Classic"/>
              </a:rPr>
              <a:t>[1] C. D’ANNA, M. SCHMID, Y S. CONFORTO, “LINKING HEAD AND NECK POSTURE WITH MUSCULAR ACTIVITY AND PERCEIVED DISCOMFORT DURING PROLONGED SMARTPHONE TEXTING”, INT. J. IND. ERGON., VOL. 83, P. 103134, MAY 2021, DOI: 10.1016/J.ERGON.2021.103134. </a:t>
            </a:r>
          </a:p>
          <a:p>
            <a:pPr marL="0" lvl="0" indent="0" algn="l">
              <a:lnSpc>
                <a:spcPts val="2140"/>
              </a:lnSpc>
              <a:spcBef>
                <a:spcPct val="0"/>
              </a:spcBef>
            </a:pPr>
            <a:endParaRPr lang="en-US" sz="1529" u="none" strike="noStrike">
              <a:solidFill>
                <a:srgbClr val="000000"/>
              </a:solidFill>
              <a:latin typeface="Montserrat Classic"/>
              <a:ea typeface="Montserrat Classic"/>
              <a:cs typeface="Montserrat Classic"/>
              <a:sym typeface="Montserrat Classic"/>
            </a:endParaRPr>
          </a:p>
          <a:p>
            <a:pPr marL="0" lvl="0" indent="0" algn="l">
              <a:lnSpc>
                <a:spcPts val="2140"/>
              </a:lnSpc>
              <a:spcBef>
                <a:spcPct val="0"/>
              </a:spcBef>
            </a:pPr>
            <a:r>
              <a:rPr lang="en-US" sz="1529" u="none" strike="noStrike">
                <a:solidFill>
                  <a:srgbClr val="000000"/>
                </a:solidFill>
                <a:latin typeface="Montserrat Classic"/>
                <a:ea typeface="Montserrat Classic"/>
                <a:cs typeface="Montserrat Classic"/>
                <a:sym typeface="Montserrat Classic"/>
              </a:rPr>
              <a:t>[2]W. YOON, S. CHOI, H. HAN, AND G. SHIN, “NECK MUSCULAR LOAD WHEN USING A SMARTPHONE WHILE SITTING, STANDING, AND WALKING,” HUM. FACTORS J. HUM. ERGON FACTORS. SOC., VOL. 63, NO. 5, PP. 868–879, AUG. 2021, DOI: 10.1177/0018720820904237.</a:t>
            </a:r>
          </a:p>
          <a:p>
            <a:pPr marL="0" lvl="0" indent="0" algn="l">
              <a:lnSpc>
                <a:spcPts val="2140"/>
              </a:lnSpc>
              <a:spcBef>
                <a:spcPct val="0"/>
              </a:spcBef>
            </a:pPr>
            <a:endParaRPr lang="en-US" sz="1529" u="none" strike="noStrike">
              <a:solidFill>
                <a:srgbClr val="000000"/>
              </a:solidFill>
              <a:latin typeface="Montserrat Classic"/>
              <a:ea typeface="Montserrat Classic"/>
              <a:cs typeface="Montserrat Classic"/>
              <a:sym typeface="Montserrat Classic"/>
            </a:endParaRPr>
          </a:p>
          <a:p>
            <a:pPr marL="0" lvl="0" indent="0" algn="l">
              <a:lnSpc>
                <a:spcPts val="2140"/>
              </a:lnSpc>
              <a:spcBef>
                <a:spcPct val="0"/>
              </a:spcBef>
            </a:pPr>
            <a:r>
              <a:rPr lang="en-US" sz="1529" u="none" strike="noStrike">
                <a:solidFill>
                  <a:srgbClr val="000000"/>
                </a:solidFill>
                <a:latin typeface="Montserrat Classic"/>
                <a:ea typeface="Montserrat Classic"/>
                <a:cs typeface="Montserrat Classic"/>
                <a:sym typeface="Montserrat Classic"/>
              </a:rPr>
              <a:t>[3]L. VERA MENDIETA Y M. G. TREJO YAÑEZ, "RELACIÓN DE LA DISFUNCIÓN MIOFASCIAL CERVICAL Y EL USO DE TELÉFONOS INTELIGENTES EN ESTUDIANTES DE FISIOTERAPIA UAQ," LICENCIATURA EN FISIOTERAPIA, FACULTAD DE ENFERMERÍA, UNIVERSIDAD AUTÓNOMA DE QUERÉTARO, 24 DE MAYO DE 2022. [EN LÍNEA]. DISPONIBLE EN: HTTPS://RI-NG.UAQ.MX/HANDLE/123456789/3648. </a:t>
            </a:r>
          </a:p>
          <a:p>
            <a:pPr marL="0" lvl="0" indent="0" algn="l">
              <a:lnSpc>
                <a:spcPts val="2140"/>
              </a:lnSpc>
              <a:spcBef>
                <a:spcPct val="0"/>
              </a:spcBef>
            </a:pPr>
            <a:endParaRPr lang="en-US" sz="1529" u="none" strike="noStrike">
              <a:solidFill>
                <a:srgbClr val="000000"/>
              </a:solidFill>
              <a:latin typeface="Montserrat Classic"/>
              <a:ea typeface="Montserrat Classic"/>
              <a:cs typeface="Montserrat Classic"/>
              <a:sym typeface="Montserrat Classic"/>
            </a:endParaRPr>
          </a:p>
          <a:p>
            <a:pPr marL="0" lvl="0" indent="0" algn="l">
              <a:lnSpc>
                <a:spcPts val="2140"/>
              </a:lnSpc>
              <a:spcBef>
                <a:spcPct val="0"/>
              </a:spcBef>
            </a:pPr>
            <a:r>
              <a:rPr lang="en-US" sz="1529" u="none" strike="noStrike">
                <a:solidFill>
                  <a:srgbClr val="000000"/>
                </a:solidFill>
                <a:latin typeface="Montserrat Classic"/>
                <a:ea typeface="Montserrat Classic"/>
                <a:cs typeface="Montserrat Classic"/>
                <a:sym typeface="Montserrat Classic"/>
              </a:rPr>
              <a:t>[4] G. DANIEL, ANAK AGUNG GEDE ANGGA PUSPA NEGARA, INDIRA VIDIARI JUHANNA, AND NI WAYAN TIANING, “THE RELATION BETWEEN SMARTPHONE USE WITH FORWARD HEAD POSTURE OCCURRENCE IN UNDERGRADUATE PHYSIOTHERAPY STUDENT,” PHYS. THER. J. INDONES., VOL. 3, NO. 2, PP. 44–48, DEC. 2022, DOI: 10.51559/PTJI.V3I2.51.</a:t>
            </a:r>
          </a:p>
          <a:p>
            <a:pPr marL="0" lvl="0" indent="0" algn="l">
              <a:lnSpc>
                <a:spcPts val="2140"/>
              </a:lnSpc>
              <a:spcBef>
                <a:spcPct val="0"/>
              </a:spcBef>
            </a:pPr>
            <a:endParaRPr lang="en-US" sz="1529" u="none" strike="noStrike">
              <a:solidFill>
                <a:srgbClr val="000000"/>
              </a:solidFill>
              <a:latin typeface="Montserrat Classic"/>
              <a:ea typeface="Montserrat Classic"/>
              <a:cs typeface="Montserrat Classic"/>
              <a:sym typeface="Montserrat Classic"/>
            </a:endParaRPr>
          </a:p>
          <a:p>
            <a:pPr marL="0" lvl="0" indent="0" algn="l">
              <a:lnSpc>
                <a:spcPts val="2140"/>
              </a:lnSpc>
              <a:spcBef>
                <a:spcPct val="0"/>
              </a:spcBef>
            </a:pPr>
            <a:r>
              <a:rPr lang="en-US" sz="1529" u="none" strike="noStrike">
                <a:solidFill>
                  <a:srgbClr val="000000"/>
                </a:solidFill>
                <a:latin typeface="Montserrat Classic"/>
                <a:ea typeface="Montserrat Classic"/>
                <a:cs typeface="Montserrat Classic"/>
                <a:sym typeface="Montserrat Classic"/>
              </a:rPr>
              <a:t>[6]“DISCRETE WAVELET TRANSFORM BASED PROCESSING OF EMBROIDERED TEXTILE-ELECTRODE ELECTROMYOGRAPHY SIGNAL ACQUIRED WITH LOAD AND PRESSURE EFFECT - BULCHA BELAY ETANA, AHMED ALI DAWUD, BENNY MALENGIER, WOJCIECH SITEK, WENDIMU FANTA GEMECHU, JANARTHANAN KRISHNAMOORTHY, LIEVA VAN LANGENHOVE, 2024.” ACCESSED: MAY 17, 2024. [ONLINE]. AVAILABLE: HTTPS://JOURNALS.SAGEPUB.COM/DOI/10.1177/15280837241232449 </a:t>
            </a:r>
          </a:p>
          <a:p>
            <a:pPr marL="0" lvl="0" indent="0" algn="l">
              <a:lnSpc>
                <a:spcPts val="2140"/>
              </a:lnSpc>
              <a:spcBef>
                <a:spcPct val="0"/>
              </a:spcBef>
            </a:pPr>
            <a:endParaRPr lang="en-US" sz="1529" u="none" strike="noStrike">
              <a:solidFill>
                <a:srgbClr val="000000"/>
              </a:solidFill>
              <a:latin typeface="Montserrat Classic"/>
              <a:ea typeface="Montserrat Classic"/>
              <a:cs typeface="Montserrat Classic"/>
              <a:sym typeface="Montserrat Classic"/>
            </a:endParaRPr>
          </a:p>
          <a:p>
            <a:pPr marL="0" lvl="0" indent="0" algn="l">
              <a:lnSpc>
                <a:spcPts val="2140"/>
              </a:lnSpc>
              <a:spcBef>
                <a:spcPct val="0"/>
              </a:spcBef>
            </a:pPr>
            <a:r>
              <a:rPr lang="en-US" sz="1529" u="none" strike="noStrike">
                <a:solidFill>
                  <a:srgbClr val="000000"/>
                </a:solidFill>
                <a:latin typeface="Montserrat Classic"/>
                <a:ea typeface="Montserrat Classic"/>
                <a:cs typeface="Montserrat Classic"/>
                <a:sym typeface="Montserrat Classic"/>
              </a:rPr>
              <a:t>[7]“FIG. 3. THE VALUES OF MAV, RMS, MEF, AND MDF FOR BICEP MUSCLE.,” RESEARCHGATE. ACCESSED: MAY 18, 2024. [ONLINE]. AVAILABLE: HTTPS://WWW.RESEARCHGATE.NET/FIGURE/THE-VALUES-OF-MAV-RMS-MEF-AND?MDF-FOR-BICEP-MUSCLE_FIG3_328141269 </a:t>
            </a:r>
          </a:p>
          <a:p>
            <a:pPr marL="0" lvl="0" indent="0" algn="l">
              <a:lnSpc>
                <a:spcPts val="2140"/>
              </a:lnSpc>
              <a:spcBef>
                <a:spcPct val="0"/>
              </a:spcBef>
            </a:pPr>
            <a:endParaRPr lang="en-US" sz="1529" u="none" strike="noStrike">
              <a:solidFill>
                <a:srgbClr val="000000"/>
              </a:solidFill>
              <a:latin typeface="Montserrat Classic"/>
              <a:ea typeface="Montserrat Classic"/>
              <a:cs typeface="Montserrat Classic"/>
              <a:sym typeface="Montserrat Classic"/>
            </a:endParaRPr>
          </a:p>
          <a:p>
            <a:pPr marL="0" lvl="0" indent="0" algn="l">
              <a:lnSpc>
                <a:spcPts val="2140"/>
              </a:lnSpc>
              <a:spcBef>
                <a:spcPct val="0"/>
              </a:spcBef>
            </a:pPr>
            <a:r>
              <a:rPr lang="en-US" sz="1529" u="none" strike="noStrike">
                <a:solidFill>
                  <a:srgbClr val="000000"/>
                </a:solidFill>
                <a:latin typeface="Montserrat Classic"/>
                <a:ea typeface="Montserrat Classic"/>
                <a:cs typeface="Montserrat Classic"/>
                <a:sym typeface="Montserrat Classic"/>
              </a:rPr>
              <a:t>[8]J. M. L. VILLAGÓMEZ, R. I. M. CHÁVEZ, J. M. L. HERNÁNDEZ, AND C. RODRIGUEZ-DONATE, “HAND MOVEMENT CLASSIFICATION BY TIME DOMAIN FEATURE EXTRACTION IN EMG SIGNALS,” IN 2023 IEEE INTERNATIONAL AUTUMN MEETING ON POWER, ELECTRONICS AND COMPUTING (ROPEC), OCT. 2023, PP. 1–6. DOI: 10.1109/ROPEC58757.2023.10409406.</a:t>
            </a:r>
          </a:p>
          <a:p>
            <a:pPr marL="0" lvl="0" indent="0" algn="l">
              <a:lnSpc>
                <a:spcPts val="2140"/>
              </a:lnSpc>
              <a:spcBef>
                <a:spcPct val="0"/>
              </a:spcBef>
            </a:pPr>
            <a:endParaRPr lang="en-US" sz="1529" u="none" strike="noStrike">
              <a:solidFill>
                <a:srgbClr val="000000"/>
              </a:solidFill>
              <a:latin typeface="Montserrat Classic"/>
              <a:ea typeface="Montserrat Classic"/>
              <a:cs typeface="Montserrat Classic"/>
              <a:sym typeface="Montserrat Classic"/>
            </a:endParaRPr>
          </a:p>
          <a:p>
            <a:pPr marL="0" lvl="0" indent="0" algn="l">
              <a:lnSpc>
                <a:spcPts val="2140"/>
              </a:lnSpc>
              <a:spcBef>
                <a:spcPct val="0"/>
              </a:spcBef>
            </a:pPr>
            <a:r>
              <a:rPr lang="en-US" sz="1529" u="none" strike="noStrike">
                <a:solidFill>
                  <a:srgbClr val="000000"/>
                </a:solidFill>
                <a:latin typeface="Montserrat Classic"/>
                <a:ea typeface="Montserrat Classic"/>
                <a:cs typeface="Montserrat Classic"/>
                <a:sym typeface="Montserrat Classic"/>
              </a:rPr>
              <a:t>[9]A. PHINYOMARK, C. LIMSAKUL, AND P. PHUKPATTARANONT, “APPLICATION OF WAVELET ANALYSIS IN EMG FEATURE EXTRACTION FOR PATTERN CLASSIFICATION,” MEAS. SCI. REV., VOL. 11, PP. 45–52, JUN. 2011, DOI: 10.2478/V10048-011-0009-Y.</a:t>
            </a:r>
          </a:p>
          <a:p>
            <a:pPr marL="0" lvl="0" indent="0" algn="l">
              <a:lnSpc>
                <a:spcPts val="2140"/>
              </a:lnSpc>
              <a:spcBef>
                <a:spcPct val="0"/>
              </a:spcBef>
            </a:pPr>
            <a:endParaRPr lang="en-US" sz="1529" u="none" strike="noStrike">
              <a:solidFill>
                <a:srgbClr val="000000"/>
              </a:solidFill>
              <a:latin typeface="Montserrat Classic"/>
              <a:ea typeface="Montserrat Classic"/>
              <a:cs typeface="Montserrat Classic"/>
              <a:sym typeface="Montserrat Class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2092950" y="6205745"/>
            <a:ext cx="22473900" cy="7069063"/>
          </a:xfrm>
          <a:custGeom>
            <a:avLst/>
            <a:gdLst/>
            <a:ahLst/>
            <a:cxnLst/>
            <a:rect l="l" t="t" r="r" b="b"/>
            <a:pathLst>
              <a:path w="22473900" h="7069063">
                <a:moveTo>
                  <a:pt x="0" y="0"/>
                </a:moveTo>
                <a:lnTo>
                  <a:pt x="22473900" y="0"/>
                </a:lnTo>
                <a:lnTo>
                  <a:pt x="22473900" y="7069063"/>
                </a:lnTo>
                <a:lnTo>
                  <a:pt x="0" y="7069063"/>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096464" y="4183579"/>
            <a:ext cx="3262759" cy="3965745"/>
          </a:xfrm>
          <a:custGeom>
            <a:avLst/>
            <a:gdLst/>
            <a:ahLst/>
            <a:cxnLst/>
            <a:rect l="l" t="t" r="r" b="b"/>
            <a:pathLst>
              <a:path w="3262759" h="3965745">
                <a:moveTo>
                  <a:pt x="0" y="0"/>
                </a:moveTo>
                <a:lnTo>
                  <a:pt x="3262759" y="0"/>
                </a:lnTo>
                <a:lnTo>
                  <a:pt x="3262759" y="3965745"/>
                </a:lnTo>
                <a:lnTo>
                  <a:pt x="0" y="3965745"/>
                </a:lnTo>
                <a:lnTo>
                  <a:pt x="0" y="0"/>
                </a:lnTo>
                <a:close/>
              </a:path>
            </a:pathLst>
          </a:custGeom>
          <a:blipFill>
            <a:blip r:embed="rId4"/>
            <a:stretch>
              <a:fillRect r="-83465"/>
            </a:stretch>
          </a:blipFill>
        </p:spPr>
        <p:txBody>
          <a:bodyPr/>
          <a:lstStyle/>
          <a:p>
            <a:endParaRPr lang="en-US"/>
          </a:p>
        </p:txBody>
      </p:sp>
      <p:sp>
        <p:nvSpPr>
          <p:cNvPr id="4" name="TextBox 4"/>
          <p:cNvSpPr txBox="1"/>
          <p:nvPr/>
        </p:nvSpPr>
        <p:spPr>
          <a:xfrm>
            <a:off x="280953" y="67648"/>
            <a:ext cx="11235803" cy="1295391"/>
          </a:xfrm>
          <a:prstGeom prst="rect">
            <a:avLst/>
          </a:prstGeom>
        </p:spPr>
        <p:txBody>
          <a:bodyPr lIns="0" tIns="0" rIns="0" bIns="0" rtlCol="0" anchor="t">
            <a:spAutoFit/>
          </a:bodyPr>
          <a:lstStyle/>
          <a:p>
            <a:pPr marL="0" lvl="0" indent="0" algn="l">
              <a:lnSpc>
                <a:spcPts val="10599"/>
              </a:lnSpc>
              <a:spcBef>
                <a:spcPct val="0"/>
              </a:spcBef>
            </a:pPr>
            <a:r>
              <a:rPr lang="en-US" sz="7570">
                <a:solidFill>
                  <a:srgbClr val="05066D"/>
                </a:solidFill>
                <a:latin typeface="Cocomat Pro Heavy"/>
                <a:ea typeface="Cocomat Pro Heavy"/>
                <a:cs typeface="Cocomat Pro Heavy"/>
                <a:sym typeface="Cocomat Pro Heavy"/>
              </a:rPr>
              <a:t>INTRODUCCIÓN</a:t>
            </a:r>
          </a:p>
        </p:txBody>
      </p:sp>
      <p:sp>
        <p:nvSpPr>
          <p:cNvPr id="5" name="TextBox 5"/>
          <p:cNvSpPr txBox="1"/>
          <p:nvPr/>
        </p:nvSpPr>
        <p:spPr>
          <a:xfrm>
            <a:off x="280953" y="1765218"/>
            <a:ext cx="8863047" cy="2222081"/>
          </a:xfrm>
          <a:prstGeom prst="rect">
            <a:avLst/>
          </a:prstGeom>
        </p:spPr>
        <p:txBody>
          <a:bodyPr lIns="0" tIns="0" rIns="0" bIns="0" rtlCol="0" anchor="t">
            <a:spAutoFit/>
          </a:bodyPr>
          <a:lstStyle/>
          <a:p>
            <a:pPr marL="549566" lvl="1" indent="-274783" algn="l">
              <a:lnSpc>
                <a:spcPts val="3563"/>
              </a:lnSpc>
              <a:spcBef>
                <a:spcPct val="0"/>
              </a:spcBef>
              <a:buFont typeface="Arial"/>
              <a:buChar char="•"/>
            </a:pPr>
            <a:r>
              <a:rPr lang="en-US" sz="2545">
                <a:solidFill>
                  <a:srgbClr val="000000"/>
                </a:solidFill>
                <a:latin typeface="Montserrat"/>
                <a:ea typeface="Montserrat"/>
                <a:cs typeface="Montserrat"/>
                <a:sym typeface="Montserrat"/>
              </a:rPr>
              <a:t>En EE.UU., usuarios aumentaron del 38% en 2011 al 77% en 2018. En Corea del Sur casi el 100% [2].</a:t>
            </a:r>
          </a:p>
          <a:p>
            <a:pPr marL="549566" lvl="1" indent="-274783" algn="l">
              <a:lnSpc>
                <a:spcPts val="3563"/>
              </a:lnSpc>
              <a:spcBef>
                <a:spcPct val="0"/>
              </a:spcBef>
              <a:buFont typeface="Arial"/>
              <a:buChar char="•"/>
            </a:pPr>
            <a:r>
              <a:rPr lang="en-US" sz="2545">
                <a:solidFill>
                  <a:srgbClr val="000000"/>
                </a:solidFill>
                <a:latin typeface="Montserrat"/>
                <a:ea typeface="Montserrat"/>
                <a:cs typeface="Montserrat"/>
                <a:sym typeface="Montserrat"/>
              </a:rPr>
              <a:t>En 2024, 4.88 mil millones de personas poseen un smartphone, proyectándose 6 mil millones para 2027 [5].</a:t>
            </a:r>
          </a:p>
        </p:txBody>
      </p:sp>
      <p:sp>
        <p:nvSpPr>
          <p:cNvPr id="6" name="TextBox 6"/>
          <p:cNvSpPr txBox="1"/>
          <p:nvPr/>
        </p:nvSpPr>
        <p:spPr>
          <a:xfrm>
            <a:off x="280953" y="1286839"/>
            <a:ext cx="5549538" cy="526004"/>
          </a:xfrm>
          <a:prstGeom prst="rect">
            <a:avLst/>
          </a:prstGeom>
        </p:spPr>
        <p:txBody>
          <a:bodyPr lIns="0" tIns="0" rIns="0" bIns="0" rtlCol="0" anchor="t">
            <a:spAutoFit/>
          </a:bodyPr>
          <a:lstStyle/>
          <a:p>
            <a:pPr algn="l">
              <a:lnSpc>
                <a:spcPts val="4273"/>
              </a:lnSpc>
              <a:spcBef>
                <a:spcPct val="0"/>
              </a:spcBef>
            </a:pPr>
            <a:r>
              <a:rPr lang="en-US" sz="3052">
                <a:solidFill>
                  <a:srgbClr val="337096"/>
                </a:solidFill>
                <a:latin typeface="Montserrat Classic Bold"/>
                <a:ea typeface="Montserrat Classic Bold"/>
                <a:cs typeface="Montserrat Classic Bold"/>
                <a:sym typeface="Montserrat Classic Bold"/>
              </a:rPr>
              <a:t>INCREMENTO DEL USO</a:t>
            </a:r>
          </a:p>
        </p:txBody>
      </p:sp>
      <p:sp>
        <p:nvSpPr>
          <p:cNvPr id="7" name="TextBox 7"/>
          <p:cNvSpPr txBox="1"/>
          <p:nvPr/>
        </p:nvSpPr>
        <p:spPr>
          <a:xfrm>
            <a:off x="280953" y="4182350"/>
            <a:ext cx="5549538" cy="526004"/>
          </a:xfrm>
          <a:prstGeom prst="rect">
            <a:avLst/>
          </a:prstGeom>
        </p:spPr>
        <p:txBody>
          <a:bodyPr lIns="0" tIns="0" rIns="0" bIns="0" rtlCol="0" anchor="t">
            <a:spAutoFit/>
          </a:bodyPr>
          <a:lstStyle/>
          <a:p>
            <a:pPr algn="l">
              <a:lnSpc>
                <a:spcPts val="4273"/>
              </a:lnSpc>
              <a:spcBef>
                <a:spcPct val="0"/>
              </a:spcBef>
            </a:pPr>
            <a:r>
              <a:rPr lang="en-US" sz="3052">
                <a:solidFill>
                  <a:srgbClr val="337096"/>
                </a:solidFill>
                <a:latin typeface="Montserrat Classic Bold"/>
                <a:ea typeface="Montserrat Classic Bold"/>
                <a:cs typeface="Montserrat Classic Bold"/>
                <a:sym typeface="Montserrat Classic Bold"/>
              </a:rPr>
              <a:t>PROBLEMAS DE SALUD</a:t>
            </a:r>
          </a:p>
        </p:txBody>
      </p:sp>
      <p:sp>
        <p:nvSpPr>
          <p:cNvPr id="8" name="TextBox 8"/>
          <p:cNvSpPr txBox="1"/>
          <p:nvPr/>
        </p:nvSpPr>
        <p:spPr>
          <a:xfrm>
            <a:off x="280953" y="4660729"/>
            <a:ext cx="9609538" cy="3565548"/>
          </a:xfrm>
          <a:prstGeom prst="rect">
            <a:avLst/>
          </a:prstGeom>
        </p:spPr>
        <p:txBody>
          <a:bodyPr lIns="0" tIns="0" rIns="0" bIns="0" rtlCol="0" anchor="t">
            <a:spAutoFit/>
          </a:bodyPr>
          <a:lstStyle/>
          <a:p>
            <a:pPr marL="549566" lvl="1" indent="-274783" algn="l">
              <a:lnSpc>
                <a:spcPts val="3563"/>
              </a:lnSpc>
              <a:buFont typeface="Arial"/>
              <a:buChar char="•"/>
            </a:pPr>
            <a:r>
              <a:rPr lang="en-US" sz="2545">
                <a:solidFill>
                  <a:srgbClr val="000000"/>
                </a:solidFill>
                <a:latin typeface="Montserrat"/>
                <a:ea typeface="Montserrat"/>
                <a:cs typeface="Montserrat"/>
                <a:sym typeface="Montserrat"/>
              </a:rPr>
              <a:t>Text-neck: Afecciones musculoesqueléticas en cuello y hombros [1], [2].</a:t>
            </a:r>
          </a:p>
          <a:p>
            <a:pPr marL="549566" lvl="1" indent="-274783" algn="l">
              <a:lnSpc>
                <a:spcPts val="3563"/>
              </a:lnSpc>
              <a:buFont typeface="Arial"/>
              <a:buChar char="•"/>
            </a:pPr>
            <a:r>
              <a:rPr lang="en-US" sz="2545">
                <a:solidFill>
                  <a:srgbClr val="000000"/>
                </a:solidFill>
                <a:latin typeface="Montserrat"/>
                <a:ea typeface="Montserrat"/>
                <a:cs typeface="Montserrat"/>
                <a:sym typeface="Montserrat"/>
              </a:rPr>
              <a:t>Síntomas: Dolor cervical (71% estudiantes), cefalea (63.3%), irritabilidad (54.5%), ansiedad (50.7%), falta de concentración (47.4%), irritación ocular (36.8%) e insomnio (31.3%) [6].</a:t>
            </a:r>
          </a:p>
          <a:p>
            <a:pPr marL="549566" lvl="1" indent="-274783" algn="l">
              <a:lnSpc>
                <a:spcPts val="3563"/>
              </a:lnSpc>
              <a:spcBef>
                <a:spcPct val="0"/>
              </a:spcBef>
              <a:buFont typeface="Arial"/>
              <a:buChar char="•"/>
            </a:pPr>
            <a:r>
              <a:rPr lang="en-US" sz="2545">
                <a:solidFill>
                  <a:srgbClr val="000000"/>
                </a:solidFill>
                <a:latin typeface="Montserrat"/>
                <a:ea typeface="Montserrat"/>
                <a:cs typeface="Montserrat"/>
                <a:sym typeface="Montserrat"/>
              </a:rPr>
              <a:t>Postura: Uso de smartphones en posiciones incorrectas como flexión de cabeza y postura adelantada (FHP) [4].</a:t>
            </a:r>
          </a:p>
        </p:txBody>
      </p:sp>
      <p:sp>
        <p:nvSpPr>
          <p:cNvPr id="9" name="TextBox 9"/>
          <p:cNvSpPr txBox="1"/>
          <p:nvPr/>
        </p:nvSpPr>
        <p:spPr>
          <a:xfrm>
            <a:off x="9890491" y="1765218"/>
            <a:ext cx="7674707" cy="2222081"/>
          </a:xfrm>
          <a:prstGeom prst="rect">
            <a:avLst/>
          </a:prstGeom>
        </p:spPr>
        <p:txBody>
          <a:bodyPr lIns="0" tIns="0" rIns="0" bIns="0" rtlCol="0" anchor="t">
            <a:spAutoFit/>
          </a:bodyPr>
          <a:lstStyle/>
          <a:p>
            <a:pPr marL="549566" lvl="1" indent="-274783" algn="l">
              <a:lnSpc>
                <a:spcPts val="3563"/>
              </a:lnSpc>
              <a:buFont typeface="Arial"/>
              <a:buChar char="•"/>
            </a:pPr>
            <a:r>
              <a:rPr lang="en-US" sz="2545">
                <a:solidFill>
                  <a:srgbClr val="000000"/>
                </a:solidFill>
                <a:latin typeface="Montserrat"/>
                <a:ea typeface="Montserrat"/>
                <a:cs typeface="Montserrat"/>
                <a:sym typeface="Montserrat"/>
              </a:rPr>
              <a:t>50% de pacientes con cervicalgia usan el teléfono más de 4 horas al día [3].</a:t>
            </a:r>
          </a:p>
          <a:p>
            <a:pPr marL="549566" lvl="1" indent="-274783" algn="l">
              <a:lnSpc>
                <a:spcPts val="3563"/>
              </a:lnSpc>
              <a:spcBef>
                <a:spcPct val="0"/>
              </a:spcBef>
              <a:buFont typeface="Arial"/>
              <a:buChar char="•"/>
            </a:pPr>
            <a:r>
              <a:rPr lang="en-US" sz="2545">
                <a:solidFill>
                  <a:srgbClr val="000000"/>
                </a:solidFill>
                <a:latin typeface="Montserrat"/>
                <a:ea typeface="Montserrat"/>
                <a:cs typeface="Montserrat"/>
                <a:sym typeface="Montserrat"/>
              </a:rPr>
              <a:t>Movimientos oscilatorios y flexión de cabeza aumentan la carga muscular y el riesgo de dolor y fatiga [2].</a:t>
            </a:r>
          </a:p>
        </p:txBody>
      </p:sp>
      <p:sp>
        <p:nvSpPr>
          <p:cNvPr id="10" name="TextBox 10"/>
          <p:cNvSpPr txBox="1"/>
          <p:nvPr/>
        </p:nvSpPr>
        <p:spPr>
          <a:xfrm>
            <a:off x="9890491" y="1286839"/>
            <a:ext cx="5549538" cy="526004"/>
          </a:xfrm>
          <a:prstGeom prst="rect">
            <a:avLst/>
          </a:prstGeom>
        </p:spPr>
        <p:txBody>
          <a:bodyPr lIns="0" tIns="0" rIns="0" bIns="0" rtlCol="0" anchor="t">
            <a:spAutoFit/>
          </a:bodyPr>
          <a:lstStyle/>
          <a:p>
            <a:pPr algn="l">
              <a:lnSpc>
                <a:spcPts val="4273"/>
              </a:lnSpc>
              <a:spcBef>
                <a:spcPct val="0"/>
              </a:spcBef>
            </a:pPr>
            <a:r>
              <a:rPr lang="en-US" sz="3052">
                <a:solidFill>
                  <a:srgbClr val="337096"/>
                </a:solidFill>
                <a:latin typeface="Montserrat Classic Bold"/>
                <a:ea typeface="Montserrat Classic Bold"/>
                <a:cs typeface="Montserrat Classic Bold"/>
                <a:sym typeface="Montserrat Classic Bold"/>
              </a:rPr>
              <a:t>PROBLEMAS DE SALUD</a:t>
            </a:r>
          </a:p>
        </p:txBody>
      </p:sp>
      <p:sp>
        <p:nvSpPr>
          <p:cNvPr id="11" name="TextBox 11"/>
          <p:cNvSpPr txBox="1"/>
          <p:nvPr/>
        </p:nvSpPr>
        <p:spPr>
          <a:xfrm>
            <a:off x="0" y="8306238"/>
            <a:ext cx="18288000" cy="1990287"/>
          </a:xfrm>
          <a:prstGeom prst="rect">
            <a:avLst/>
          </a:prstGeom>
        </p:spPr>
        <p:txBody>
          <a:bodyPr lIns="0" tIns="0" rIns="0" bIns="0" rtlCol="0" anchor="t">
            <a:spAutoFit/>
          </a:bodyPr>
          <a:lstStyle/>
          <a:p>
            <a:pPr algn="l">
              <a:lnSpc>
                <a:spcPts val="1599"/>
              </a:lnSpc>
              <a:spcBef>
                <a:spcPct val="0"/>
              </a:spcBef>
            </a:pPr>
            <a:r>
              <a:rPr lang="en-US" sz="1142" dirty="0">
                <a:solidFill>
                  <a:srgbClr val="000000"/>
                </a:solidFill>
                <a:latin typeface="Montserrat Classic"/>
                <a:ea typeface="Montserrat Classic"/>
                <a:cs typeface="Montserrat Classic"/>
                <a:sym typeface="Montserrat Classic"/>
              </a:rPr>
              <a:t>[1] C. D’ANNA, M. SCHMID, Y S. CONFORTO, “LINKING HEAD AND NECK POSTURE WITH MUSCULAR ACTIVITY AND PERCEIVED DISCOMFORT DURING PROLONGED SMARTPHONE TEXTING”, INT. J. IND. ERGON., VOL. 83, P. 103134, MAY 2021, DOI: 10.1016/J.ERGON.2021.103134. </a:t>
            </a:r>
          </a:p>
          <a:p>
            <a:pPr algn="l">
              <a:lnSpc>
                <a:spcPts val="1599"/>
              </a:lnSpc>
              <a:spcBef>
                <a:spcPct val="0"/>
              </a:spcBef>
            </a:pPr>
            <a:r>
              <a:rPr lang="en-US" sz="1142" dirty="0">
                <a:solidFill>
                  <a:srgbClr val="000000"/>
                </a:solidFill>
                <a:latin typeface="Montserrat Classic"/>
                <a:ea typeface="Montserrat Classic"/>
                <a:cs typeface="Montserrat Classic"/>
                <a:sym typeface="Montserrat Classic"/>
              </a:rPr>
              <a:t>[2]W. YOON, S. CHOI, H. HAN, AND G. SHIN, “NECK MUSCULAR LOAD WHEN USING A SMARTPHONE WHILE SITTING, STANDING, AND WALKING,” HUM. FACTORS J. HUM. ERGON FACTORS. SOC., VOL. 63, NO. 5, PP. 868–879, AUG. 2021, DOI: 10.1177/0018720820904237.</a:t>
            </a:r>
          </a:p>
          <a:p>
            <a:pPr algn="l">
              <a:lnSpc>
                <a:spcPts val="1599"/>
              </a:lnSpc>
              <a:spcBef>
                <a:spcPct val="0"/>
              </a:spcBef>
            </a:pPr>
            <a:r>
              <a:rPr lang="en-US" sz="1142" dirty="0">
                <a:solidFill>
                  <a:srgbClr val="000000"/>
                </a:solidFill>
                <a:latin typeface="Montserrat Classic"/>
                <a:ea typeface="Montserrat Classic"/>
                <a:cs typeface="Montserrat Classic"/>
                <a:sym typeface="Montserrat Classic"/>
              </a:rPr>
              <a:t>[3]L. VERA MENDIETA Y M. G. TREJO YAÑEZ, "RELACIÓN DE LA DISFUNCIÓN MIOFASCIAL CERVICAL Y EL USO DE TELÉFONOS INTELIGENTES EN ESTUDIANTES DE FISIOTERAPIA UAQ," LICENCIATURA EN FISIOTERAPIA, FACULTAD DE ENFERMERÍA, UNIVERSIDAD AUTÓNOMA DE QUERÉTARO, 24 DE MAYO DE 2022. [EN LÍNEA]. DISPONIBLE EN: HTTPS://RI-NG.UAQ.MX/HANDLE/123456789/3648. </a:t>
            </a:r>
          </a:p>
          <a:p>
            <a:pPr algn="l">
              <a:lnSpc>
                <a:spcPts val="1599"/>
              </a:lnSpc>
              <a:spcBef>
                <a:spcPct val="0"/>
              </a:spcBef>
            </a:pPr>
            <a:r>
              <a:rPr lang="en-US" sz="1142" dirty="0">
                <a:solidFill>
                  <a:srgbClr val="000000"/>
                </a:solidFill>
                <a:latin typeface="Montserrat Classic"/>
                <a:ea typeface="Montserrat Classic"/>
                <a:cs typeface="Montserrat Classic"/>
                <a:sym typeface="Montserrat Classic"/>
              </a:rPr>
              <a:t>[4] G. DANIEL, ANAK AGUNG GEDE ANGGA PUSPA NEGARA, INDIRA VIDIARI JUHANNA, AND NI WAYAN TIANING, “THE RELATION BETWEEN SMARTPHONE USE WITH FORWARD HEAD POSTURE OCCURRENCE IN UNDERGRADUATE PHYSIOTHERAPY STUDENT,” PHYS. THER. J. INDONES., VOL. 3, NO. 2, PP. 44–48, DEC. 2022, DOI: 10.51559/PTJI.V3I2.51.</a:t>
            </a:r>
          </a:p>
          <a:p>
            <a:pPr algn="l">
              <a:lnSpc>
                <a:spcPts val="1599"/>
              </a:lnSpc>
              <a:spcBef>
                <a:spcPct val="0"/>
              </a:spcBef>
            </a:pPr>
            <a:r>
              <a:rPr lang="en-US" sz="1142" dirty="0">
                <a:solidFill>
                  <a:srgbClr val="000000"/>
                </a:solidFill>
                <a:latin typeface="Montserrat Classic"/>
                <a:ea typeface="Montserrat Classic"/>
                <a:cs typeface="Montserrat Classic"/>
                <a:sym typeface="Montserrat Classic"/>
              </a:rPr>
              <a:t>[6] J. DOMÍNGUEZ GASCA ET AL., “CERVICALGIA NO TRAUMÁTICA Y SU RELACIÓN CON EL USO DE TELÉFONOS MÓVILES,” ACTA MÉDICA, VOL. 18, NO. 2, PP. 145-152, 2018. [EN LÍNEA]. DISPONIBLE EN: HTTPS://WWW.MEDIGRAPHIC.COM/PDFS/ACTMED/AM-2018/AM182B.PDF.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2092950" y="6205745"/>
            <a:ext cx="22473900" cy="7069063"/>
          </a:xfrm>
          <a:custGeom>
            <a:avLst/>
            <a:gdLst/>
            <a:ahLst/>
            <a:cxnLst/>
            <a:rect l="l" t="t" r="r" b="b"/>
            <a:pathLst>
              <a:path w="22473900" h="7069063">
                <a:moveTo>
                  <a:pt x="0" y="0"/>
                </a:moveTo>
                <a:lnTo>
                  <a:pt x="22473900" y="0"/>
                </a:lnTo>
                <a:lnTo>
                  <a:pt x="22473900" y="7069063"/>
                </a:lnTo>
                <a:lnTo>
                  <a:pt x="0" y="7069063"/>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672627" y="1750478"/>
            <a:ext cx="8615373" cy="6400549"/>
          </a:xfrm>
          <a:custGeom>
            <a:avLst/>
            <a:gdLst/>
            <a:ahLst/>
            <a:cxnLst/>
            <a:rect l="l" t="t" r="r" b="b"/>
            <a:pathLst>
              <a:path w="8615373" h="6400549">
                <a:moveTo>
                  <a:pt x="0" y="0"/>
                </a:moveTo>
                <a:lnTo>
                  <a:pt x="8615373" y="0"/>
                </a:lnTo>
                <a:lnTo>
                  <a:pt x="8615373" y="6400549"/>
                </a:lnTo>
                <a:lnTo>
                  <a:pt x="0" y="6400549"/>
                </a:lnTo>
                <a:lnTo>
                  <a:pt x="0" y="0"/>
                </a:lnTo>
                <a:close/>
              </a:path>
            </a:pathLst>
          </a:custGeom>
          <a:blipFill>
            <a:blip r:embed="rId4"/>
            <a:stretch>
              <a:fillRect/>
            </a:stretch>
          </a:blipFill>
        </p:spPr>
        <p:txBody>
          <a:bodyPr/>
          <a:lstStyle/>
          <a:p>
            <a:endParaRPr lang="en-US"/>
          </a:p>
        </p:txBody>
      </p:sp>
      <p:sp>
        <p:nvSpPr>
          <p:cNvPr id="4" name="Freeform 4"/>
          <p:cNvSpPr/>
          <p:nvPr/>
        </p:nvSpPr>
        <p:spPr>
          <a:xfrm>
            <a:off x="85600" y="1750478"/>
            <a:ext cx="9144000" cy="6078134"/>
          </a:xfrm>
          <a:custGeom>
            <a:avLst/>
            <a:gdLst/>
            <a:ahLst/>
            <a:cxnLst/>
            <a:rect l="l" t="t" r="r" b="b"/>
            <a:pathLst>
              <a:path w="9144000" h="6078134">
                <a:moveTo>
                  <a:pt x="0" y="0"/>
                </a:moveTo>
                <a:lnTo>
                  <a:pt x="9144000" y="0"/>
                </a:lnTo>
                <a:lnTo>
                  <a:pt x="9144000" y="6078134"/>
                </a:lnTo>
                <a:lnTo>
                  <a:pt x="0" y="6078134"/>
                </a:lnTo>
                <a:lnTo>
                  <a:pt x="0" y="0"/>
                </a:lnTo>
                <a:close/>
              </a:path>
            </a:pathLst>
          </a:custGeom>
          <a:blipFill>
            <a:blip r:embed="rId5"/>
            <a:stretch>
              <a:fillRect/>
            </a:stretch>
          </a:blipFill>
        </p:spPr>
        <p:txBody>
          <a:bodyPr/>
          <a:lstStyle/>
          <a:p>
            <a:endParaRPr lang="en-US"/>
          </a:p>
        </p:txBody>
      </p:sp>
      <p:sp>
        <p:nvSpPr>
          <p:cNvPr id="5" name="TextBox 5"/>
          <p:cNvSpPr txBox="1"/>
          <p:nvPr/>
        </p:nvSpPr>
        <p:spPr>
          <a:xfrm>
            <a:off x="76075" y="10014388"/>
            <a:ext cx="14249043" cy="272612"/>
          </a:xfrm>
          <a:prstGeom prst="rect">
            <a:avLst/>
          </a:prstGeom>
        </p:spPr>
        <p:txBody>
          <a:bodyPr lIns="0" tIns="0" rIns="0" bIns="0" rtlCol="0" anchor="t">
            <a:spAutoFit/>
          </a:bodyPr>
          <a:lstStyle/>
          <a:p>
            <a:pPr algn="l">
              <a:lnSpc>
                <a:spcPts val="2299"/>
              </a:lnSpc>
              <a:spcBef>
                <a:spcPct val="0"/>
              </a:spcBef>
            </a:pPr>
            <a:r>
              <a:rPr lang="en-US" sz="1642">
                <a:solidFill>
                  <a:srgbClr val="000000"/>
                </a:solidFill>
                <a:latin typeface="Montserrat Classic"/>
                <a:ea typeface="Montserrat Classic"/>
                <a:cs typeface="Montserrat Classic"/>
                <a:sym typeface="Montserrat Classic"/>
              </a:rPr>
              <a:t>[5] B. TEAM, “SMARTPHONE USAGE STATISTICS,” BACKLINKO, MAR. 13, 2024. HTTPS://BACKLINKO.COM/SMARTPHONE-USAGE-STATISTICS</a:t>
            </a:r>
          </a:p>
        </p:txBody>
      </p:sp>
      <p:sp>
        <p:nvSpPr>
          <p:cNvPr id="6" name="TextBox 6"/>
          <p:cNvSpPr txBox="1"/>
          <p:nvPr/>
        </p:nvSpPr>
        <p:spPr>
          <a:xfrm>
            <a:off x="85600" y="7790512"/>
            <a:ext cx="9144000" cy="726637"/>
          </a:xfrm>
          <a:prstGeom prst="rect">
            <a:avLst/>
          </a:prstGeom>
        </p:spPr>
        <p:txBody>
          <a:bodyPr lIns="0" tIns="0" rIns="0" bIns="0" rtlCol="0" anchor="t">
            <a:spAutoFit/>
          </a:bodyPr>
          <a:lstStyle/>
          <a:p>
            <a:pPr algn="l">
              <a:lnSpc>
                <a:spcPts val="2999"/>
              </a:lnSpc>
              <a:spcBef>
                <a:spcPct val="0"/>
              </a:spcBef>
            </a:pPr>
            <a:r>
              <a:rPr lang="en-US" sz="2142">
                <a:solidFill>
                  <a:srgbClr val="000000"/>
                </a:solidFill>
                <a:latin typeface="Montserrat Classic"/>
                <a:ea typeface="Montserrat Classic"/>
                <a:cs typeface="Montserrat Classic"/>
                <a:sym typeface="Montserrat Classic"/>
              </a:rPr>
              <a:t>FIGURA 1. TIEMPO DIARIO PROMEDIO DE USO DE INTERNET EN SMARTPHONES (2014-2023). [5]</a:t>
            </a:r>
          </a:p>
        </p:txBody>
      </p:sp>
      <p:sp>
        <p:nvSpPr>
          <p:cNvPr id="7" name="TextBox 7"/>
          <p:cNvSpPr txBox="1"/>
          <p:nvPr/>
        </p:nvSpPr>
        <p:spPr>
          <a:xfrm>
            <a:off x="9672627" y="8112927"/>
            <a:ext cx="8615373" cy="726637"/>
          </a:xfrm>
          <a:prstGeom prst="rect">
            <a:avLst/>
          </a:prstGeom>
        </p:spPr>
        <p:txBody>
          <a:bodyPr lIns="0" tIns="0" rIns="0" bIns="0" rtlCol="0" anchor="t">
            <a:spAutoFit/>
          </a:bodyPr>
          <a:lstStyle/>
          <a:p>
            <a:pPr algn="l">
              <a:lnSpc>
                <a:spcPts val="2999"/>
              </a:lnSpc>
              <a:spcBef>
                <a:spcPct val="0"/>
              </a:spcBef>
            </a:pPr>
            <a:r>
              <a:rPr lang="en-US" sz="2142">
                <a:solidFill>
                  <a:srgbClr val="000000"/>
                </a:solidFill>
                <a:latin typeface="Montserrat Classic"/>
                <a:ea typeface="Montserrat Classic"/>
                <a:cs typeface="Montserrat Classic"/>
                <a:sym typeface="Montserrat Classic"/>
              </a:rPr>
              <a:t>FIGURA 2. NÚMERO DE USUARIOS DE SMARTPHONES EN TODO EL MUNDO (2014-2027). [5]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TextBox 2"/>
          <p:cNvSpPr txBox="1"/>
          <p:nvPr/>
        </p:nvSpPr>
        <p:spPr>
          <a:xfrm>
            <a:off x="2153548" y="220161"/>
            <a:ext cx="13980904" cy="1018801"/>
          </a:xfrm>
          <a:prstGeom prst="rect">
            <a:avLst/>
          </a:prstGeom>
        </p:spPr>
        <p:txBody>
          <a:bodyPr lIns="0" tIns="0" rIns="0" bIns="0" rtlCol="0" anchor="t">
            <a:spAutoFit/>
          </a:bodyPr>
          <a:lstStyle/>
          <a:p>
            <a:pPr marL="0" lvl="0" indent="0" algn="ctr">
              <a:lnSpc>
                <a:spcPts val="8124"/>
              </a:lnSpc>
              <a:spcBef>
                <a:spcPct val="0"/>
              </a:spcBef>
            </a:pPr>
            <a:r>
              <a:rPr lang="en-US" sz="5803">
                <a:solidFill>
                  <a:srgbClr val="05066D"/>
                </a:solidFill>
                <a:latin typeface="Cocomat Pro Heavy"/>
                <a:ea typeface="Cocomat Pro Heavy"/>
                <a:cs typeface="Cocomat Pro Heavy"/>
                <a:sym typeface="Cocomat Pro Heavy"/>
              </a:rPr>
              <a:t>PLANTEAMIENTO DEL PROBLEMA</a:t>
            </a:r>
          </a:p>
        </p:txBody>
      </p:sp>
      <p:sp>
        <p:nvSpPr>
          <p:cNvPr id="3" name="Freeform 3"/>
          <p:cNvSpPr/>
          <p:nvPr/>
        </p:nvSpPr>
        <p:spPr>
          <a:xfrm>
            <a:off x="-735272" y="-889902"/>
            <a:ext cx="2630125" cy="3974090"/>
          </a:xfrm>
          <a:custGeom>
            <a:avLst/>
            <a:gdLst/>
            <a:ahLst/>
            <a:cxnLst/>
            <a:rect l="l" t="t" r="r" b="b"/>
            <a:pathLst>
              <a:path w="2630125" h="3974090">
                <a:moveTo>
                  <a:pt x="0" y="0"/>
                </a:moveTo>
                <a:lnTo>
                  <a:pt x="2630126" y="0"/>
                </a:lnTo>
                <a:lnTo>
                  <a:pt x="2630126" y="3974091"/>
                </a:lnTo>
                <a:lnTo>
                  <a:pt x="0" y="3974091"/>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704061" flipH="1" flipV="1">
            <a:off x="13824431" y="5385399"/>
            <a:ext cx="4991149" cy="7541571"/>
          </a:xfrm>
          <a:custGeom>
            <a:avLst/>
            <a:gdLst/>
            <a:ahLst/>
            <a:cxnLst/>
            <a:rect l="l" t="t" r="r" b="b"/>
            <a:pathLst>
              <a:path w="4991149" h="7541571">
                <a:moveTo>
                  <a:pt x="4991149" y="7541572"/>
                </a:moveTo>
                <a:lnTo>
                  <a:pt x="0" y="7541572"/>
                </a:lnTo>
                <a:lnTo>
                  <a:pt x="0" y="0"/>
                </a:lnTo>
                <a:lnTo>
                  <a:pt x="4991149" y="0"/>
                </a:lnTo>
                <a:lnTo>
                  <a:pt x="4991149" y="7541572"/>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1315974" y="3969239"/>
            <a:ext cx="16972026" cy="1326078"/>
          </a:xfrm>
          <a:prstGeom prst="rect">
            <a:avLst/>
          </a:prstGeom>
        </p:spPr>
        <p:txBody>
          <a:bodyPr lIns="0" tIns="0" rIns="0" bIns="0" rtlCol="0" anchor="t">
            <a:spAutoFit/>
          </a:bodyPr>
          <a:lstStyle/>
          <a:p>
            <a:pPr marL="548864" lvl="1" indent="-274432" algn="l">
              <a:lnSpc>
                <a:spcPts val="3559"/>
              </a:lnSpc>
              <a:spcBef>
                <a:spcPct val="0"/>
              </a:spcBef>
              <a:buFont typeface="Arial"/>
              <a:buChar char="•"/>
            </a:pPr>
            <a:r>
              <a:rPr lang="en-US" sz="2542" dirty="0">
                <a:solidFill>
                  <a:srgbClr val="000000"/>
                </a:solidFill>
                <a:latin typeface="Montserrat"/>
                <a:ea typeface="Montserrat"/>
                <a:cs typeface="Montserrat"/>
                <a:sym typeface="Montserrat"/>
              </a:rPr>
              <a:t>La </a:t>
            </a:r>
            <a:r>
              <a:rPr lang="en-US" sz="2542" dirty="0" err="1">
                <a:solidFill>
                  <a:srgbClr val="000000"/>
                </a:solidFill>
                <a:latin typeface="Montserrat"/>
                <a:ea typeface="Montserrat"/>
                <a:cs typeface="Montserrat"/>
                <a:sym typeface="Montserrat"/>
              </a:rPr>
              <a:t>flexión</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prolongada</a:t>
            </a:r>
            <a:r>
              <a:rPr lang="en-US" sz="2542" dirty="0">
                <a:solidFill>
                  <a:srgbClr val="000000"/>
                </a:solidFill>
                <a:latin typeface="Montserrat"/>
                <a:ea typeface="Montserrat"/>
                <a:cs typeface="Montserrat"/>
                <a:sym typeface="Montserrat"/>
              </a:rPr>
              <a:t> de la cabeza </a:t>
            </a:r>
            <a:r>
              <a:rPr lang="en-US" sz="2542" dirty="0" err="1">
                <a:solidFill>
                  <a:srgbClr val="000000"/>
                </a:solidFill>
                <a:latin typeface="Montserrat"/>
                <a:ea typeface="Montserrat"/>
                <a:cs typeface="Montserrat"/>
                <a:sym typeface="Montserrat"/>
              </a:rPr>
              <a:t>sobrecarga</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estos</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músculos</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causando</a:t>
            </a:r>
            <a:r>
              <a:rPr lang="en-US" sz="2542" dirty="0">
                <a:solidFill>
                  <a:srgbClr val="000000"/>
                </a:solidFill>
                <a:latin typeface="Montserrat"/>
                <a:ea typeface="Montserrat"/>
                <a:cs typeface="Montserrat"/>
                <a:sym typeface="Montserrat"/>
              </a:rPr>
              <a:t> dolor e </a:t>
            </a:r>
            <a:r>
              <a:rPr lang="en-US" sz="2542" dirty="0" err="1">
                <a:solidFill>
                  <a:srgbClr val="000000"/>
                </a:solidFill>
                <a:latin typeface="Montserrat"/>
                <a:ea typeface="Montserrat"/>
                <a:cs typeface="Montserrat"/>
                <a:sym typeface="Montserrat"/>
              </a:rPr>
              <a:t>incomodidad</a:t>
            </a:r>
            <a:r>
              <a:rPr lang="en-US" sz="2542" dirty="0">
                <a:solidFill>
                  <a:srgbClr val="000000"/>
                </a:solidFill>
                <a:latin typeface="Montserrat"/>
                <a:ea typeface="Montserrat"/>
                <a:cs typeface="Montserrat"/>
                <a:sym typeface="Montserrat"/>
              </a:rPr>
              <a:t>.</a:t>
            </a:r>
          </a:p>
          <a:p>
            <a:pPr marL="548864" lvl="1" indent="-274432" algn="l">
              <a:lnSpc>
                <a:spcPts val="3559"/>
              </a:lnSpc>
              <a:spcBef>
                <a:spcPct val="0"/>
              </a:spcBef>
              <a:buFont typeface="Arial"/>
              <a:buChar char="•"/>
            </a:pPr>
            <a:r>
              <a:rPr lang="en-US" sz="2542" dirty="0">
                <a:solidFill>
                  <a:srgbClr val="000000"/>
                </a:solidFill>
                <a:latin typeface="Montserrat"/>
                <a:ea typeface="Montserrat"/>
                <a:cs typeface="Montserrat"/>
                <a:sym typeface="Montserrat"/>
              </a:rPr>
              <a:t>Se </a:t>
            </a:r>
            <a:r>
              <a:rPr lang="en-US" sz="2542" dirty="0" err="1">
                <a:solidFill>
                  <a:srgbClr val="000000"/>
                </a:solidFill>
                <a:latin typeface="Montserrat"/>
                <a:ea typeface="Montserrat"/>
                <a:cs typeface="Montserrat"/>
                <a:sym typeface="Montserrat"/>
              </a:rPr>
              <a:t>necesita</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más</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investigación</a:t>
            </a:r>
            <a:r>
              <a:rPr lang="en-US" sz="2542" dirty="0">
                <a:solidFill>
                  <a:srgbClr val="000000"/>
                </a:solidFill>
                <a:latin typeface="Montserrat"/>
                <a:ea typeface="Montserrat"/>
                <a:cs typeface="Montserrat"/>
                <a:sym typeface="Montserrat"/>
              </a:rPr>
              <a:t> para </a:t>
            </a:r>
            <a:r>
              <a:rPr lang="en-US" sz="2542" dirty="0" err="1">
                <a:solidFill>
                  <a:srgbClr val="000000"/>
                </a:solidFill>
                <a:latin typeface="Montserrat"/>
                <a:ea typeface="Montserrat"/>
                <a:cs typeface="Montserrat"/>
                <a:sym typeface="Montserrat"/>
              </a:rPr>
              <a:t>entender</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completamente</a:t>
            </a:r>
            <a:r>
              <a:rPr lang="en-US" sz="2542" dirty="0">
                <a:solidFill>
                  <a:srgbClr val="000000"/>
                </a:solidFill>
                <a:latin typeface="Montserrat"/>
                <a:ea typeface="Montserrat"/>
                <a:cs typeface="Montserrat"/>
                <a:sym typeface="Montserrat"/>
              </a:rPr>
              <a:t> la </a:t>
            </a:r>
            <a:r>
              <a:rPr lang="en-US" sz="2542" dirty="0" err="1">
                <a:solidFill>
                  <a:srgbClr val="000000"/>
                </a:solidFill>
                <a:latin typeface="Montserrat"/>
                <a:ea typeface="Montserrat"/>
                <a:cs typeface="Montserrat"/>
                <a:sym typeface="Montserrat"/>
              </a:rPr>
              <a:t>correlación</a:t>
            </a:r>
            <a:r>
              <a:rPr lang="en-US" sz="2542" dirty="0">
                <a:solidFill>
                  <a:srgbClr val="000000"/>
                </a:solidFill>
                <a:latin typeface="Montserrat"/>
                <a:ea typeface="Montserrat"/>
                <a:cs typeface="Montserrat"/>
                <a:sym typeface="Montserrat"/>
              </a:rPr>
              <a:t> entre </a:t>
            </a:r>
            <a:r>
              <a:rPr lang="en-US" sz="2542" dirty="0" err="1">
                <a:solidFill>
                  <a:srgbClr val="000000"/>
                </a:solidFill>
                <a:latin typeface="Montserrat"/>
                <a:ea typeface="Montserrat"/>
                <a:cs typeface="Montserrat"/>
                <a:sym typeface="Montserrat"/>
              </a:rPr>
              <a:t>postura</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actividad</a:t>
            </a:r>
            <a:r>
              <a:rPr lang="en-US" sz="2542" dirty="0">
                <a:solidFill>
                  <a:srgbClr val="000000"/>
                </a:solidFill>
                <a:latin typeface="Montserrat"/>
                <a:ea typeface="Montserrat"/>
                <a:cs typeface="Montserrat"/>
                <a:sym typeface="Montserrat"/>
              </a:rPr>
              <a:t> muscular e </a:t>
            </a:r>
            <a:r>
              <a:rPr lang="en-US" sz="2542" dirty="0" err="1">
                <a:solidFill>
                  <a:srgbClr val="000000"/>
                </a:solidFill>
                <a:latin typeface="Montserrat"/>
                <a:ea typeface="Montserrat"/>
                <a:cs typeface="Montserrat"/>
                <a:sym typeface="Montserrat"/>
              </a:rPr>
              <a:t>incomodidad</a:t>
            </a:r>
            <a:r>
              <a:rPr lang="en-US" sz="2542" dirty="0">
                <a:solidFill>
                  <a:srgbClr val="000000"/>
                </a:solidFill>
                <a:latin typeface="Montserrat"/>
                <a:ea typeface="Montserrat"/>
                <a:cs typeface="Montserrat"/>
                <a:sym typeface="Montserrat"/>
              </a:rPr>
              <a:t>.</a:t>
            </a:r>
          </a:p>
        </p:txBody>
      </p:sp>
      <p:sp>
        <p:nvSpPr>
          <p:cNvPr id="6" name="TextBox 6"/>
          <p:cNvSpPr txBox="1"/>
          <p:nvPr/>
        </p:nvSpPr>
        <p:spPr>
          <a:xfrm>
            <a:off x="1315974" y="1721908"/>
            <a:ext cx="11280555" cy="522539"/>
          </a:xfrm>
          <a:prstGeom prst="rect">
            <a:avLst/>
          </a:prstGeom>
        </p:spPr>
        <p:txBody>
          <a:bodyPr lIns="0" tIns="0" rIns="0" bIns="0" rtlCol="0" anchor="t">
            <a:spAutoFit/>
          </a:bodyPr>
          <a:lstStyle/>
          <a:p>
            <a:pPr algn="just">
              <a:lnSpc>
                <a:spcPts val="4273"/>
              </a:lnSpc>
              <a:spcBef>
                <a:spcPct val="0"/>
              </a:spcBef>
            </a:pPr>
            <a:r>
              <a:rPr lang="en-US" sz="3052">
                <a:solidFill>
                  <a:srgbClr val="337096"/>
                </a:solidFill>
                <a:latin typeface="Montserrat Classic Bold"/>
                <a:ea typeface="Montserrat Classic Bold"/>
                <a:cs typeface="Montserrat Classic Bold"/>
                <a:sym typeface="Montserrat Classic Bold"/>
              </a:rPr>
              <a:t>AUMENTO DE PROBLEMAS MUSCULOESQUELÉTICOS:</a:t>
            </a:r>
          </a:p>
        </p:txBody>
      </p:sp>
      <p:sp>
        <p:nvSpPr>
          <p:cNvPr id="7" name="TextBox 7"/>
          <p:cNvSpPr txBox="1"/>
          <p:nvPr/>
        </p:nvSpPr>
        <p:spPr>
          <a:xfrm>
            <a:off x="1315974" y="3475275"/>
            <a:ext cx="6844412" cy="522539"/>
          </a:xfrm>
          <a:prstGeom prst="rect">
            <a:avLst/>
          </a:prstGeom>
        </p:spPr>
        <p:txBody>
          <a:bodyPr lIns="0" tIns="0" rIns="0" bIns="0" rtlCol="0" anchor="t">
            <a:spAutoFit/>
          </a:bodyPr>
          <a:lstStyle/>
          <a:p>
            <a:pPr algn="just">
              <a:lnSpc>
                <a:spcPts val="4273"/>
              </a:lnSpc>
              <a:spcBef>
                <a:spcPct val="0"/>
              </a:spcBef>
            </a:pPr>
            <a:r>
              <a:rPr lang="en-US" sz="3052">
                <a:solidFill>
                  <a:srgbClr val="337096"/>
                </a:solidFill>
                <a:latin typeface="Montserrat Classic Bold"/>
                <a:ea typeface="Montserrat Classic Bold"/>
                <a:cs typeface="Montserrat Classic Bold"/>
                <a:sym typeface="Montserrat Classic Bold"/>
              </a:rPr>
              <a:t>CAUSAS Y EFECTOS:</a:t>
            </a:r>
          </a:p>
        </p:txBody>
      </p:sp>
      <p:sp>
        <p:nvSpPr>
          <p:cNvPr id="8" name="TextBox 8"/>
          <p:cNvSpPr txBox="1"/>
          <p:nvPr/>
        </p:nvSpPr>
        <p:spPr>
          <a:xfrm>
            <a:off x="1315974" y="5415047"/>
            <a:ext cx="6844412" cy="522539"/>
          </a:xfrm>
          <a:prstGeom prst="rect">
            <a:avLst/>
          </a:prstGeom>
        </p:spPr>
        <p:txBody>
          <a:bodyPr lIns="0" tIns="0" rIns="0" bIns="0" rtlCol="0" anchor="t">
            <a:spAutoFit/>
          </a:bodyPr>
          <a:lstStyle/>
          <a:p>
            <a:pPr algn="just">
              <a:lnSpc>
                <a:spcPts val="4273"/>
              </a:lnSpc>
              <a:spcBef>
                <a:spcPct val="0"/>
              </a:spcBef>
            </a:pPr>
            <a:r>
              <a:rPr lang="en-US" sz="3052">
                <a:solidFill>
                  <a:srgbClr val="337096"/>
                </a:solidFill>
                <a:latin typeface="Montserrat Classic Bold"/>
                <a:ea typeface="Montserrat Classic Bold"/>
                <a:cs typeface="Montserrat Classic Bold"/>
                <a:sym typeface="Montserrat Classic Bold"/>
              </a:rPr>
              <a:t>ESTUDIOS PREVIOS:</a:t>
            </a:r>
          </a:p>
        </p:txBody>
      </p:sp>
      <p:sp>
        <p:nvSpPr>
          <p:cNvPr id="9" name="TextBox 9"/>
          <p:cNvSpPr txBox="1"/>
          <p:nvPr/>
        </p:nvSpPr>
        <p:spPr>
          <a:xfrm>
            <a:off x="1315974" y="7429684"/>
            <a:ext cx="6844412" cy="522539"/>
          </a:xfrm>
          <a:prstGeom prst="rect">
            <a:avLst/>
          </a:prstGeom>
        </p:spPr>
        <p:txBody>
          <a:bodyPr lIns="0" tIns="0" rIns="0" bIns="0" rtlCol="0" anchor="t">
            <a:spAutoFit/>
          </a:bodyPr>
          <a:lstStyle/>
          <a:p>
            <a:pPr algn="just">
              <a:lnSpc>
                <a:spcPts val="4273"/>
              </a:lnSpc>
              <a:spcBef>
                <a:spcPct val="0"/>
              </a:spcBef>
            </a:pPr>
            <a:r>
              <a:rPr lang="en-US" sz="3052" dirty="0">
                <a:solidFill>
                  <a:srgbClr val="337096"/>
                </a:solidFill>
                <a:latin typeface="Montserrat Classic Bold"/>
                <a:ea typeface="Montserrat Classic Bold"/>
                <a:cs typeface="Montserrat Classic Bold"/>
                <a:sym typeface="Montserrat Classic Bold"/>
              </a:rPr>
              <a:t>IMPACTO EN LA POSTURA:</a:t>
            </a:r>
          </a:p>
        </p:txBody>
      </p:sp>
      <p:sp>
        <p:nvSpPr>
          <p:cNvPr id="10" name="TextBox 10"/>
          <p:cNvSpPr txBox="1"/>
          <p:nvPr/>
        </p:nvSpPr>
        <p:spPr>
          <a:xfrm>
            <a:off x="1315974" y="2215872"/>
            <a:ext cx="16827103" cy="878403"/>
          </a:xfrm>
          <a:prstGeom prst="rect">
            <a:avLst/>
          </a:prstGeom>
        </p:spPr>
        <p:txBody>
          <a:bodyPr lIns="0" tIns="0" rIns="0" bIns="0" rtlCol="0" anchor="t">
            <a:spAutoFit/>
          </a:bodyPr>
          <a:lstStyle/>
          <a:p>
            <a:pPr marL="548864" lvl="1" indent="-274432" algn="l">
              <a:lnSpc>
                <a:spcPts val="3559"/>
              </a:lnSpc>
              <a:spcBef>
                <a:spcPct val="0"/>
              </a:spcBef>
              <a:buFont typeface="Arial"/>
              <a:buChar char="•"/>
            </a:pPr>
            <a:r>
              <a:rPr lang="en-US" sz="2542">
                <a:solidFill>
                  <a:srgbClr val="000000"/>
                </a:solidFill>
                <a:latin typeface="Montserrat"/>
                <a:ea typeface="Montserrat"/>
                <a:cs typeface="Montserrat"/>
                <a:sym typeface="Montserrat"/>
              </a:rPr>
              <a:t>El uso intensivo de dispositivos móviles con pantalla táctil ha incrementado los problemas cervicales.</a:t>
            </a:r>
          </a:p>
          <a:p>
            <a:pPr marL="548864" lvl="1" indent="-274432" algn="l">
              <a:lnSpc>
                <a:spcPts val="3559"/>
              </a:lnSpc>
              <a:spcBef>
                <a:spcPct val="0"/>
              </a:spcBef>
              <a:buFont typeface="Arial"/>
              <a:buChar char="•"/>
            </a:pPr>
            <a:r>
              <a:rPr lang="en-US" sz="2542">
                <a:solidFill>
                  <a:srgbClr val="000000"/>
                </a:solidFill>
                <a:latin typeface="Montserrat"/>
                <a:ea typeface="Montserrat"/>
                <a:cs typeface="Montserrat"/>
                <a:sym typeface="Montserrat"/>
              </a:rPr>
              <a:t>Afecta principalmente al trapecio superior y los músculos extensores del cuello.</a:t>
            </a:r>
          </a:p>
        </p:txBody>
      </p:sp>
      <p:sp>
        <p:nvSpPr>
          <p:cNvPr id="11" name="TextBox 11"/>
          <p:cNvSpPr txBox="1"/>
          <p:nvPr/>
        </p:nvSpPr>
        <p:spPr>
          <a:xfrm>
            <a:off x="1284018" y="5959069"/>
            <a:ext cx="12508181" cy="888448"/>
          </a:xfrm>
          <a:prstGeom prst="rect">
            <a:avLst/>
          </a:prstGeom>
        </p:spPr>
        <p:txBody>
          <a:bodyPr wrap="square" lIns="0" tIns="0" rIns="0" bIns="0" rtlCol="0" anchor="t">
            <a:spAutoFit/>
          </a:bodyPr>
          <a:lstStyle/>
          <a:p>
            <a:pPr marL="548864" lvl="1" indent="-274432" algn="l">
              <a:lnSpc>
                <a:spcPts val="3559"/>
              </a:lnSpc>
              <a:spcBef>
                <a:spcPct val="0"/>
              </a:spcBef>
              <a:buFont typeface="Arial"/>
              <a:buChar char="•"/>
            </a:pPr>
            <a:r>
              <a:rPr lang="en-US" sz="2542" dirty="0" err="1">
                <a:solidFill>
                  <a:srgbClr val="000000"/>
                </a:solidFill>
                <a:latin typeface="Montserrat"/>
                <a:ea typeface="Montserrat"/>
                <a:cs typeface="Montserrat"/>
                <a:sym typeface="Montserrat"/>
              </a:rPr>
              <a:t>Relación</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directa</a:t>
            </a:r>
            <a:r>
              <a:rPr lang="en-US" sz="2542" dirty="0">
                <a:solidFill>
                  <a:srgbClr val="000000"/>
                </a:solidFill>
                <a:latin typeface="Montserrat"/>
                <a:ea typeface="Montserrat"/>
                <a:cs typeface="Montserrat"/>
                <a:sym typeface="Montserrat"/>
              </a:rPr>
              <a:t> entre </a:t>
            </a:r>
            <a:r>
              <a:rPr lang="en-US" sz="2542" dirty="0" err="1">
                <a:solidFill>
                  <a:srgbClr val="000000"/>
                </a:solidFill>
                <a:latin typeface="Montserrat"/>
                <a:ea typeface="Montserrat"/>
                <a:cs typeface="Montserrat"/>
                <a:sym typeface="Montserrat"/>
              </a:rPr>
              <a:t>uso</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prolongado</a:t>
            </a:r>
            <a:r>
              <a:rPr lang="en-US" sz="2542" dirty="0">
                <a:solidFill>
                  <a:srgbClr val="000000"/>
                </a:solidFill>
                <a:latin typeface="Montserrat"/>
                <a:ea typeface="Montserrat"/>
                <a:cs typeface="Montserrat"/>
                <a:sym typeface="Montserrat"/>
              </a:rPr>
              <a:t> de smartphones y "text-neck".</a:t>
            </a:r>
          </a:p>
          <a:p>
            <a:pPr marL="548864" lvl="1" indent="-274432" algn="l">
              <a:lnSpc>
                <a:spcPts val="3559"/>
              </a:lnSpc>
              <a:spcBef>
                <a:spcPct val="0"/>
              </a:spcBef>
              <a:buFont typeface="Arial"/>
              <a:buChar char="•"/>
            </a:pPr>
            <a:r>
              <a:rPr lang="en-US" sz="2542" dirty="0">
                <a:solidFill>
                  <a:srgbClr val="000000"/>
                </a:solidFill>
                <a:latin typeface="Montserrat"/>
                <a:ea typeface="Montserrat"/>
                <a:cs typeface="Montserrat"/>
                <a:sym typeface="Montserrat"/>
              </a:rPr>
              <a:t>La </a:t>
            </a:r>
            <a:r>
              <a:rPr lang="en-US" sz="2542" dirty="0" err="1">
                <a:solidFill>
                  <a:srgbClr val="000000"/>
                </a:solidFill>
                <a:latin typeface="Montserrat"/>
                <a:ea typeface="Montserrat"/>
                <a:cs typeface="Montserrat"/>
                <a:sym typeface="Montserrat"/>
              </a:rPr>
              <a:t>postura</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incorrecta</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incrementa</a:t>
            </a:r>
            <a:r>
              <a:rPr lang="en-US" sz="2542" dirty="0">
                <a:solidFill>
                  <a:srgbClr val="000000"/>
                </a:solidFill>
                <a:latin typeface="Montserrat"/>
                <a:ea typeface="Montserrat"/>
                <a:cs typeface="Montserrat"/>
                <a:sym typeface="Montserrat"/>
              </a:rPr>
              <a:t> la </a:t>
            </a:r>
            <a:r>
              <a:rPr lang="en-US" sz="2542" dirty="0" err="1">
                <a:solidFill>
                  <a:srgbClr val="000000"/>
                </a:solidFill>
                <a:latin typeface="Montserrat"/>
                <a:ea typeface="Montserrat"/>
                <a:cs typeface="Montserrat"/>
                <a:sym typeface="Montserrat"/>
              </a:rPr>
              <a:t>actividad</a:t>
            </a:r>
            <a:r>
              <a:rPr lang="en-US" sz="2542" dirty="0">
                <a:solidFill>
                  <a:srgbClr val="000000"/>
                </a:solidFill>
                <a:latin typeface="Montserrat"/>
                <a:ea typeface="Montserrat"/>
                <a:cs typeface="Montserrat"/>
                <a:sym typeface="Montserrat"/>
              </a:rPr>
              <a:t> muscular y </a:t>
            </a:r>
            <a:r>
              <a:rPr lang="en-US" sz="2542" dirty="0" err="1">
                <a:solidFill>
                  <a:srgbClr val="000000"/>
                </a:solidFill>
                <a:latin typeface="Montserrat"/>
                <a:ea typeface="Montserrat"/>
                <a:cs typeface="Montserrat"/>
                <a:sym typeface="Montserrat"/>
              </a:rPr>
              <a:t>el</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malestar</a:t>
            </a:r>
            <a:r>
              <a:rPr lang="en-US" sz="2542" dirty="0">
                <a:solidFill>
                  <a:srgbClr val="000000"/>
                </a:solidFill>
                <a:latin typeface="Montserrat"/>
                <a:ea typeface="Montserrat"/>
                <a:cs typeface="Montserrat"/>
                <a:sym typeface="Montserrat"/>
              </a:rPr>
              <a:t>.</a:t>
            </a:r>
          </a:p>
        </p:txBody>
      </p:sp>
      <p:sp>
        <p:nvSpPr>
          <p:cNvPr id="12" name="TextBox 12"/>
          <p:cNvSpPr txBox="1"/>
          <p:nvPr/>
        </p:nvSpPr>
        <p:spPr>
          <a:xfrm>
            <a:off x="1315974" y="7923648"/>
            <a:ext cx="11802693" cy="1773753"/>
          </a:xfrm>
          <a:prstGeom prst="rect">
            <a:avLst/>
          </a:prstGeom>
        </p:spPr>
        <p:txBody>
          <a:bodyPr lIns="0" tIns="0" rIns="0" bIns="0" rtlCol="0" anchor="t">
            <a:spAutoFit/>
          </a:bodyPr>
          <a:lstStyle/>
          <a:p>
            <a:pPr marL="548864" lvl="1" indent="-274432" algn="l">
              <a:lnSpc>
                <a:spcPts val="3559"/>
              </a:lnSpc>
              <a:spcBef>
                <a:spcPct val="0"/>
              </a:spcBef>
              <a:buFont typeface="Arial"/>
              <a:buChar char="•"/>
            </a:pPr>
            <a:r>
              <a:rPr lang="en-US" sz="2542" dirty="0" err="1">
                <a:solidFill>
                  <a:srgbClr val="000000"/>
                </a:solidFill>
                <a:latin typeface="Montserrat"/>
                <a:ea typeface="Montserrat"/>
                <a:cs typeface="Montserrat"/>
                <a:sym typeface="Montserrat"/>
              </a:rPr>
              <a:t>Flexionar</a:t>
            </a:r>
            <a:r>
              <a:rPr lang="en-US" sz="2542" dirty="0">
                <a:solidFill>
                  <a:srgbClr val="000000"/>
                </a:solidFill>
                <a:latin typeface="Montserrat"/>
                <a:ea typeface="Montserrat"/>
                <a:cs typeface="Montserrat"/>
                <a:sym typeface="Montserrat"/>
              </a:rPr>
              <a:t> la cabeza al </a:t>
            </a:r>
            <a:r>
              <a:rPr lang="en-US" sz="2542" dirty="0" err="1">
                <a:solidFill>
                  <a:srgbClr val="000000"/>
                </a:solidFill>
                <a:latin typeface="Montserrat"/>
                <a:ea typeface="Montserrat"/>
                <a:cs typeface="Montserrat"/>
                <a:sym typeface="Montserrat"/>
              </a:rPr>
              <a:t>escribir</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mensajes</a:t>
            </a:r>
            <a:r>
              <a:rPr lang="en-US" sz="2542" dirty="0">
                <a:solidFill>
                  <a:srgbClr val="000000"/>
                </a:solidFill>
                <a:latin typeface="Montserrat"/>
                <a:ea typeface="Montserrat"/>
                <a:cs typeface="Montserrat"/>
                <a:sym typeface="Montserrat"/>
              </a:rPr>
              <a:t> de </a:t>
            </a:r>
            <a:r>
              <a:rPr lang="en-US" sz="2542" dirty="0" err="1">
                <a:solidFill>
                  <a:srgbClr val="000000"/>
                </a:solidFill>
                <a:latin typeface="Montserrat"/>
                <a:ea typeface="Montserrat"/>
                <a:cs typeface="Montserrat"/>
                <a:sym typeface="Montserrat"/>
              </a:rPr>
              <a:t>texto</a:t>
            </a:r>
            <a:r>
              <a:rPr lang="en-US" sz="2542" dirty="0">
                <a:solidFill>
                  <a:srgbClr val="000000"/>
                </a:solidFill>
                <a:latin typeface="Montserrat"/>
                <a:ea typeface="Montserrat"/>
                <a:cs typeface="Montserrat"/>
                <a:sym typeface="Montserrat"/>
              </a:rPr>
              <a:t> vs. </a:t>
            </a:r>
            <a:r>
              <a:rPr lang="en-US" sz="2542" dirty="0" err="1">
                <a:solidFill>
                  <a:srgbClr val="000000"/>
                </a:solidFill>
                <a:latin typeface="Montserrat"/>
                <a:ea typeface="Montserrat"/>
                <a:cs typeface="Montserrat"/>
                <a:sym typeface="Montserrat"/>
              </a:rPr>
              <a:t>navegar</a:t>
            </a:r>
            <a:r>
              <a:rPr lang="en-US" sz="2542" dirty="0">
                <a:solidFill>
                  <a:srgbClr val="000000"/>
                </a:solidFill>
                <a:latin typeface="Montserrat"/>
                <a:ea typeface="Montserrat"/>
                <a:cs typeface="Montserrat"/>
                <a:sym typeface="Montserrat"/>
              </a:rPr>
              <a:t>.</a:t>
            </a:r>
          </a:p>
          <a:p>
            <a:pPr marL="548864" lvl="1" indent="-274432" algn="l">
              <a:lnSpc>
                <a:spcPts val="3559"/>
              </a:lnSpc>
              <a:spcBef>
                <a:spcPct val="0"/>
              </a:spcBef>
              <a:buFont typeface="Arial"/>
              <a:buChar char="•"/>
            </a:pPr>
            <a:r>
              <a:rPr lang="en-US" sz="2542" dirty="0" err="1">
                <a:solidFill>
                  <a:srgbClr val="000000"/>
                </a:solidFill>
                <a:latin typeface="Montserrat"/>
                <a:ea typeface="Montserrat"/>
                <a:cs typeface="Montserrat"/>
                <a:sym typeface="Montserrat"/>
              </a:rPr>
              <a:t>Sentados</a:t>
            </a:r>
            <a:r>
              <a:rPr lang="en-US" sz="2542" dirty="0">
                <a:solidFill>
                  <a:srgbClr val="000000"/>
                </a:solidFill>
                <a:latin typeface="Montserrat"/>
                <a:ea typeface="Montserrat"/>
                <a:cs typeface="Montserrat"/>
                <a:sym typeface="Montserrat"/>
              </a:rPr>
              <a:t> vs. de pie: </a:t>
            </a:r>
            <a:r>
              <a:rPr lang="en-US" sz="2542" dirty="0" err="1">
                <a:solidFill>
                  <a:srgbClr val="000000"/>
                </a:solidFill>
                <a:latin typeface="Montserrat"/>
                <a:ea typeface="Montserrat"/>
                <a:cs typeface="Montserrat"/>
                <a:sym typeface="Montserrat"/>
              </a:rPr>
              <a:t>más</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flexión</a:t>
            </a:r>
            <a:r>
              <a:rPr lang="en-US" sz="2542" dirty="0">
                <a:solidFill>
                  <a:srgbClr val="000000"/>
                </a:solidFill>
                <a:latin typeface="Montserrat"/>
                <a:ea typeface="Montserrat"/>
                <a:cs typeface="Montserrat"/>
                <a:sym typeface="Montserrat"/>
              </a:rPr>
              <a:t> de la cabeza.</a:t>
            </a:r>
          </a:p>
          <a:p>
            <a:pPr marL="548864" lvl="1" indent="-274432" algn="l">
              <a:lnSpc>
                <a:spcPts val="3559"/>
              </a:lnSpc>
              <a:spcBef>
                <a:spcPct val="0"/>
              </a:spcBef>
              <a:buFont typeface="Arial"/>
              <a:buChar char="•"/>
            </a:pPr>
            <a:r>
              <a:rPr lang="en-US" sz="2542" dirty="0" err="1">
                <a:solidFill>
                  <a:srgbClr val="000000"/>
                </a:solidFill>
                <a:latin typeface="Montserrat"/>
                <a:ea typeface="Montserrat"/>
                <a:cs typeface="Montserrat"/>
                <a:sym typeface="Montserrat"/>
              </a:rPr>
              <a:t>Movimientos</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oscilatorios</a:t>
            </a:r>
            <a:r>
              <a:rPr lang="en-US" sz="2542" dirty="0">
                <a:solidFill>
                  <a:srgbClr val="000000"/>
                </a:solidFill>
                <a:latin typeface="Montserrat"/>
                <a:ea typeface="Montserrat"/>
                <a:cs typeface="Montserrat"/>
                <a:sym typeface="Montserrat"/>
              </a:rPr>
              <a:t> al </a:t>
            </a:r>
            <a:r>
              <a:rPr lang="en-US" sz="2542" dirty="0" err="1">
                <a:solidFill>
                  <a:srgbClr val="000000"/>
                </a:solidFill>
                <a:latin typeface="Montserrat"/>
                <a:ea typeface="Montserrat"/>
                <a:cs typeface="Montserrat"/>
                <a:sym typeface="Montserrat"/>
              </a:rPr>
              <a:t>caminar</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aumentan</a:t>
            </a:r>
            <a:r>
              <a:rPr lang="en-US" sz="2542" dirty="0">
                <a:solidFill>
                  <a:srgbClr val="000000"/>
                </a:solidFill>
                <a:latin typeface="Montserrat"/>
                <a:ea typeface="Montserrat"/>
                <a:cs typeface="Montserrat"/>
                <a:sym typeface="Montserrat"/>
              </a:rPr>
              <a:t> la carga </a:t>
            </a:r>
            <a:r>
              <a:rPr lang="en-US" sz="2542" dirty="0" err="1">
                <a:solidFill>
                  <a:srgbClr val="000000"/>
                </a:solidFill>
                <a:latin typeface="Montserrat"/>
                <a:ea typeface="Montserrat"/>
                <a:cs typeface="Montserrat"/>
                <a:sym typeface="Montserrat"/>
              </a:rPr>
              <a:t>dinámica</a:t>
            </a:r>
            <a:r>
              <a:rPr lang="en-US" sz="2542" dirty="0">
                <a:solidFill>
                  <a:srgbClr val="000000"/>
                </a:solidFill>
                <a:latin typeface="Montserrat"/>
                <a:ea typeface="Montserrat"/>
                <a:cs typeface="Montserrat"/>
                <a:sym typeface="Montserrat"/>
              </a:rPr>
              <a:t> y </a:t>
            </a:r>
            <a:r>
              <a:rPr lang="en-US" sz="2542" dirty="0" err="1">
                <a:solidFill>
                  <a:srgbClr val="000000"/>
                </a:solidFill>
                <a:latin typeface="Montserrat"/>
                <a:ea typeface="Montserrat"/>
                <a:cs typeface="Montserrat"/>
                <a:sym typeface="Montserrat"/>
              </a:rPr>
              <a:t>el</a:t>
            </a:r>
            <a:r>
              <a:rPr lang="en-US" sz="2542" dirty="0">
                <a:solidFill>
                  <a:srgbClr val="000000"/>
                </a:solidFill>
                <a:latin typeface="Montserrat"/>
                <a:ea typeface="Montserrat"/>
                <a:cs typeface="Montserrat"/>
                <a:sym typeface="Montserrat"/>
              </a:rPr>
              <a:t> </a:t>
            </a:r>
            <a:r>
              <a:rPr lang="en-US" sz="2542" dirty="0" err="1">
                <a:solidFill>
                  <a:srgbClr val="000000"/>
                </a:solidFill>
                <a:latin typeface="Montserrat"/>
                <a:ea typeface="Montserrat"/>
                <a:cs typeface="Montserrat"/>
                <a:sym typeface="Montserrat"/>
              </a:rPr>
              <a:t>riesgo</a:t>
            </a:r>
            <a:r>
              <a:rPr lang="en-US" sz="2542" dirty="0">
                <a:solidFill>
                  <a:srgbClr val="000000"/>
                </a:solidFill>
                <a:latin typeface="Montserrat"/>
                <a:ea typeface="Montserrat"/>
                <a:cs typeface="Montserrat"/>
                <a:sym typeface="Montserrat"/>
              </a:rPr>
              <a:t> de dolor.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TextBox 2"/>
          <p:cNvSpPr txBox="1"/>
          <p:nvPr/>
        </p:nvSpPr>
        <p:spPr>
          <a:xfrm>
            <a:off x="2153548" y="587742"/>
            <a:ext cx="13980904" cy="1018801"/>
          </a:xfrm>
          <a:prstGeom prst="rect">
            <a:avLst/>
          </a:prstGeom>
        </p:spPr>
        <p:txBody>
          <a:bodyPr lIns="0" tIns="0" rIns="0" bIns="0" rtlCol="0" anchor="t">
            <a:spAutoFit/>
          </a:bodyPr>
          <a:lstStyle/>
          <a:p>
            <a:pPr marL="0" lvl="0" indent="0" algn="ctr">
              <a:lnSpc>
                <a:spcPts val="8124"/>
              </a:lnSpc>
              <a:spcBef>
                <a:spcPct val="0"/>
              </a:spcBef>
            </a:pPr>
            <a:r>
              <a:rPr lang="en-US" sz="5803" dirty="0">
                <a:solidFill>
                  <a:srgbClr val="05066D"/>
                </a:solidFill>
                <a:latin typeface="Cocomat Pro Heavy"/>
                <a:ea typeface="Cocomat Pro Heavy"/>
                <a:cs typeface="Cocomat Pro Heavy"/>
                <a:sym typeface="Cocomat Pro Heavy"/>
              </a:rPr>
              <a:t>PROPUESTA DE SOLUCIÓN</a:t>
            </a:r>
          </a:p>
        </p:txBody>
      </p:sp>
      <p:sp>
        <p:nvSpPr>
          <p:cNvPr id="3" name="Freeform 3"/>
          <p:cNvSpPr/>
          <p:nvPr/>
        </p:nvSpPr>
        <p:spPr>
          <a:xfrm>
            <a:off x="-735272" y="-889902"/>
            <a:ext cx="2630125" cy="3974090"/>
          </a:xfrm>
          <a:custGeom>
            <a:avLst/>
            <a:gdLst/>
            <a:ahLst/>
            <a:cxnLst/>
            <a:rect l="l" t="t" r="r" b="b"/>
            <a:pathLst>
              <a:path w="2630125" h="3974090">
                <a:moveTo>
                  <a:pt x="0" y="0"/>
                </a:moveTo>
                <a:lnTo>
                  <a:pt x="2630126" y="0"/>
                </a:lnTo>
                <a:lnTo>
                  <a:pt x="2630126" y="3974091"/>
                </a:lnTo>
                <a:lnTo>
                  <a:pt x="0" y="3974091"/>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704061" flipH="1" flipV="1">
            <a:off x="14763726" y="6224670"/>
            <a:ext cx="4991149" cy="7541571"/>
          </a:xfrm>
          <a:custGeom>
            <a:avLst/>
            <a:gdLst/>
            <a:ahLst/>
            <a:cxnLst/>
            <a:rect l="l" t="t" r="r" b="b"/>
            <a:pathLst>
              <a:path w="4991149" h="7541571">
                <a:moveTo>
                  <a:pt x="4991148" y="7541571"/>
                </a:moveTo>
                <a:lnTo>
                  <a:pt x="0" y="7541571"/>
                </a:lnTo>
                <a:lnTo>
                  <a:pt x="0" y="0"/>
                </a:lnTo>
                <a:lnTo>
                  <a:pt x="4991148" y="0"/>
                </a:lnTo>
                <a:lnTo>
                  <a:pt x="4991148" y="7541571"/>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1295400" y="2247900"/>
            <a:ext cx="15364446" cy="6268654"/>
          </a:xfrm>
          <a:prstGeom prst="rect">
            <a:avLst/>
          </a:prstGeom>
        </p:spPr>
        <p:txBody>
          <a:bodyPr lIns="0" tIns="0" rIns="0" bIns="0" rtlCol="0" anchor="t">
            <a:spAutoFit/>
          </a:bodyPr>
          <a:lstStyle/>
          <a:p>
            <a:pPr algn="just">
              <a:lnSpc>
                <a:spcPts val="4133"/>
              </a:lnSpc>
              <a:spcBef>
                <a:spcPct val="0"/>
              </a:spcBef>
            </a:pPr>
            <a:r>
              <a:rPr lang="en-US" sz="2952" dirty="0">
                <a:solidFill>
                  <a:srgbClr val="000000"/>
                </a:solidFill>
                <a:latin typeface="Montserrat"/>
                <a:ea typeface="Montserrat"/>
                <a:cs typeface="Montserrat"/>
                <a:sym typeface="Montserrat"/>
              </a:rPr>
              <a:t>Se propone </a:t>
            </a:r>
            <a:r>
              <a:rPr lang="en-US" sz="2952" dirty="0" err="1">
                <a:solidFill>
                  <a:srgbClr val="000000"/>
                </a:solidFill>
                <a:latin typeface="Montserrat"/>
                <a:ea typeface="Montserrat"/>
                <a:cs typeface="Montserrat"/>
                <a:sym typeface="Montserrat"/>
              </a:rPr>
              <a:t>realizar</a:t>
            </a:r>
            <a:r>
              <a:rPr lang="en-US" sz="2952" dirty="0">
                <a:solidFill>
                  <a:srgbClr val="000000"/>
                </a:solidFill>
                <a:latin typeface="Montserrat"/>
                <a:ea typeface="Montserrat"/>
                <a:cs typeface="Montserrat"/>
                <a:sym typeface="Montserrat"/>
              </a:rPr>
              <a:t> un </a:t>
            </a:r>
            <a:r>
              <a:rPr lang="en-US" sz="2952" dirty="0" err="1">
                <a:solidFill>
                  <a:srgbClr val="000000"/>
                </a:solidFill>
                <a:latin typeface="Montserrat"/>
                <a:ea typeface="Montserrat"/>
                <a:cs typeface="Montserrat"/>
                <a:sym typeface="Montserrat"/>
              </a:rPr>
              <a:t>estudio</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utilizando</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Bold"/>
                <a:ea typeface="Montserrat Bold"/>
                <a:cs typeface="Montserrat Bold"/>
                <a:sym typeface="Montserrat Bold"/>
              </a:rPr>
              <a:t>electromiografía</a:t>
            </a:r>
            <a:r>
              <a:rPr lang="en-US" sz="2952" dirty="0">
                <a:solidFill>
                  <a:srgbClr val="000000"/>
                </a:solidFill>
                <a:latin typeface="Montserrat Bold"/>
                <a:ea typeface="Montserrat Bold"/>
                <a:cs typeface="Montserrat Bold"/>
                <a:sym typeface="Montserrat Bold"/>
              </a:rPr>
              <a:t> de </a:t>
            </a:r>
            <a:r>
              <a:rPr lang="en-US" sz="2952" dirty="0" err="1">
                <a:solidFill>
                  <a:srgbClr val="000000"/>
                </a:solidFill>
                <a:latin typeface="Montserrat Bold"/>
                <a:ea typeface="Montserrat Bold"/>
                <a:cs typeface="Montserrat Bold"/>
                <a:sym typeface="Montserrat Bold"/>
              </a:rPr>
              <a:t>superficie</a:t>
            </a:r>
            <a:r>
              <a:rPr lang="en-US" sz="2952" dirty="0">
                <a:solidFill>
                  <a:srgbClr val="000000"/>
                </a:solidFill>
                <a:latin typeface="Montserrat Bold"/>
                <a:ea typeface="Montserrat Bold"/>
                <a:cs typeface="Montserrat Bold"/>
                <a:sym typeface="Montserrat Bold"/>
              </a:rPr>
              <a:t> (</a:t>
            </a:r>
            <a:r>
              <a:rPr lang="en-US" sz="2952" dirty="0" err="1">
                <a:solidFill>
                  <a:srgbClr val="000000"/>
                </a:solidFill>
                <a:latin typeface="Montserrat Bold"/>
                <a:ea typeface="Montserrat Bold"/>
                <a:cs typeface="Montserrat Bold"/>
                <a:sym typeface="Montserrat Bold"/>
              </a:rPr>
              <a:t>sEMG</a:t>
            </a:r>
            <a:r>
              <a:rPr lang="en-US" sz="2952" dirty="0">
                <a:solidFill>
                  <a:srgbClr val="000000"/>
                </a:solidFill>
                <a:latin typeface="Montserrat Bold"/>
                <a:ea typeface="Montserrat Bold"/>
                <a:cs typeface="Montserrat Bold"/>
                <a:sym typeface="Montserrat Bold"/>
              </a:rPr>
              <a:t>)</a:t>
            </a:r>
            <a:r>
              <a:rPr lang="en-US" sz="2952" dirty="0">
                <a:solidFill>
                  <a:srgbClr val="000000"/>
                </a:solidFill>
                <a:latin typeface="Montserrat"/>
                <a:ea typeface="Montserrat"/>
                <a:cs typeface="Montserrat"/>
                <a:sym typeface="Montserrat"/>
              </a:rPr>
              <a:t> para </a:t>
            </a:r>
            <a:r>
              <a:rPr lang="en-US" sz="2952" dirty="0" err="1">
                <a:solidFill>
                  <a:srgbClr val="000000"/>
                </a:solidFill>
                <a:latin typeface="Montserrat"/>
                <a:ea typeface="Montserrat"/>
                <a:cs typeface="Montserrat"/>
                <a:sym typeface="Montserrat"/>
              </a:rPr>
              <a:t>evaluar</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el</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Bold"/>
                <a:ea typeface="Montserrat Bold"/>
                <a:cs typeface="Montserrat Bold"/>
                <a:sym typeface="Montserrat Bold"/>
              </a:rPr>
              <a:t>efecto</a:t>
            </a:r>
            <a:r>
              <a:rPr lang="en-US" sz="2952" dirty="0">
                <a:solidFill>
                  <a:srgbClr val="000000"/>
                </a:solidFill>
                <a:latin typeface="Montserrat Bold"/>
                <a:ea typeface="Montserrat Bold"/>
                <a:cs typeface="Montserrat Bold"/>
                <a:sym typeface="Montserrat Bold"/>
              </a:rPr>
              <a:t> del </a:t>
            </a:r>
            <a:r>
              <a:rPr lang="en-US" sz="2952" dirty="0" err="1">
                <a:solidFill>
                  <a:srgbClr val="000000"/>
                </a:solidFill>
                <a:latin typeface="Montserrat Bold"/>
                <a:ea typeface="Montserrat Bold"/>
                <a:cs typeface="Montserrat Bold"/>
                <a:sym typeface="Montserrat Bold"/>
              </a:rPr>
              <a:t>uso</a:t>
            </a:r>
            <a:r>
              <a:rPr lang="en-US" sz="2952" dirty="0">
                <a:solidFill>
                  <a:srgbClr val="000000"/>
                </a:solidFill>
                <a:latin typeface="Montserrat Bold"/>
                <a:ea typeface="Montserrat Bold"/>
                <a:cs typeface="Montserrat Bold"/>
                <a:sym typeface="Montserrat Bold"/>
              </a:rPr>
              <a:t> </a:t>
            </a:r>
            <a:r>
              <a:rPr lang="en-US" sz="2952" dirty="0" err="1">
                <a:solidFill>
                  <a:srgbClr val="000000"/>
                </a:solidFill>
                <a:latin typeface="Montserrat Bold"/>
                <a:ea typeface="Montserrat Bold"/>
                <a:cs typeface="Montserrat Bold"/>
                <a:sym typeface="Montserrat Bold"/>
              </a:rPr>
              <a:t>prolongado</a:t>
            </a:r>
            <a:r>
              <a:rPr lang="en-US" sz="2952" dirty="0">
                <a:solidFill>
                  <a:srgbClr val="000000"/>
                </a:solidFill>
                <a:latin typeface="Montserrat Bold"/>
                <a:ea typeface="Montserrat Bold"/>
                <a:cs typeface="Montserrat Bold"/>
                <a:sym typeface="Montserrat Bold"/>
              </a:rPr>
              <a:t> de smartphones</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en</a:t>
            </a:r>
            <a:r>
              <a:rPr lang="en-US" sz="2952" dirty="0">
                <a:solidFill>
                  <a:srgbClr val="000000"/>
                </a:solidFill>
                <a:latin typeface="Montserrat"/>
                <a:ea typeface="Montserrat"/>
                <a:cs typeface="Montserrat"/>
                <a:sym typeface="Montserrat"/>
              </a:rPr>
              <a:t> la </a:t>
            </a:r>
            <a:r>
              <a:rPr lang="en-US" sz="2952" dirty="0" err="1">
                <a:solidFill>
                  <a:srgbClr val="000000"/>
                </a:solidFill>
                <a:latin typeface="Montserrat"/>
                <a:ea typeface="Montserrat"/>
                <a:cs typeface="Montserrat"/>
                <a:sym typeface="Montserrat"/>
              </a:rPr>
              <a:t>actividad</a:t>
            </a:r>
            <a:r>
              <a:rPr lang="en-US" sz="2952" dirty="0">
                <a:solidFill>
                  <a:srgbClr val="000000"/>
                </a:solidFill>
                <a:latin typeface="Montserrat"/>
                <a:ea typeface="Montserrat"/>
                <a:cs typeface="Montserrat"/>
                <a:sym typeface="Montserrat"/>
              </a:rPr>
              <a:t> muscular del </a:t>
            </a:r>
            <a:r>
              <a:rPr lang="en-US" sz="2952" dirty="0" err="1">
                <a:solidFill>
                  <a:srgbClr val="000000"/>
                </a:solidFill>
                <a:latin typeface="Montserrat Bold"/>
                <a:ea typeface="Montserrat Bold"/>
                <a:cs typeface="Montserrat Bold"/>
                <a:sym typeface="Montserrat Bold"/>
              </a:rPr>
              <a:t>trapecio</a:t>
            </a:r>
            <a:r>
              <a:rPr lang="en-US" sz="2952" dirty="0">
                <a:solidFill>
                  <a:srgbClr val="000000"/>
                </a:solidFill>
                <a:latin typeface="Montserrat Bold"/>
                <a:ea typeface="Montserrat Bold"/>
                <a:cs typeface="Montserrat Bold"/>
                <a:sym typeface="Montserrat Bold"/>
              </a:rPr>
              <a:t> y </a:t>
            </a:r>
            <a:r>
              <a:rPr lang="en-US" sz="2952" dirty="0" err="1">
                <a:solidFill>
                  <a:srgbClr val="000000"/>
                </a:solidFill>
                <a:latin typeface="Montserrat Bold"/>
                <a:ea typeface="Montserrat Bold"/>
                <a:cs typeface="Montserrat Bold"/>
                <a:sym typeface="Montserrat Bold"/>
              </a:rPr>
              <a:t>esternocleidomastoideo</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en</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Bold"/>
                <a:ea typeface="Montserrat Bold"/>
                <a:cs typeface="Montserrat Bold"/>
                <a:sym typeface="Montserrat Bold"/>
              </a:rPr>
              <a:t>estudiantes</a:t>
            </a:r>
            <a:r>
              <a:rPr lang="en-US" sz="2952" dirty="0">
                <a:solidFill>
                  <a:srgbClr val="000000"/>
                </a:solidFill>
                <a:latin typeface="Montserrat Bold"/>
                <a:ea typeface="Montserrat Bold"/>
                <a:cs typeface="Montserrat Bold"/>
                <a:sym typeface="Montserrat Bold"/>
              </a:rPr>
              <a:t> </a:t>
            </a:r>
            <a:r>
              <a:rPr lang="en-US" sz="2952" dirty="0" err="1">
                <a:solidFill>
                  <a:srgbClr val="000000"/>
                </a:solidFill>
                <a:latin typeface="Montserrat Bold"/>
                <a:ea typeface="Montserrat Bold"/>
                <a:cs typeface="Montserrat Bold"/>
                <a:sym typeface="Montserrat Bold"/>
              </a:rPr>
              <a:t>universitarios</a:t>
            </a:r>
            <a:r>
              <a:rPr lang="en-US" sz="2952" dirty="0">
                <a:solidFill>
                  <a:srgbClr val="000000"/>
                </a:solidFill>
                <a:latin typeface="Montserrat Bold"/>
                <a:ea typeface="Montserrat Bold"/>
                <a:cs typeface="Montserrat Bold"/>
                <a:sym typeface="Montserrat Bold"/>
              </a:rPr>
              <a:t> de entre 20 y 25 </a:t>
            </a:r>
            <a:r>
              <a:rPr lang="en-US" sz="2952" dirty="0" err="1">
                <a:solidFill>
                  <a:srgbClr val="000000"/>
                </a:solidFill>
                <a:latin typeface="Montserrat Bold"/>
                <a:ea typeface="Montserrat Bold"/>
                <a:cs typeface="Montserrat Bold"/>
                <a:sym typeface="Montserrat Bold"/>
              </a:rPr>
              <a:t>años</a:t>
            </a:r>
            <a:r>
              <a:rPr lang="en-US" sz="2952" dirty="0">
                <a:solidFill>
                  <a:srgbClr val="000000"/>
                </a:solidFill>
                <a:latin typeface="Montserrat Bold"/>
                <a:ea typeface="Montserrat Bold"/>
                <a:cs typeface="Montserrat Bold"/>
                <a:sym typeface="Montserrat Bold"/>
              </a:rPr>
              <a:t>.</a:t>
            </a:r>
            <a:r>
              <a:rPr lang="en-US" sz="2952" dirty="0">
                <a:solidFill>
                  <a:srgbClr val="000000"/>
                </a:solidFill>
                <a:latin typeface="Montserrat"/>
                <a:ea typeface="Montserrat"/>
                <a:cs typeface="Montserrat"/>
                <a:sym typeface="Montserrat"/>
              </a:rPr>
              <a:t> Este </a:t>
            </a:r>
            <a:r>
              <a:rPr lang="en-US" sz="2952" dirty="0" err="1">
                <a:solidFill>
                  <a:srgbClr val="000000"/>
                </a:solidFill>
                <a:latin typeface="Montserrat"/>
                <a:ea typeface="Montserrat"/>
                <a:cs typeface="Montserrat"/>
                <a:sym typeface="Montserrat"/>
              </a:rPr>
              <a:t>enfoque</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permitirá</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obtener</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datos</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cuantitativos</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sobre</a:t>
            </a:r>
            <a:r>
              <a:rPr lang="en-US" sz="2952" dirty="0">
                <a:solidFill>
                  <a:srgbClr val="000000"/>
                </a:solidFill>
                <a:latin typeface="Montserrat"/>
                <a:ea typeface="Montserrat"/>
                <a:cs typeface="Montserrat"/>
                <a:sym typeface="Montserrat"/>
              </a:rPr>
              <a:t> la </a:t>
            </a:r>
            <a:r>
              <a:rPr lang="en-US" sz="2952" dirty="0" err="1">
                <a:solidFill>
                  <a:srgbClr val="000000"/>
                </a:solidFill>
                <a:latin typeface="Montserrat"/>
                <a:ea typeface="Montserrat"/>
                <a:cs typeface="Montserrat"/>
                <a:sym typeface="Montserrat"/>
              </a:rPr>
              <a:t>actividad</a:t>
            </a:r>
            <a:r>
              <a:rPr lang="en-US" sz="2952" dirty="0">
                <a:solidFill>
                  <a:srgbClr val="000000"/>
                </a:solidFill>
                <a:latin typeface="Montserrat"/>
                <a:ea typeface="Montserrat"/>
                <a:cs typeface="Montserrat"/>
                <a:sym typeface="Montserrat"/>
              </a:rPr>
              <a:t> muscular </a:t>
            </a:r>
            <a:r>
              <a:rPr lang="en-US" sz="2952" dirty="0" err="1">
                <a:solidFill>
                  <a:srgbClr val="000000"/>
                </a:solidFill>
                <a:latin typeface="Montserrat"/>
                <a:ea typeface="Montserrat"/>
                <a:cs typeface="Montserrat"/>
                <a:sym typeface="Montserrat"/>
              </a:rPr>
              <a:t>en</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condiciones</a:t>
            </a:r>
            <a:r>
              <a:rPr lang="en-US" sz="2952" dirty="0">
                <a:solidFill>
                  <a:srgbClr val="000000"/>
                </a:solidFill>
                <a:latin typeface="Montserrat"/>
                <a:ea typeface="Montserrat"/>
                <a:cs typeface="Montserrat"/>
                <a:sym typeface="Montserrat"/>
              </a:rPr>
              <a:t> de </a:t>
            </a:r>
            <a:r>
              <a:rPr lang="en-US" sz="2952" dirty="0" err="1">
                <a:solidFill>
                  <a:srgbClr val="000000"/>
                </a:solidFill>
                <a:latin typeface="Montserrat"/>
                <a:ea typeface="Montserrat"/>
                <a:cs typeface="Montserrat"/>
                <a:sym typeface="Montserrat"/>
              </a:rPr>
              <a:t>uso</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típicas</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identificando</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factores</a:t>
            </a:r>
            <a:r>
              <a:rPr lang="en-US" sz="2952" dirty="0">
                <a:solidFill>
                  <a:srgbClr val="000000"/>
                </a:solidFill>
                <a:latin typeface="Montserrat"/>
                <a:ea typeface="Montserrat"/>
                <a:cs typeface="Montserrat"/>
                <a:sym typeface="Montserrat"/>
              </a:rPr>
              <a:t> de </a:t>
            </a:r>
            <a:r>
              <a:rPr lang="en-US" sz="2952" dirty="0" err="1">
                <a:solidFill>
                  <a:srgbClr val="000000"/>
                </a:solidFill>
                <a:latin typeface="Montserrat"/>
                <a:ea typeface="Montserrat"/>
                <a:cs typeface="Montserrat"/>
                <a:sym typeface="Montserrat"/>
              </a:rPr>
              <a:t>riesgo</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como</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posturas</a:t>
            </a:r>
            <a:r>
              <a:rPr lang="en-US" sz="2952" dirty="0">
                <a:solidFill>
                  <a:srgbClr val="000000"/>
                </a:solidFill>
                <a:latin typeface="Montserrat"/>
                <a:ea typeface="Montserrat"/>
                <a:cs typeface="Montserrat"/>
                <a:sym typeface="Montserrat"/>
              </a:rPr>
              <a:t> y </a:t>
            </a:r>
            <a:r>
              <a:rPr lang="en-US" sz="2952" dirty="0" err="1">
                <a:solidFill>
                  <a:srgbClr val="000000"/>
                </a:solidFill>
                <a:latin typeface="Montserrat"/>
                <a:ea typeface="Montserrat"/>
                <a:cs typeface="Montserrat"/>
                <a:sym typeface="Montserrat"/>
              </a:rPr>
              <a:t>duraciones</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perjudiciales</a:t>
            </a:r>
            <a:r>
              <a:rPr lang="en-US" sz="2952" dirty="0">
                <a:solidFill>
                  <a:srgbClr val="000000"/>
                </a:solidFill>
                <a:latin typeface="Montserrat Bold"/>
                <a:ea typeface="Montserrat Bold"/>
                <a:cs typeface="Montserrat Bold"/>
                <a:sym typeface="Montserrat Bold"/>
              </a:rPr>
              <a:t>.</a:t>
            </a:r>
            <a:r>
              <a:rPr lang="en-US" sz="2952" dirty="0">
                <a:solidFill>
                  <a:srgbClr val="000000"/>
                </a:solidFill>
                <a:latin typeface="Montserrat"/>
                <a:ea typeface="Montserrat"/>
                <a:cs typeface="Montserrat"/>
                <a:sym typeface="Montserrat"/>
              </a:rPr>
              <a:t> Los </a:t>
            </a:r>
            <a:r>
              <a:rPr lang="en-US" sz="2952" dirty="0" err="1">
                <a:solidFill>
                  <a:srgbClr val="000000"/>
                </a:solidFill>
                <a:latin typeface="Montserrat"/>
                <a:ea typeface="Montserrat"/>
                <a:cs typeface="Montserrat"/>
                <a:sym typeface="Montserrat"/>
              </a:rPr>
              <a:t>resultados</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servirán</a:t>
            </a:r>
            <a:r>
              <a:rPr lang="en-US" sz="2952" dirty="0">
                <a:solidFill>
                  <a:srgbClr val="000000"/>
                </a:solidFill>
                <a:latin typeface="Montserrat"/>
                <a:ea typeface="Montserrat"/>
                <a:cs typeface="Montserrat"/>
                <a:sym typeface="Montserrat"/>
              </a:rPr>
              <a:t> para </a:t>
            </a:r>
            <a:r>
              <a:rPr lang="en-US" sz="2952" dirty="0" err="1">
                <a:solidFill>
                  <a:srgbClr val="000000"/>
                </a:solidFill>
                <a:latin typeface="Montserrat"/>
                <a:ea typeface="Montserrat"/>
                <a:cs typeface="Montserrat"/>
                <a:sym typeface="Montserrat"/>
              </a:rPr>
              <a:t>desarrollar</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Bold"/>
                <a:ea typeface="Montserrat Bold"/>
                <a:cs typeface="Montserrat Bold"/>
                <a:sym typeface="Montserrat Bold"/>
              </a:rPr>
              <a:t>intervenciones</a:t>
            </a:r>
            <a:r>
              <a:rPr lang="en-US" sz="2952" dirty="0">
                <a:solidFill>
                  <a:srgbClr val="000000"/>
                </a:solidFill>
                <a:latin typeface="Montserrat Bold"/>
                <a:ea typeface="Montserrat Bold"/>
                <a:cs typeface="Montserrat Bold"/>
                <a:sym typeface="Montserrat Bold"/>
              </a:rPr>
              <a:t> </a:t>
            </a:r>
            <a:r>
              <a:rPr lang="en-US" sz="2952" dirty="0" err="1">
                <a:solidFill>
                  <a:srgbClr val="000000"/>
                </a:solidFill>
                <a:latin typeface="Montserrat Bold"/>
                <a:ea typeface="Montserrat Bold"/>
                <a:cs typeface="Montserrat Bold"/>
                <a:sym typeface="Montserrat Bold"/>
              </a:rPr>
              <a:t>preventivas</a:t>
            </a:r>
            <a:r>
              <a:rPr lang="en-US" sz="2952" dirty="0">
                <a:solidFill>
                  <a:srgbClr val="000000"/>
                </a:solidFill>
                <a:latin typeface="Montserrat Bold"/>
                <a:ea typeface="Montserrat Bold"/>
                <a:cs typeface="Montserrat Bold"/>
                <a:sym typeface="Montserrat Bold"/>
              </a:rPr>
              <a:t>, </a:t>
            </a:r>
            <a:r>
              <a:rPr lang="en-US" sz="2952" dirty="0" err="1">
                <a:solidFill>
                  <a:srgbClr val="000000"/>
                </a:solidFill>
                <a:latin typeface="Montserrat Bold"/>
                <a:ea typeface="Montserrat Bold"/>
                <a:cs typeface="Montserrat Bold"/>
                <a:sym typeface="Montserrat Bold"/>
              </a:rPr>
              <a:t>como</a:t>
            </a:r>
            <a:r>
              <a:rPr lang="en-US" sz="2952" dirty="0">
                <a:solidFill>
                  <a:srgbClr val="000000"/>
                </a:solidFill>
                <a:latin typeface="Montserrat Bold"/>
                <a:ea typeface="Montserrat Bold"/>
                <a:cs typeface="Montserrat Bold"/>
                <a:sym typeface="Montserrat Bold"/>
              </a:rPr>
              <a:t> </a:t>
            </a:r>
            <a:r>
              <a:rPr lang="en-US" sz="2952" dirty="0" err="1">
                <a:solidFill>
                  <a:srgbClr val="000000"/>
                </a:solidFill>
                <a:latin typeface="Montserrat Bold"/>
                <a:ea typeface="Montserrat Bold"/>
                <a:cs typeface="Montserrat Bold"/>
                <a:sym typeface="Montserrat Bold"/>
              </a:rPr>
              <a:t>programas</a:t>
            </a:r>
            <a:r>
              <a:rPr lang="en-US" sz="2952" dirty="0">
                <a:solidFill>
                  <a:srgbClr val="000000"/>
                </a:solidFill>
                <a:latin typeface="Montserrat Bold"/>
                <a:ea typeface="Montserrat Bold"/>
                <a:cs typeface="Montserrat Bold"/>
                <a:sym typeface="Montserrat Bold"/>
              </a:rPr>
              <a:t> de </a:t>
            </a:r>
            <a:r>
              <a:rPr lang="en-US" sz="2952" dirty="0" err="1">
                <a:solidFill>
                  <a:srgbClr val="000000"/>
                </a:solidFill>
                <a:latin typeface="Montserrat Bold"/>
                <a:ea typeface="Montserrat Bold"/>
                <a:cs typeface="Montserrat Bold"/>
                <a:sym typeface="Montserrat Bold"/>
              </a:rPr>
              <a:t>ejercicios</a:t>
            </a:r>
            <a:r>
              <a:rPr lang="en-US" sz="2952" dirty="0">
                <a:solidFill>
                  <a:srgbClr val="000000"/>
                </a:solidFill>
                <a:latin typeface="Montserrat Bold"/>
                <a:ea typeface="Montserrat Bold"/>
                <a:cs typeface="Montserrat Bold"/>
                <a:sym typeface="Montserrat Bold"/>
              </a:rPr>
              <a:t> y </a:t>
            </a:r>
            <a:r>
              <a:rPr lang="en-US" sz="2952" dirty="0" err="1">
                <a:solidFill>
                  <a:srgbClr val="000000"/>
                </a:solidFill>
                <a:latin typeface="Montserrat Bold"/>
                <a:ea typeface="Montserrat Bold"/>
                <a:cs typeface="Montserrat Bold"/>
                <a:sym typeface="Montserrat Bold"/>
              </a:rPr>
              <a:t>pausas</a:t>
            </a:r>
            <a:r>
              <a:rPr lang="en-US" sz="2952" dirty="0">
                <a:solidFill>
                  <a:srgbClr val="000000"/>
                </a:solidFill>
                <a:latin typeface="Montserrat Bold"/>
                <a:ea typeface="Montserrat Bold"/>
                <a:cs typeface="Montserrat Bold"/>
                <a:sym typeface="Montserrat Bold"/>
              </a:rPr>
              <a:t> </a:t>
            </a:r>
            <a:r>
              <a:rPr lang="en-US" sz="2952" dirty="0" err="1">
                <a:solidFill>
                  <a:srgbClr val="000000"/>
                </a:solidFill>
                <a:latin typeface="Montserrat Bold"/>
                <a:ea typeface="Montserrat Bold"/>
                <a:cs typeface="Montserrat Bold"/>
                <a:sym typeface="Montserrat Bold"/>
              </a:rPr>
              <a:t>activas</a:t>
            </a:r>
            <a:r>
              <a:rPr lang="en-US" sz="2952" dirty="0">
                <a:solidFill>
                  <a:srgbClr val="000000"/>
                </a:solidFill>
                <a:latin typeface="Montserrat"/>
                <a:ea typeface="Montserrat"/>
                <a:cs typeface="Montserrat"/>
                <a:sym typeface="Montserrat"/>
              </a:rPr>
              <a:t>, y para </a:t>
            </a:r>
            <a:r>
              <a:rPr lang="en-US" sz="2952" dirty="0" err="1">
                <a:solidFill>
                  <a:srgbClr val="000000"/>
                </a:solidFill>
                <a:latin typeface="Montserrat"/>
                <a:ea typeface="Montserrat"/>
                <a:cs typeface="Montserrat"/>
                <a:sym typeface="Montserrat"/>
              </a:rPr>
              <a:t>educar</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sobre</a:t>
            </a:r>
            <a:r>
              <a:rPr lang="en-US" sz="2952" dirty="0">
                <a:solidFill>
                  <a:srgbClr val="000000"/>
                </a:solidFill>
                <a:latin typeface="Montserrat"/>
                <a:ea typeface="Montserrat"/>
                <a:cs typeface="Montserrat"/>
                <a:sym typeface="Montserrat"/>
              </a:rPr>
              <a:t> la </a:t>
            </a:r>
            <a:r>
              <a:rPr lang="en-US" sz="2952" dirty="0" err="1">
                <a:solidFill>
                  <a:srgbClr val="000000"/>
                </a:solidFill>
                <a:latin typeface="Montserrat Bold"/>
                <a:ea typeface="Montserrat Bold"/>
                <a:cs typeface="Montserrat Bold"/>
                <a:sym typeface="Montserrat Bold"/>
              </a:rPr>
              <a:t>importancia</a:t>
            </a:r>
            <a:r>
              <a:rPr lang="en-US" sz="2952" dirty="0">
                <a:solidFill>
                  <a:srgbClr val="000000"/>
                </a:solidFill>
                <a:latin typeface="Montserrat Bold"/>
                <a:ea typeface="Montserrat Bold"/>
                <a:cs typeface="Montserrat Bold"/>
                <a:sym typeface="Montserrat Bold"/>
              </a:rPr>
              <a:t> de </a:t>
            </a:r>
            <a:r>
              <a:rPr lang="en-US" sz="2952" dirty="0" err="1">
                <a:solidFill>
                  <a:srgbClr val="000000"/>
                </a:solidFill>
                <a:latin typeface="Montserrat Bold"/>
                <a:ea typeface="Montserrat Bold"/>
                <a:cs typeface="Montserrat Bold"/>
                <a:sym typeface="Montserrat Bold"/>
              </a:rPr>
              <a:t>mantener</a:t>
            </a:r>
            <a:r>
              <a:rPr lang="en-US" sz="2952" dirty="0">
                <a:solidFill>
                  <a:srgbClr val="000000"/>
                </a:solidFill>
                <a:latin typeface="Montserrat Bold"/>
                <a:ea typeface="Montserrat Bold"/>
                <a:cs typeface="Montserrat Bold"/>
                <a:sym typeface="Montserrat Bold"/>
              </a:rPr>
              <a:t> </a:t>
            </a:r>
            <a:r>
              <a:rPr lang="en-US" sz="2952" dirty="0" err="1">
                <a:solidFill>
                  <a:srgbClr val="000000"/>
                </a:solidFill>
                <a:latin typeface="Montserrat Bold"/>
                <a:ea typeface="Montserrat Bold"/>
                <a:cs typeface="Montserrat Bold"/>
                <a:sym typeface="Montserrat Bold"/>
              </a:rPr>
              <a:t>una</a:t>
            </a:r>
            <a:r>
              <a:rPr lang="en-US" sz="2952" dirty="0">
                <a:solidFill>
                  <a:srgbClr val="000000"/>
                </a:solidFill>
                <a:latin typeface="Montserrat Bold"/>
                <a:ea typeface="Montserrat Bold"/>
                <a:cs typeface="Montserrat Bold"/>
                <a:sym typeface="Montserrat Bold"/>
              </a:rPr>
              <a:t> </a:t>
            </a:r>
            <a:r>
              <a:rPr lang="en-US" sz="2952" dirty="0" err="1">
                <a:solidFill>
                  <a:srgbClr val="000000"/>
                </a:solidFill>
                <a:latin typeface="Montserrat Bold"/>
                <a:ea typeface="Montserrat Bold"/>
                <a:cs typeface="Montserrat Bold"/>
                <a:sym typeface="Montserrat Bold"/>
              </a:rPr>
              <a:t>buena</a:t>
            </a:r>
            <a:r>
              <a:rPr lang="en-US" sz="2952" dirty="0">
                <a:solidFill>
                  <a:srgbClr val="000000"/>
                </a:solidFill>
                <a:latin typeface="Montserrat Bold"/>
                <a:ea typeface="Montserrat Bold"/>
                <a:cs typeface="Montserrat Bold"/>
                <a:sym typeface="Montserrat Bold"/>
              </a:rPr>
              <a:t> </a:t>
            </a:r>
            <a:r>
              <a:rPr lang="en-US" sz="2952" dirty="0" err="1">
                <a:solidFill>
                  <a:srgbClr val="000000"/>
                </a:solidFill>
                <a:latin typeface="Montserrat Bold"/>
                <a:ea typeface="Montserrat Bold"/>
                <a:cs typeface="Montserrat Bold"/>
                <a:sym typeface="Montserrat Bold"/>
              </a:rPr>
              <a:t>postura</a:t>
            </a:r>
            <a:r>
              <a:rPr lang="en-US" sz="2952" dirty="0">
                <a:solidFill>
                  <a:srgbClr val="000000"/>
                </a:solidFill>
                <a:latin typeface="Montserrat Bold"/>
                <a:ea typeface="Montserrat Bold"/>
                <a:cs typeface="Montserrat Bold"/>
                <a:sym typeface="Montserrat Bold"/>
              </a:rPr>
              <a:t> y </a:t>
            </a:r>
            <a:r>
              <a:rPr lang="en-US" sz="2952" dirty="0" err="1">
                <a:solidFill>
                  <a:srgbClr val="000000"/>
                </a:solidFill>
                <a:latin typeface="Montserrat Bold"/>
                <a:ea typeface="Montserrat Bold"/>
                <a:cs typeface="Montserrat Bold"/>
                <a:sym typeface="Montserrat Bold"/>
              </a:rPr>
              <a:t>realizar</a:t>
            </a:r>
            <a:r>
              <a:rPr lang="en-US" sz="2952" dirty="0">
                <a:solidFill>
                  <a:srgbClr val="000000"/>
                </a:solidFill>
                <a:latin typeface="Montserrat Bold"/>
                <a:ea typeface="Montserrat Bold"/>
                <a:cs typeface="Montserrat Bold"/>
                <a:sym typeface="Montserrat Bold"/>
              </a:rPr>
              <a:t> </a:t>
            </a:r>
            <a:r>
              <a:rPr lang="en-US" sz="2952" dirty="0" err="1">
                <a:solidFill>
                  <a:srgbClr val="000000"/>
                </a:solidFill>
                <a:latin typeface="Montserrat Bold"/>
                <a:ea typeface="Montserrat Bold"/>
                <a:cs typeface="Montserrat Bold"/>
                <a:sym typeface="Montserrat Bold"/>
              </a:rPr>
              <a:t>descansos</a:t>
            </a:r>
            <a:r>
              <a:rPr lang="en-US" sz="2952" dirty="0">
                <a:solidFill>
                  <a:srgbClr val="000000"/>
                </a:solidFill>
                <a:latin typeface="Montserrat Bold"/>
                <a:ea typeface="Montserrat Bold"/>
                <a:cs typeface="Montserrat Bold"/>
                <a:sym typeface="Montserrat Bold"/>
              </a:rPr>
              <a:t>, </a:t>
            </a:r>
            <a:r>
              <a:rPr lang="en-US" sz="2952" dirty="0" err="1">
                <a:solidFill>
                  <a:srgbClr val="000000"/>
                </a:solidFill>
                <a:latin typeface="Montserrat"/>
                <a:ea typeface="Montserrat"/>
                <a:cs typeface="Montserrat"/>
                <a:sym typeface="Montserrat"/>
              </a:rPr>
              <a:t>reduciendo</a:t>
            </a:r>
            <a:r>
              <a:rPr lang="en-US" sz="2952" dirty="0">
                <a:solidFill>
                  <a:srgbClr val="000000"/>
                </a:solidFill>
                <a:latin typeface="Montserrat"/>
                <a:ea typeface="Montserrat"/>
                <a:cs typeface="Montserrat"/>
                <a:sym typeface="Montserrat"/>
              </a:rPr>
              <a:t> la </a:t>
            </a:r>
            <a:r>
              <a:rPr lang="en-US" sz="2952" dirty="0" err="1">
                <a:solidFill>
                  <a:srgbClr val="000000"/>
                </a:solidFill>
                <a:latin typeface="Montserrat"/>
                <a:ea typeface="Montserrat"/>
                <a:cs typeface="Montserrat"/>
                <a:sym typeface="Montserrat"/>
              </a:rPr>
              <a:t>incidencia</a:t>
            </a:r>
            <a:r>
              <a:rPr lang="en-US" sz="2952" dirty="0">
                <a:solidFill>
                  <a:srgbClr val="000000"/>
                </a:solidFill>
                <a:latin typeface="Montserrat"/>
                <a:ea typeface="Montserrat"/>
                <a:cs typeface="Montserrat"/>
                <a:sym typeface="Montserrat"/>
              </a:rPr>
              <a:t> de dolor cervical. Este </a:t>
            </a:r>
            <a:r>
              <a:rPr lang="en-US" sz="2952" dirty="0" err="1">
                <a:solidFill>
                  <a:srgbClr val="000000"/>
                </a:solidFill>
                <a:latin typeface="Montserrat"/>
                <a:ea typeface="Montserrat"/>
                <a:cs typeface="Montserrat"/>
                <a:sym typeface="Montserrat"/>
              </a:rPr>
              <a:t>estudio</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innovador</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proporcionará</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una</a:t>
            </a:r>
            <a:r>
              <a:rPr lang="en-US" sz="2952" dirty="0">
                <a:solidFill>
                  <a:srgbClr val="000000"/>
                </a:solidFill>
                <a:latin typeface="Montserrat"/>
                <a:ea typeface="Montserrat"/>
                <a:cs typeface="Montserrat"/>
                <a:sym typeface="Montserrat"/>
              </a:rPr>
              <a:t> base </a:t>
            </a:r>
            <a:r>
              <a:rPr lang="en-US" sz="2952" dirty="0" err="1">
                <a:solidFill>
                  <a:srgbClr val="000000"/>
                </a:solidFill>
                <a:latin typeface="Montserrat"/>
                <a:ea typeface="Montserrat"/>
                <a:cs typeface="Montserrat"/>
                <a:sym typeface="Montserrat"/>
              </a:rPr>
              <a:t>sólida</a:t>
            </a:r>
            <a:r>
              <a:rPr lang="en-US" sz="2952" dirty="0">
                <a:solidFill>
                  <a:srgbClr val="000000"/>
                </a:solidFill>
                <a:latin typeface="Montserrat"/>
                <a:ea typeface="Montserrat"/>
                <a:cs typeface="Montserrat"/>
                <a:sym typeface="Montserrat"/>
              </a:rPr>
              <a:t> para </a:t>
            </a:r>
            <a:r>
              <a:rPr lang="en-US" sz="2952" dirty="0" err="1">
                <a:solidFill>
                  <a:srgbClr val="000000"/>
                </a:solidFill>
                <a:latin typeface="Montserrat"/>
                <a:ea typeface="Montserrat"/>
                <a:cs typeface="Montserrat"/>
                <a:sym typeface="Montserrat"/>
              </a:rPr>
              <a:t>futuras</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investigaciones</a:t>
            </a:r>
            <a:r>
              <a:rPr lang="en-US" sz="2952" dirty="0">
                <a:solidFill>
                  <a:srgbClr val="000000"/>
                </a:solidFill>
                <a:latin typeface="Montserrat"/>
                <a:ea typeface="Montserrat"/>
                <a:cs typeface="Montserrat"/>
                <a:sym typeface="Montserrat"/>
              </a:rPr>
              <a:t> y </a:t>
            </a:r>
            <a:r>
              <a:rPr lang="en-US" sz="2952" dirty="0" err="1">
                <a:solidFill>
                  <a:srgbClr val="000000"/>
                </a:solidFill>
                <a:latin typeface="Montserrat"/>
                <a:ea typeface="Montserrat"/>
                <a:cs typeface="Montserrat"/>
                <a:sym typeface="Montserrat"/>
              </a:rPr>
              <a:t>subrayará</a:t>
            </a:r>
            <a:r>
              <a:rPr lang="en-US" sz="2952" dirty="0">
                <a:solidFill>
                  <a:srgbClr val="000000"/>
                </a:solidFill>
                <a:latin typeface="Montserrat"/>
                <a:ea typeface="Montserrat"/>
                <a:cs typeface="Montserrat"/>
                <a:sym typeface="Montserrat"/>
              </a:rPr>
              <a:t> la </a:t>
            </a:r>
            <a:r>
              <a:rPr lang="en-US" sz="2952" dirty="0" err="1">
                <a:solidFill>
                  <a:srgbClr val="000000"/>
                </a:solidFill>
                <a:latin typeface="Montserrat"/>
                <a:ea typeface="Montserrat"/>
                <a:cs typeface="Montserrat"/>
                <a:sym typeface="Montserrat"/>
              </a:rPr>
              <a:t>necesidad</a:t>
            </a:r>
            <a:r>
              <a:rPr lang="en-US" sz="2952" dirty="0">
                <a:solidFill>
                  <a:srgbClr val="000000"/>
                </a:solidFill>
                <a:latin typeface="Montserrat"/>
                <a:ea typeface="Montserrat"/>
                <a:cs typeface="Montserrat"/>
                <a:sym typeface="Montserrat"/>
              </a:rPr>
              <a:t> de </a:t>
            </a:r>
            <a:r>
              <a:rPr lang="en-US" sz="2952" dirty="0" err="1">
                <a:solidFill>
                  <a:srgbClr val="000000"/>
                </a:solidFill>
                <a:latin typeface="Montserrat"/>
                <a:ea typeface="Montserrat"/>
                <a:cs typeface="Montserrat"/>
                <a:sym typeface="Montserrat"/>
              </a:rPr>
              <a:t>nuevas</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medidas</a:t>
            </a:r>
            <a:r>
              <a:rPr lang="en-US" sz="2952" dirty="0">
                <a:solidFill>
                  <a:srgbClr val="000000"/>
                </a:solidFill>
                <a:latin typeface="Montserrat"/>
                <a:ea typeface="Montserrat"/>
                <a:cs typeface="Montserrat"/>
                <a:sym typeface="Montserrat"/>
              </a:rPr>
              <a:t> para </a:t>
            </a:r>
            <a:r>
              <a:rPr lang="en-US" sz="2952" dirty="0" err="1">
                <a:solidFill>
                  <a:srgbClr val="000000"/>
                </a:solidFill>
                <a:latin typeface="Montserrat"/>
                <a:ea typeface="Montserrat"/>
                <a:cs typeface="Montserrat"/>
                <a:sym typeface="Montserrat"/>
              </a:rPr>
              <a:t>abordar</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el</a:t>
            </a:r>
            <a:r>
              <a:rPr lang="en-US" sz="2952" dirty="0">
                <a:solidFill>
                  <a:srgbClr val="000000"/>
                </a:solidFill>
                <a:latin typeface="Montserrat"/>
                <a:ea typeface="Montserrat"/>
                <a:cs typeface="Montserrat"/>
                <a:sym typeface="Montserrat"/>
              </a:rPr>
              <a:t> dolor de </a:t>
            </a:r>
            <a:r>
              <a:rPr lang="en-US" sz="2952" dirty="0" err="1">
                <a:solidFill>
                  <a:srgbClr val="000000"/>
                </a:solidFill>
                <a:latin typeface="Montserrat"/>
                <a:ea typeface="Montserrat"/>
                <a:cs typeface="Montserrat"/>
                <a:sym typeface="Montserrat"/>
              </a:rPr>
              <a:t>cuello</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relacionado</a:t>
            </a:r>
            <a:r>
              <a:rPr lang="en-US" sz="2952" dirty="0">
                <a:solidFill>
                  <a:srgbClr val="000000"/>
                </a:solidFill>
                <a:latin typeface="Montserrat"/>
                <a:ea typeface="Montserrat"/>
                <a:cs typeface="Montserrat"/>
                <a:sym typeface="Montserrat"/>
              </a:rPr>
              <a:t> con </a:t>
            </a:r>
            <a:r>
              <a:rPr lang="en-US" sz="2952" dirty="0" err="1">
                <a:solidFill>
                  <a:srgbClr val="000000"/>
                </a:solidFill>
                <a:latin typeface="Montserrat"/>
                <a:ea typeface="Montserrat"/>
                <a:cs typeface="Montserrat"/>
                <a:sym typeface="Montserrat"/>
              </a:rPr>
              <a:t>el</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uso</a:t>
            </a:r>
            <a:r>
              <a:rPr lang="en-US" sz="2952" dirty="0">
                <a:solidFill>
                  <a:srgbClr val="000000"/>
                </a:solidFill>
                <a:latin typeface="Montserrat"/>
                <a:ea typeface="Montserrat"/>
                <a:cs typeface="Montserrat"/>
                <a:sym typeface="Montserrat"/>
              </a:rPr>
              <a:t> </a:t>
            </a:r>
            <a:r>
              <a:rPr lang="en-US" sz="2952" dirty="0" err="1">
                <a:solidFill>
                  <a:srgbClr val="000000"/>
                </a:solidFill>
                <a:latin typeface="Montserrat"/>
                <a:ea typeface="Montserrat"/>
                <a:cs typeface="Montserrat"/>
                <a:sym typeface="Montserrat"/>
              </a:rPr>
              <a:t>prolongado</a:t>
            </a:r>
            <a:r>
              <a:rPr lang="en-US" sz="2952" dirty="0">
                <a:solidFill>
                  <a:srgbClr val="000000"/>
                </a:solidFill>
                <a:latin typeface="Montserrat"/>
                <a:ea typeface="Montserrat"/>
                <a:cs typeface="Montserrat"/>
                <a:sym typeface="Montserrat"/>
              </a:rPr>
              <a:t> de smartphones.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2973818" y="-6635355"/>
            <a:ext cx="28212405" cy="8874084"/>
          </a:xfrm>
          <a:custGeom>
            <a:avLst/>
            <a:gdLst/>
            <a:ahLst/>
            <a:cxnLst/>
            <a:rect l="l" t="t" r="r" b="b"/>
            <a:pathLst>
              <a:path w="28212405" h="8874084">
                <a:moveTo>
                  <a:pt x="0" y="0"/>
                </a:moveTo>
                <a:lnTo>
                  <a:pt x="28212405" y="0"/>
                </a:lnTo>
                <a:lnTo>
                  <a:pt x="28212405" y="8874083"/>
                </a:lnTo>
                <a:lnTo>
                  <a:pt x="0" y="8874083"/>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19863" y="3461820"/>
            <a:ext cx="8762838" cy="700908"/>
            <a:chOff x="0" y="0"/>
            <a:chExt cx="1254102" cy="100311"/>
          </a:xfrm>
        </p:grpSpPr>
        <p:sp>
          <p:nvSpPr>
            <p:cNvPr id="4" name="Freeform 4"/>
            <p:cNvSpPr/>
            <p:nvPr/>
          </p:nvSpPr>
          <p:spPr>
            <a:xfrm>
              <a:off x="0" y="0"/>
              <a:ext cx="1254102" cy="100311"/>
            </a:xfrm>
            <a:custGeom>
              <a:avLst/>
              <a:gdLst/>
              <a:ahLst/>
              <a:cxnLst/>
              <a:rect l="l" t="t" r="r" b="b"/>
              <a:pathLst>
                <a:path w="1254102" h="100311">
                  <a:moveTo>
                    <a:pt x="15019" y="0"/>
                  </a:moveTo>
                  <a:lnTo>
                    <a:pt x="1239082" y="0"/>
                  </a:lnTo>
                  <a:cubicBezTo>
                    <a:pt x="1243066" y="0"/>
                    <a:pt x="1246886" y="1582"/>
                    <a:pt x="1249703" y="4399"/>
                  </a:cubicBezTo>
                  <a:cubicBezTo>
                    <a:pt x="1252519" y="7216"/>
                    <a:pt x="1254102" y="11036"/>
                    <a:pt x="1254102" y="15019"/>
                  </a:cubicBezTo>
                  <a:lnTo>
                    <a:pt x="1254102" y="85292"/>
                  </a:lnTo>
                  <a:cubicBezTo>
                    <a:pt x="1254102" y="93587"/>
                    <a:pt x="1247377" y="100311"/>
                    <a:pt x="1239082" y="100311"/>
                  </a:cubicBezTo>
                  <a:lnTo>
                    <a:pt x="15019" y="100311"/>
                  </a:lnTo>
                  <a:cubicBezTo>
                    <a:pt x="6724" y="100311"/>
                    <a:pt x="0" y="93587"/>
                    <a:pt x="0" y="85292"/>
                  </a:cubicBezTo>
                  <a:lnTo>
                    <a:pt x="0" y="15019"/>
                  </a:lnTo>
                  <a:cubicBezTo>
                    <a:pt x="0" y="6724"/>
                    <a:pt x="6724" y="0"/>
                    <a:pt x="15019" y="0"/>
                  </a:cubicBezTo>
                  <a:close/>
                </a:path>
              </a:pathLst>
            </a:custGeom>
            <a:solidFill>
              <a:srgbClr val="3B365F"/>
            </a:solidFill>
            <a:ln cap="sq">
              <a:noFill/>
              <a:prstDash val="solid"/>
              <a:miter/>
            </a:ln>
          </p:spPr>
          <p:txBody>
            <a:bodyPr/>
            <a:lstStyle/>
            <a:p>
              <a:endParaRPr lang="en-US"/>
            </a:p>
          </p:txBody>
        </p:sp>
        <p:sp>
          <p:nvSpPr>
            <p:cNvPr id="5" name="TextBox 5"/>
            <p:cNvSpPr txBox="1"/>
            <p:nvPr/>
          </p:nvSpPr>
          <p:spPr>
            <a:xfrm>
              <a:off x="0" y="-47625"/>
              <a:ext cx="1254102" cy="147936"/>
            </a:xfrm>
            <a:prstGeom prst="rect">
              <a:avLst/>
            </a:prstGeom>
          </p:spPr>
          <p:txBody>
            <a:bodyPr lIns="50800" tIns="50800" rIns="50800" bIns="50800" rtlCol="0" anchor="ctr"/>
            <a:lstStyle/>
            <a:p>
              <a:pPr algn="ctr">
                <a:lnSpc>
                  <a:spcPts val="3716"/>
                </a:lnSpc>
              </a:pPr>
              <a:r>
                <a:rPr lang="en-US" sz="2693" spc="263">
                  <a:solidFill>
                    <a:srgbClr val="FBFAF8"/>
                  </a:solidFill>
                  <a:latin typeface="Montserrat Medium"/>
                  <a:ea typeface="Montserrat Medium"/>
                  <a:cs typeface="Montserrat Medium"/>
                  <a:sym typeface="Montserrat Medium"/>
                </a:rPr>
                <a:t>A. Protocolo de adquisición de señales </a:t>
              </a:r>
            </a:p>
          </p:txBody>
        </p:sp>
      </p:grpSp>
      <p:sp>
        <p:nvSpPr>
          <p:cNvPr id="6" name="Freeform 6"/>
          <p:cNvSpPr/>
          <p:nvPr/>
        </p:nvSpPr>
        <p:spPr>
          <a:xfrm>
            <a:off x="10051006" y="3928157"/>
            <a:ext cx="7745561" cy="5196038"/>
          </a:xfrm>
          <a:custGeom>
            <a:avLst/>
            <a:gdLst/>
            <a:ahLst/>
            <a:cxnLst/>
            <a:rect l="l" t="t" r="r" b="b"/>
            <a:pathLst>
              <a:path w="7745561" h="5196038">
                <a:moveTo>
                  <a:pt x="0" y="0"/>
                </a:moveTo>
                <a:lnTo>
                  <a:pt x="7745561" y="0"/>
                </a:lnTo>
                <a:lnTo>
                  <a:pt x="7745561" y="5196038"/>
                </a:lnTo>
                <a:lnTo>
                  <a:pt x="0" y="5196038"/>
                </a:lnTo>
                <a:lnTo>
                  <a:pt x="0" y="0"/>
                </a:lnTo>
                <a:close/>
              </a:path>
            </a:pathLst>
          </a:custGeom>
          <a:blipFill>
            <a:blip r:embed="rId4"/>
            <a:stretch>
              <a:fillRect/>
            </a:stretch>
          </a:blipFill>
        </p:spPr>
        <p:txBody>
          <a:bodyPr/>
          <a:lstStyle/>
          <a:p>
            <a:endParaRPr lang="en-US"/>
          </a:p>
        </p:txBody>
      </p:sp>
      <p:sp>
        <p:nvSpPr>
          <p:cNvPr id="7" name="TextBox 7"/>
          <p:cNvSpPr txBox="1"/>
          <p:nvPr/>
        </p:nvSpPr>
        <p:spPr>
          <a:xfrm>
            <a:off x="1682717" y="1951946"/>
            <a:ext cx="14916747" cy="1210949"/>
          </a:xfrm>
          <a:prstGeom prst="rect">
            <a:avLst/>
          </a:prstGeom>
        </p:spPr>
        <p:txBody>
          <a:bodyPr lIns="0" tIns="0" rIns="0" bIns="0" rtlCol="0" anchor="t">
            <a:spAutoFit/>
          </a:bodyPr>
          <a:lstStyle/>
          <a:p>
            <a:pPr marL="0" lvl="0" indent="0" algn="ctr">
              <a:lnSpc>
                <a:spcPts val="9796"/>
              </a:lnSpc>
              <a:spcBef>
                <a:spcPct val="0"/>
              </a:spcBef>
            </a:pPr>
            <a:r>
              <a:rPr lang="en-US" sz="6997">
                <a:solidFill>
                  <a:srgbClr val="05066D"/>
                </a:solidFill>
                <a:latin typeface="Cocomat Pro Heavy"/>
                <a:ea typeface="Cocomat Pro Heavy"/>
                <a:cs typeface="Cocomat Pro Heavy"/>
                <a:sym typeface="Cocomat Pro Heavy"/>
              </a:rPr>
              <a:t>METODOLOGÍA</a:t>
            </a:r>
          </a:p>
        </p:txBody>
      </p:sp>
      <p:sp>
        <p:nvSpPr>
          <p:cNvPr id="8" name="TextBox 8"/>
          <p:cNvSpPr txBox="1"/>
          <p:nvPr/>
        </p:nvSpPr>
        <p:spPr>
          <a:xfrm>
            <a:off x="-99047" y="4111085"/>
            <a:ext cx="4700329" cy="1918967"/>
          </a:xfrm>
          <a:prstGeom prst="rect">
            <a:avLst/>
          </a:prstGeom>
        </p:spPr>
        <p:txBody>
          <a:bodyPr lIns="0" tIns="0" rIns="0" bIns="0" rtlCol="0" anchor="t">
            <a:spAutoFit/>
          </a:bodyPr>
          <a:lstStyle/>
          <a:p>
            <a:pPr marL="0" lvl="0" indent="0" algn="ctr">
              <a:lnSpc>
                <a:spcPts val="15505"/>
              </a:lnSpc>
              <a:spcBef>
                <a:spcPct val="0"/>
              </a:spcBef>
            </a:pPr>
            <a:r>
              <a:rPr lang="en-US" sz="11075">
                <a:solidFill>
                  <a:srgbClr val="45467E"/>
                </a:solidFill>
                <a:latin typeface="Cocomat Pro Heavy"/>
                <a:ea typeface="Cocomat Pro Heavy"/>
                <a:cs typeface="Cocomat Pro Heavy"/>
                <a:sym typeface="Cocomat Pro Heavy"/>
              </a:rPr>
              <a:t>10</a:t>
            </a:r>
          </a:p>
        </p:txBody>
      </p:sp>
      <p:grpSp>
        <p:nvGrpSpPr>
          <p:cNvPr id="9" name="Group 9"/>
          <p:cNvGrpSpPr/>
          <p:nvPr/>
        </p:nvGrpSpPr>
        <p:grpSpPr>
          <a:xfrm>
            <a:off x="598698" y="5744188"/>
            <a:ext cx="3168573" cy="654145"/>
            <a:chOff x="0" y="0"/>
            <a:chExt cx="533807" cy="110203"/>
          </a:xfrm>
        </p:grpSpPr>
        <p:sp>
          <p:nvSpPr>
            <p:cNvPr id="10" name="Freeform 10"/>
            <p:cNvSpPr/>
            <p:nvPr/>
          </p:nvSpPr>
          <p:spPr>
            <a:xfrm>
              <a:off x="0" y="0"/>
              <a:ext cx="533807" cy="110203"/>
            </a:xfrm>
            <a:custGeom>
              <a:avLst/>
              <a:gdLst/>
              <a:ahLst/>
              <a:cxnLst/>
              <a:rect l="l" t="t" r="r" b="b"/>
              <a:pathLst>
                <a:path w="533807" h="110203">
                  <a:moveTo>
                    <a:pt x="41537" y="0"/>
                  </a:moveTo>
                  <a:lnTo>
                    <a:pt x="492270" y="0"/>
                  </a:lnTo>
                  <a:cubicBezTo>
                    <a:pt x="503286" y="0"/>
                    <a:pt x="513851" y="4376"/>
                    <a:pt x="521641" y="12166"/>
                  </a:cubicBezTo>
                  <a:cubicBezTo>
                    <a:pt x="529431" y="19956"/>
                    <a:pt x="533807" y="30521"/>
                    <a:pt x="533807" y="41537"/>
                  </a:cubicBezTo>
                  <a:lnTo>
                    <a:pt x="533807" y="68666"/>
                  </a:lnTo>
                  <a:cubicBezTo>
                    <a:pt x="533807" y="79683"/>
                    <a:pt x="529431" y="90248"/>
                    <a:pt x="521641" y="98037"/>
                  </a:cubicBezTo>
                  <a:cubicBezTo>
                    <a:pt x="513851" y="105827"/>
                    <a:pt x="503286" y="110203"/>
                    <a:pt x="492270" y="110203"/>
                  </a:cubicBezTo>
                  <a:lnTo>
                    <a:pt x="41537" y="110203"/>
                  </a:lnTo>
                  <a:cubicBezTo>
                    <a:pt x="30521" y="110203"/>
                    <a:pt x="19956" y="105827"/>
                    <a:pt x="12166" y="98037"/>
                  </a:cubicBezTo>
                  <a:cubicBezTo>
                    <a:pt x="4376" y="90248"/>
                    <a:pt x="0" y="79683"/>
                    <a:pt x="0" y="68666"/>
                  </a:cubicBezTo>
                  <a:lnTo>
                    <a:pt x="0" y="41537"/>
                  </a:lnTo>
                  <a:cubicBezTo>
                    <a:pt x="0" y="30521"/>
                    <a:pt x="4376" y="19956"/>
                    <a:pt x="12166" y="12166"/>
                  </a:cubicBezTo>
                  <a:cubicBezTo>
                    <a:pt x="19956" y="4376"/>
                    <a:pt x="30521" y="0"/>
                    <a:pt x="41537" y="0"/>
                  </a:cubicBezTo>
                  <a:close/>
                </a:path>
              </a:pathLst>
            </a:custGeom>
            <a:solidFill>
              <a:srgbClr val="45467E"/>
            </a:solidFill>
            <a:ln cap="sq">
              <a:noFill/>
              <a:prstDash val="solid"/>
              <a:miter/>
            </a:ln>
          </p:spPr>
          <p:txBody>
            <a:bodyPr/>
            <a:lstStyle/>
            <a:p>
              <a:endParaRPr lang="en-US"/>
            </a:p>
          </p:txBody>
        </p:sp>
        <p:sp>
          <p:nvSpPr>
            <p:cNvPr id="11" name="TextBox 11"/>
            <p:cNvSpPr txBox="1"/>
            <p:nvPr/>
          </p:nvSpPr>
          <p:spPr>
            <a:xfrm>
              <a:off x="0" y="-47625"/>
              <a:ext cx="533807" cy="157828"/>
            </a:xfrm>
            <a:prstGeom prst="rect">
              <a:avLst/>
            </a:prstGeom>
          </p:spPr>
          <p:txBody>
            <a:bodyPr lIns="50800" tIns="50800" rIns="50800" bIns="50800" rtlCol="0" anchor="ctr"/>
            <a:lstStyle/>
            <a:p>
              <a:pPr algn="ctr">
                <a:lnSpc>
                  <a:spcPts val="3992"/>
                </a:lnSpc>
              </a:pPr>
              <a:r>
                <a:rPr lang="en-US" sz="2893" spc="283">
                  <a:solidFill>
                    <a:srgbClr val="FBFAF8"/>
                  </a:solidFill>
                  <a:latin typeface="Montserrat"/>
                  <a:ea typeface="Montserrat"/>
                  <a:cs typeface="Montserrat"/>
                  <a:sym typeface="Montserrat"/>
                </a:rPr>
                <a:t>voluntarios</a:t>
              </a:r>
            </a:p>
          </p:txBody>
        </p:sp>
      </p:grpSp>
      <p:grpSp>
        <p:nvGrpSpPr>
          <p:cNvPr id="12" name="Group 12"/>
          <p:cNvGrpSpPr/>
          <p:nvPr/>
        </p:nvGrpSpPr>
        <p:grpSpPr>
          <a:xfrm>
            <a:off x="4970218" y="5307949"/>
            <a:ext cx="4711852" cy="996461"/>
            <a:chOff x="0" y="0"/>
            <a:chExt cx="793802" cy="167873"/>
          </a:xfrm>
        </p:grpSpPr>
        <p:sp>
          <p:nvSpPr>
            <p:cNvPr id="13" name="Freeform 13"/>
            <p:cNvSpPr/>
            <p:nvPr/>
          </p:nvSpPr>
          <p:spPr>
            <a:xfrm>
              <a:off x="0" y="0"/>
              <a:ext cx="793802" cy="167873"/>
            </a:xfrm>
            <a:custGeom>
              <a:avLst/>
              <a:gdLst/>
              <a:ahLst/>
              <a:cxnLst/>
              <a:rect l="l" t="t" r="r" b="b"/>
              <a:pathLst>
                <a:path w="793802" h="167873">
                  <a:moveTo>
                    <a:pt x="27932" y="0"/>
                  </a:moveTo>
                  <a:lnTo>
                    <a:pt x="765869" y="0"/>
                  </a:lnTo>
                  <a:cubicBezTo>
                    <a:pt x="773277" y="0"/>
                    <a:pt x="780382" y="2943"/>
                    <a:pt x="785620" y="8181"/>
                  </a:cubicBezTo>
                  <a:cubicBezTo>
                    <a:pt x="790859" y="13419"/>
                    <a:pt x="793802" y="20524"/>
                    <a:pt x="793802" y="27932"/>
                  </a:cubicBezTo>
                  <a:lnTo>
                    <a:pt x="793802" y="139941"/>
                  </a:lnTo>
                  <a:cubicBezTo>
                    <a:pt x="793802" y="147349"/>
                    <a:pt x="790859" y="154453"/>
                    <a:pt x="785620" y="159692"/>
                  </a:cubicBezTo>
                  <a:cubicBezTo>
                    <a:pt x="780382" y="164930"/>
                    <a:pt x="773277" y="167873"/>
                    <a:pt x="765869" y="167873"/>
                  </a:cubicBezTo>
                  <a:lnTo>
                    <a:pt x="27932" y="167873"/>
                  </a:lnTo>
                  <a:cubicBezTo>
                    <a:pt x="12506" y="167873"/>
                    <a:pt x="0" y="155367"/>
                    <a:pt x="0" y="139941"/>
                  </a:cubicBezTo>
                  <a:lnTo>
                    <a:pt x="0" y="27932"/>
                  </a:lnTo>
                  <a:cubicBezTo>
                    <a:pt x="0" y="12506"/>
                    <a:pt x="12506" y="0"/>
                    <a:pt x="27932" y="0"/>
                  </a:cubicBezTo>
                  <a:close/>
                </a:path>
              </a:pathLst>
            </a:custGeom>
            <a:solidFill>
              <a:srgbClr val="5C85A3"/>
            </a:solidFill>
            <a:ln cap="sq">
              <a:noFill/>
              <a:prstDash val="solid"/>
              <a:miter/>
            </a:ln>
          </p:spPr>
          <p:txBody>
            <a:bodyPr/>
            <a:lstStyle/>
            <a:p>
              <a:endParaRPr lang="en-US"/>
            </a:p>
          </p:txBody>
        </p:sp>
        <p:sp>
          <p:nvSpPr>
            <p:cNvPr id="14" name="TextBox 14"/>
            <p:cNvSpPr txBox="1"/>
            <p:nvPr/>
          </p:nvSpPr>
          <p:spPr>
            <a:xfrm>
              <a:off x="0" y="-38100"/>
              <a:ext cx="793802" cy="205973"/>
            </a:xfrm>
            <a:prstGeom prst="rect">
              <a:avLst/>
            </a:prstGeom>
          </p:spPr>
          <p:txBody>
            <a:bodyPr lIns="50800" tIns="50800" rIns="50800" bIns="50800" rtlCol="0" anchor="ctr"/>
            <a:lstStyle/>
            <a:p>
              <a:pPr algn="ctr">
                <a:lnSpc>
                  <a:spcPts val="3440"/>
                </a:lnSpc>
              </a:pPr>
              <a:r>
                <a:rPr lang="en-US" sz="2493" spc="244">
                  <a:solidFill>
                    <a:srgbClr val="FBFAF8"/>
                  </a:solidFill>
                  <a:latin typeface="Montserrat"/>
                  <a:ea typeface="Montserrat"/>
                  <a:cs typeface="Montserrat"/>
                  <a:sym typeface="Montserrat"/>
                </a:rPr>
                <a:t>Esternocleidomastoideo (SCM)</a:t>
              </a:r>
            </a:p>
          </p:txBody>
        </p:sp>
      </p:grpSp>
      <p:grpSp>
        <p:nvGrpSpPr>
          <p:cNvPr id="15" name="Group 15"/>
          <p:cNvGrpSpPr/>
          <p:nvPr/>
        </p:nvGrpSpPr>
        <p:grpSpPr>
          <a:xfrm>
            <a:off x="4970218" y="6398332"/>
            <a:ext cx="4711852" cy="595428"/>
            <a:chOff x="0" y="0"/>
            <a:chExt cx="793802" cy="100311"/>
          </a:xfrm>
        </p:grpSpPr>
        <p:sp>
          <p:nvSpPr>
            <p:cNvPr id="16" name="Freeform 16"/>
            <p:cNvSpPr/>
            <p:nvPr/>
          </p:nvSpPr>
          <p:spPr>
            <a:xfrm>
              <a:off x="0" y="0"/>
              <a:ext cx="793802" cy="100311"/>
            </a:xfrm>
            <a:custGeom>
              <a:avLst/>
              <a:gdLst/>
              <a:ahLst/>
              <a:cxnLst/>
              <a:rect l="l" t="t" r="r" b="b"/>
              <a:pathLst>
                <a:path w="793802" h="100311">
                  <a:moveTo>
                    <a:pt x="27932" y="0"/>
                  </a:moveTo>
                  <a:lnTo>
                    <a:pt x="765869" y="0"/>
                  </a:lnTo>
                  <a:cubicBezTo>
                    <a:pt x="773277" y="0"/>
                    <a:pt x="780382" y="2943"/>
                    <a:pt x="785620" y="8181"/>
                  </a:cubicBezTo>
                  <a:cubicBezTo>
                    <a:pt x="790859" y="13419"/>
                    <a:pt x="793802" y="20524"/>
                    <a:pt x="793802" y="27932"/>
                  </a:cubicBezTo>
                  <a:lnTo>
                    <a:pt x="793802" y="72379"/>
                  </a:lnTo>
                  <a:cubicBezTo>
                    <a:pt x="793802" y="87805"/>
                    <a:pt x="781296" y="100311"/>
                    <a:pt x="765869" y="100311"/>
                  </a:cubicBezTo>
                  <a:lnTo>
                    <a:pt x="27932" y="100311"/>
                  </a:lnTo>
                  <a:cubicBezTo>
                    <a:pt x="12506" y="100311"/>
                    <a:pt x="0" y="87805"/>
                    <a:pt x="0" y="72379"/>
                  </a:cubicBezTo>
                  <a:lnTo>
                    <a:pt x="0" y="27932"/>
                  </a:lnTo>
                  <a:cubicBezTo>
                    <a:pt x="0" y="12506"/>
                    <a:pt x="12506" y="0"/>
                    <a:pt x="27932" y="0"/>
                  </a:cubicBezTo>
                  <a:close/>
                </a:path>
              </a:pathLst>
            </a:custGeom>
            <a:solidFill>
              <a:srgbClr val="5C85A3"/>
            </a:solidFill>
            <a:ln cap="sq">
              <a:noFill/>
              <a:prstDash val="solid"/>
              <a:miter/>
            </a:ln>
          </p:spPr>
          <p:txBody>
            <a:bodyPr/>
            <a:lstStyle/>
            <a:p>
              <a:endParaRPr lang="en-US"/>
            </a:p>
          </p:txBody>
        </p:sp>
        <p:sp>
          <p:nvSpPr>
            <p:cNvPr id="17" name="TextBox 17"/>
            <p:cNvSpPr txBox="1"/>
            <p:nvPr/>
          </p:nvSpPr>
          <p:spPr>
            <a:xfrm>
              <a:off x="0" y="-38100"/>
              <a:ext cx="793802" cy="138411"/>
            </a:xfrm>
            <a:prstGeom prst="rect">
              <a:avLst/>
            </a:prstGeom>
          </p:spPr>
          <p:txBody>
            <a:bodyPr lIns="50800" tIns="50800" rIns="50800" bIns="50800" rtlCol="0" anchor="ctr"/>
            <a:lstStyle/>
            <a:p>
              <a:pPr algn="ctr">
                <a:lnSpc>
                  <a:spcPts val="3440"/>
                </a:lnSpc>
              </a:pPr>
              <a:r>
                <a:rPr lang="en-US" sz="2493" spc="244">
                  <a:solidFill>
                    <a:srgbClr val="FBFAF8"/>
                  </a:solidFill>
                  <a:latin typeface="Montserrat"/>
                  <a:ea typeface="Montserrat"/>
                  <a:cs typeface="Montserrat"/>
                  <a:sym typeface="Montserrat"/>
                </a:rPr>
                <a:t>Trapecio (TRP)</a:t>
              </a:r>
            </a:p>
          </p:txBody>
        </p:sp>
      </p:grpSp>
      <p:sp>
        <p:nvSpPr>
          <p:cNvPr id="18" name="TextBox 18"/>
          <p:cNvSpPr txBox="1"/>
          <p:nvPr/>
        </p:nvSpPr>
        <p:spPr>
          <a:xfrm>
            <a:off x="6233564" y="4403378"/>
            <a:ext cx="2185160" cy="904572"/>
          </a:xfrm>
          <a:prstGeom prst="rect">
            <a:avLst/>
          </a:prstGeom>
        </p:spPr>
        <p:txBody>
          <a:bodyPr lIns="0" tIns="0" rIns="0" bIns="0" rtlCol="0" anchor="t">
            <a:spAutoFit/>
          </a:bodyPr>
          <a:lstStyle/>
          <a:p>
            <a:pPr marL="0" lvl="0" indent="0" algn="ctr">
              <a:lnSpc>
                <a:spcPts val="7208"/>
              </a:lnSpc>
              <a:spcBef>
                <a:spcPct val="0"/>
              </a:spcBef>
            </a:pPr>
            <a:r>
              <a:rPr lang="en-US" sz="5148">
                <a:solidFill>
                  <a:srgbClr val="3B365F"/>
                </a:solidFill>
                <a:latin typeface="Cocomat Pro Heavy"/>
                <a:ea typeface="Cocomat Pro Heavy"/>
                <a:cs typeface="Cocomat Pro Heavy"/>
                <a:sym typeface="Cocomat Pro Heavy"/>
              </a:rPr>
              <a:t>SEMG</a:t>
            </a:r>
          </a:p>
        </p:txBody>
      </p:sp>
      <p:grpSp>
        <p:nvGrpSpPr>
          <p:cNvPr id="19" name="Group 19"/>
          <p:cNvGrpSpPr/>
          <p:nvPr/>
        </p:nvGrpSpPr>
        <p:grpSpPr>
          <a:xfrm>
            <a:off x="598698" y="6993760"/>
            <a:ext cx="3168573" cy="595428"/>
            <a:chOff x="0" y="0"/>
            <a:chExt cx="533807" cy="100311"/>
          </a:xfrm>
        </p:grpSpPr>
        <p:sp>
          <p:nvSpPr>
            <p:cNvPr id="20" name="Freeform 20"/>
            <p:cNvSpPr/>
            <p:nvPr/>
          </p:nvSpPr>
          <p:spPr>
            <a:xfrm>
              <a:off x="0" y="0"/>
              <a:ext cx="533807" cy="100311"/>
            </a:xfrm>
            <a:custGeom>
              <a:avLst/>
              <a:gdLst/>
              <a:ahLst/>
              <a:cxnLst/>
              <a:rect l="l" t="t" r="r" b="b"/>
              <a:pathLst>
                <a:path w="533807" h="100311">
                  <a:moveTo>
                    <a:pt x="41537" y="0"/>
                  </a:moveTo>
                  <a:lnTo>
                    <a:pt x="492270" y="0"/>
                  </a:lnTo>
                  <a:cubicBezTo>
                    <a:pt x="503286" y="0"/>
                    <a:pt x="513851" y="4376"/>
                    <a:pt x="521641" y="12166"/>
                  </a:cubicBezTo>
                  <a:cubicBezTo>
                    <a:pt x="529431" y="19956"/>
                    <a:pt x="533807" y="30521"/>
                    <a:pt x="533807" y="41537"/>
                  </a:cubicBezTo>
                  <a:lnTo>
                    <a:pt x="533807" y="58774"/>
                  </a:lnTo>
                  <a:cubicBezTo>
                    <a:pt x="533807" y="69791"/>
                    <a:pt x="529431" y="80356"/>
                    <a:pt x="521641" y="88145"/>
                  </a:cubicBezTo>
                  <a:cubicBezTo>
                    <a:pt x="513851" y="95935"/>
                    <a:pt x="503286" y="100311"/>
                    <a:pt x="492270" y="100311"/>
                  </a:cubicBezTo>
                  <a:lnTo>
                    <a:pt x="41537" y="100311"/>
                  </a:lnTo>
                  <a:cubicBezTo>
                    <a:pt x="30521" y="100311"/>
                    <a:pt x="19956" y="95935"/>
                    <a:pt x="12166" y="88145"/>
                  </a:cubicBezTo>
                  <a:cubicBezTo>
                    <a:pt x="4376" y="80356"/>
                    <a:pt x="0" y="69791"/>
                    <a:pt x="0" y="58774"/>
                  </a:cubicBezTo>
                  <a:lnTo>
                    <a:pt x="0" y="41537"/>
                  </a:lnTo>
                  <a:cubicBezTo>
                    <a:pt x="0" y="30521"/>
                    <a:pt x="4376" y="19956"/>
                    <a:pt x="12166" y="12166"/>
                  </a:cubicBezTo>
                  <a:cubicBezTo>
                    <a:pt x="19956" y="4376"/>
                    <a:pt x="30521" y="0"/>
                    <a:pt x="41537" y="0"/>
                  </a:cubicBezTo>
                  <a:close/>
                </a:path>
              </a:pathLst>
            </a:custGeom>
            <a:solidFill>
              <a:srgbClr val="5C85A3"/>
            </a:solidFill>
            <a:ln cap="sq">
              <a:noFill/>
              <a:prstDash val="solid"/>
              <a:miter/>
            </a:ln>
          </p:spPr>
          <p:txBody>
            <a:bodyPr/>
            <a:lstStyle/>
            <a:p>
              <a:endParaRPr lang="en-US"/>
            </a:p>
          </p:txBody>
        </p:sp>
        <p:sp>
          <p:nvSpPr>
            <p:cNvPr id="21" name="TextBox 21"/>
            <p:cNvSpPr txBox="1"/>
            <p:nvPr/>
          </p:nvSpPr>
          <p:spPr>
            <a:xfrm>
              <a:off x="0" y="-38100"/>
              <a:ext cx="533807" cy="138411"/>
            </a:xfrm>
            <a:prstGeom prst="rect">
              <a:avLst/>
            </a:prstGeom>
          </p:spPr>
          <p:txBody>
            <a:bodyPr lIns="50800" tIns="50800" rIns="50800" bIns="50800" rtlCol="0" anchor="ctr"/>
            <a:lstStyle/>
            <a:p>
              <a:pPr algn="ctr">
                <a:lnSpc>
                  <a:spcPts val="3440"/>
                </a:lnSpc>
              </a:pPr>
              <a:r>
                <a:rPr lang="en-US" sz="2493" spc="244">
                  <a:solidFill>
                    <a:srgbClr val="FBFAF8"/>
                  </a:solidFill>
                  <a:latin typeface="Montserrat"/>
                  <a:ea typeface="Montserrat"/>
                  <a:cs typeface="Montserrat"/>
                  <a:sym typeface="Montserrat"/>
                </a:rPr>
                <a:t>Reposo</a:t>
              </a:r>
            </a:p>
          </p:txBody>
        </p:sp>
      </p:grpSp>
      <p:grpSp>
        <p:nvGrpSpPr>
          <p:cNvPr id="22" name="Group 22"/>
          <p:cNvGrpSpPr/>
          <p:nvPr/>
        </p:nvGrpSpPr>
        <p:grpSpPr>
          <a:xfrm>
            <a:off x="598698" y="7713013"/>
            <a:ext cx="3168573" cy="595428"/>
            <a:chOff x="0" y="0"/>
            <a:chExt cx="533807" cy="100311"/>
          </a:xfrm>
        </p:grpSpPr>
        <p:sp>
          <p:nvSpPr>
            <p:cNvPr id="23" name="Freeform 23"/>
            <p:cNvSpPr/>
            <p:nvPr/>
          </p:nvSpPr>
          <p:spPr>
            <a:xfrm>
              <a:off x="0" y="0"/>
              <a:ext cx="533807" cy="100311"/>
            </a:xfrm>
            <a:custGeom>
              <a:avLst/>
              <a:gdLst/>
              <a:ahLst/>
              <a:cxnLst/>
              <a:rect l="l" t="t" r="r" b="b"/>
              <a:pathLst>
                <a:path w="533807" h="100311">
                  <a:moveTo>
                    <a:pt x="41537" y="0"/>
                  </a:moveTo>
                  <a:lnTo>
                    <a:pt x="492270" y="0"/>
                  </a:lnTo>
                  <a:cubicBezTo>
                    <a:pt x="503286" y="0"/>
                    <a:pt x="513851" y="4376"/>
                    <a:pt x="521641" y="12166"/>
                  </a:cubicBezTo>
                  <a:cubicBezTo>
                    <a:pt x="529431" y="19956"/>
                    <a:pt x="533807" y="30521"/>
                    <a:pt x="533807" y="41537"/>
                  </a:cubicBezTo>
                  <a:lnTo>
                    <a:pt x="533807" y="58774"/>
                  </a:lnTo>
                  <a:cubicBezTo>
                    <a:pt x="533807" y="69791"/>
                    <a:pt x="529431" y="80356"/>
                    <a:pt x="521641" y="88145"/>
                  </a:cubicBezTo>
                  <a:cubicBezTo>
                    <a:pt x="513851" y="95935"/>
                    <a:pt x="503286" y="100311"/>
                    <a:pt x="492270" y="100311"/>
                  </a:cubicBezTo>
                  <a:lnTo>
                    <a:pt x="41537" y="100311"/>
                  </a:lnTo>
                  <a:cubicBezTo>
                    <a:pt x="30521" y="100311"/>
                    <a:pt x="19956" y="95935"/>
                    <a:pt x="12166" y="88145"/>
                  </a:cubicBezTo>
                  <a:cubicBezTo>
                    <a:pt x="4376" y="80356"/>
                    <a:pt x="0" y="69791"/>
                    <a:pt x="0" y="58774"/>
                  </a:cubicBezTo>
                  <a:lnTo>
                    <a:pt x="0" y="41537"/>
                  </a:lnTo>
                  <a:cubicBezTo>
                    <a:pt x="0" y="30521"/>
                    <a:pt x="4376" y="19956"/>
                    <a:pt x="12166" y="12166"/>
                  </a:cubicBezTo>
                  <a:cubicBezTo>
                    <a:pt x="19956" y="4376"/>
                    <a:pt x="30521" y="0"/>
                    <a:pt x="41537" y="0"/>
                  </a:cubicBezTo>
                  <a:close/>
                </a:path>
              </a:pathLst>
            </a:custGeom>
            <a:solidFill>
              <a:srgbClr val="5C85A3"/>
            </a:solidFill>
            <a:ln cap="sq">
              <a:noFill/>
              <a:prstDash val="solid"/>
              <a:miter/>
            </a:ln>
          </p:spPr>
          <p:txBody>
            <a:bodyPr/>
            <a:lstStyle/>
            <a:p>
              <a:endParaRPr lang="en-US"/>
            </a:p>
          </p:txBody>
        </p:sp>
        <p:sp>
          <p:nvSpPr>
            <p:cNvPr id="24" name="TextBox 24"/>
            <p:cNvSpPr txBox="1"/>
            <p:nvPr/>
          </p:nvSpPr>
          <p:spPr>
            <a:xfrm>
              <a:off x="0" y="-38100"/>
              <a:ext cx="533807" cy="138411"/>
            </a:xfrm>
            <a:prstGeom prst="rect">
              <a:avLst/>
            </a:prstGeom>
          </p:spPr>
          <p:txBody>
            <a:bodyPr lIns="50800" tIns="50800" rIns="50800" bIns="50800" rtlCol="0" anchor="ctr"/>
            <a:lstStyle/>
            <a:p>
              <a:pPr algn="ctr">
                <a:lnSpc>
                  <a:spcPts val="3440"/>
                </a:lnSpc>
              </a:pPr>
              <a:r>
                <a:rPr lang="en-US" sz="2493" spc="244">
                  <a:solidFill>
                    <a:srgbClr val="FBFAF8"/>
                  </a:solidFill>
                  <a:latin typeface="Montserrat"/>
                  <a:ea typeface="Montserrat"/>
                  <a:cs typeface="Montserrat"/>
                  <a:sym typeface="Montserrat"/>
                </a:rPr>
                <a:t>CMV</a:t>
              </a:r>
            </a:p>
          </p:txBody>
        </p:sp>
      </p:grpSp>
      <p:grpSp>
        <p:nvGrpSpPr>
          <p:cNvPr id="25" name="Group 25"/>
          <p:cNvGrpSpPr/>
          <p:nvPr/>
        </p:nvGrpSpPr>
        <p:grpSpPr>
          <a:xfrm>
            <a:off x="598698" y="8432265"/>
            <a:ext cx="3168573" cy="588023"/>
            <a:chOff x="0" y="0"/>
            <a:chExt cx="533807" cy="99064"/>
          </a:xfrm>
        </p:grpSpPr>
        <p:sp>
          <p:nvSpPr>
            <p:cNvPr id="26" name="Freeform 26"/>
            <p:cNvSpPr/>
            <p:nvPr/>
          </p:nvSpPr>
          <p:spPr>
            <a:xfrm>
              <a:off x="0" y="0"/>
              <a:ext cx="533807" cy="99064"/>
            </a:xfrm>
            <a:custGeom>
              <a:avLst/>
              <a:gdLst/>
              <a:ahLst/>
              <a:cxnLst/>
              <a:rect l="l" t="t" r="r" b="b"/>
              <a:pathLst>
                <a:path w="533807" h="99064">
                  <a:moveTo>
                    <a:pt x="41537" y="0"/>
                  </a:moveTo>
                  <a:lnTo>
                    <a:pt x="492270" y="0"/>
                  </a:lnTo>
                  <a:cubicBezTo>
                    <a:pt x="503286" y="0"/>
                    <a:pt x="513851" y="4376"/>
                    <a:pt x="521641" y="12166"/>
                  </a:cubicBezTo>
                  <a:cubicBezTo>
                    <a:pt x="529431" y="19956"/>
                    <a:pt x="533807" y="30521"/>
                    <a:pt x="533807" y="41537"/>
                  </a:cubicBezTo>
                  <a:lnTo>
                    <a:pt x="533807" y="57527"/>
                  </a:lnTo>
                  <a:cubicBezTo>
                    <a:pt x="533807" y="68543"/>
                    <a:pt x="529431" y="79108"/>
                    <a:pt x="521641" y="86898"/>
                  </a:cubicBezTo>
                  <a:cubicBezTo>
                    <a:pt x="513851" y="94688"/>
                    <a:pt x="503286" y="99064"/>
                    <a:pt x="492270" y="99064"/>
                  </a:cubicBezTo>
                  <a:lnTo>
                    <a:pt x="41537" y="99064"/>
                  </a:lnTo>
                  <a:cubicBezTo>
                    <a:pt x="30521" y="99064"/>
                    <a:pt x="19956" y="94688"/>
                    <a:pt x="12166" y="86898"/>
                  </a:cubicBezTo>
                  <a:cubicBezTo>
                    <a:pt x="4376" y="79108"/>
                    <a:pt x="0" y="68543"/>
                    <a:pt x="0" y="57527"/>
                  </a:cubicBezTo>
                  <a:lnTo>
                    <a:pt x="0" y="41537"/>
                  </a:lnTo>
                  <a:cubicBezTo>
                    <a:pt x="0" y="30521"/>
                    <a:pt x="4376" y="19956"/>
                    <a:pt x="12166" y="12166"/>
                  </a:cubicBezTo>
                  <a:cubicBezTo>
                    <a:pt x="19956" y="4376"/>
                    <a:pt x="30521" y="0"/>
                    <a:pt x="41537" y="0"/>
                  </a:cubicBezTo>
                  <a:close/>
                </a:path>
              </a:pathLst>
            </a:custGeom>
            <a:solidFill>
              <a:srgbClr val="5C85A3"/>
            </a:solidFill>
            <a:ln cap="sq">
              <a:noFill/>
              <a:prstDash val="solid"/>
              <a:miter/>
            </a:ln>
          </p:spPr>
          <p:txBody>
            <a:bodyPr/>
            <a:lstStyle/>
            <a:p>
              <a:endParaRPr lang="en-US"/>
            </a:p>
          </p:txBody>
        </p:sp>
        <p:sp>
          <p:nvSpPr>
            <p:cNvPr id="27" name="TextBox 27"/>
            <p:cNvSpPr txBox="1"/>
            <p:nvPr/>
          </p:nvSpPr>
          <p:spPr>
            <a:xfrm>
              <a:off x="0" y="-38100"/>
              <a:ext cx="533807" cy="137164"/>
            </a:xfrm>
            <a:prstGeom prst="rect">
              <a:avLst/>
            </a:prstGeom>
          </p:spPr>
          <p:txBody>
            <a:bodyPr lIns="50800" tIns="50800" rIns="50800" bIns="50800" rtlCol="0" anchor="ctr"/>
            <a:lstStyle/>
            <a:p>
              <a:pPr algn="ctr">
                <a:lnSpc>
                  <a:spcPts val="3440"/>
                </a:lnSpc>
              </a:pPr>
              <a:r>
                <a:rPr lang="en-US" sz="2493" spc="244">
                  <a:solidFill>
                    <a:srgbClr val="FBFAF8"/>
                  </a:solidFill>
                  <a:latin typeface="Montserrat"/>
                  <a:ea typeface="Montserrat"/>
                  <a:cs typeface="Montserrat"/>
                  <a:sym typeface="Montserrat"/>
                </a:rPr>
                <a:t>Usar celular</a:t>
              </a:r>
            </a:p>
          </p:txBody>
        </p:sp>
      </p:grpSp>
      <p:grpSp>
        <p:nvGrpSpPr>
          <p:cNvPr id="28" name="Group 28"/>
          <p:cNvGrpSpPr/>
          <p:nvPr/>
        </p:nvGrpSpPr>
        <p:grpSpPr>
          <a:xfrm>
            <a:off x="598698" y="9144113"/>
            <a:ext cx="3168573" cy="588023"/>
            <a:chOff x="0" y="0"/>
            <a:chExt cx="533807" cy="99064"/>
          </a:xfrm>
        </p:grpSpPr>
        <p:sp>
          <p:nvSpPr>
            <p:cNvPr id="29" name="Freeform 29"/>
            <p:cNvSpPr/>
            <p:nvPr/>
          </p:nvSpPr>
          <p:spPr>
            <a:xfrm>
              <a:off x="0" y="0"/>
              <a:ext cx="533807" cy="99064"/>
            </a:xfrm>
            <a:custGeom>
              <a:avLst/>
              <a:gdLst/>
              <a:ahLst/>
              <a:cxnLst/>
              <a:rect l="l" t="t" r="r" b="b"/>
              <a:pathLst>
                <a:path w="533807" h="99064">
                  <a:moveTo>
                    <a:pt x="41537" y="0"/>
                  </a:moveTo>
                  <a:lnTo>
                    <a:pt x="492270" y="0"/>
                  </a:lnTo>
                  <a:cubicBezTo>
                    <a:pt x="503286" y="0"/>
                    <a:pt x="513851" y="4376"/>
                    <a:pt x="521641" y="12166"/>
                  </a:cubicBezTo>
                  <a:cubicBezTo>
                    <a:pt x="529431" y="19956"/>
                    <a:pt x="533807" y="30521"/>
                    <a:pt x="533807" y="41537"/>
                  </a:cubicBezTo>
                  <a:lnTo>
                    <a:pt x="533807" y="57527"/>
                  </a:lnTo>
                  <a:cubicBezTo>
                    <a:pt x="533807" y="68543"/>
                    <a:pt x="529431" y="79108"/>
                    <a:pt x="521641" y="86898"/>
                  </a:cubicBezTo>
                  <a:cubicBezTo>
                    <a:pt x="513851" y="94688"/>
                    <a:pt x="503286" y="99064"/>
                    <a:pt x="492270" y="99064"/>
                  </a:cubicBezTo>
                  <a:lnTo>
                    <a:pt x="41537" y="99064"/>
                  </a:lnTo>
                  <a:cubicBezTo>
                    <a:pt x="30521" y="99064"/>
                    <a:pt x="19956" y="94688"/>
                    <a:pt x="12166" y="86898"/>
                  </a:cubicBezTo>
                  <a:cubicBezTo>
                    <a:pt x="4376" y="79108"/>
                    <a:pt x="0" y="68543"/>
                    <a:pt x="0" y="57527"/>
                  </a:cubicBezTo>
                  <a:lnTo>
                    <a:pt x="0" y="41537"/>
                  </a:lnTo>
                  <a:cubicBezTo>
                    <a:pt x="0" y="30521"/>
                    <a:pt x="4376" y="19956"/>
                    <a:pt x="12166" y="12166"/>
                  </a:cubicBezTo>
                  <a:cubicBezTo>
                    <a:pt x="19956" y="4376"/>
                    <a:pt x="30521" y="0"/>
                    <a:pt x="41537" y="0"/>
                  </a:cubicBezTo>
                  <a:close/>
                </a:path>
              </a:pathLst>
            </a:custGeom>
            <a:solidFill>
              <a:srgbClr val="5C85A3"/>
            </a:solidFill>
            <a:ln cap="sq">
              <a:noFill/>
              <a:prstDash val="solid"/>
              <a:miter/>
            </a:ln>
          </p:spPr>
          <p:txBody>
            <a:bodyPr/>
            <a:lstStyle/>
            <a:p>
              <a:endParaRPr lang="en-US"/>
            </a:p>
          </p:txBody>
        </p:sp>
        <p:sp>
          <p:nvSpPr>
            <p:cNvPr id="30" name="TextBox 30"/>
            <p:cNvSpPr txBox="1"/>
            <p:nvPr/>
          </p:nvSpPr>
          <p:spPr>
            <a:xfrm>
              <a:off x="0" y="-38100"/>
              <a:ext cx="533807" cy="137164"/>
            </a:xfrm>
            <a:prstGeom prst="rect">
              <a:avLst/>
            </a:prstGeom>
          </p:spPr>
          <p:txBody>
            <a:bodyPr lIns="50800" tIns="50800" rIns="50800" bIns="50800" rtlCol="0" anchor="ctr"/>
            <a:lstStyle/>
            <a:p>
              <a:pPr algn="ctr">
                <a:lnSpc>
                  <a:spcPts val="3440"/>
                </a:lnSpc>
              </a:pPr>
              <a:r>
                <a:rPr lang="en-US" sz="2493" spc="244">
                  <a:solidFill>
                    <a:srgbClr val="FBFAF8"/>
                  </a:solidFill>
                  <a:latin typeface="Montserrat"/>
                  <a:ea typeface="Montserrat"/>
                  <a:cs typeface="Montserrat"/>
                  <a:sym typeface="Montserrat"/>
                </a:rPr>
                <a:t>Usar laptop</a:t>
              </a:r>
            </a:p>
          </p:txBody>
        </p:sp>
      </p:grpSp>
      <p:sp>
        <p:nvSpPr>
          <p:cNvPr id="31" name="TextBox 31"/>
          <p:cNvSpPr txBox="1"/>
          <p:nvPr/>
        </p:nvSpPr>
        <p:spPr>
          <a:xfrm>
            <a:off x="610261" y="6557924"/>
            <a:ext cx="1640856" cy="343994"/>
          </a:xfrm>
          <a:prstGeom prst="rect">
            <a:avLst/>
          </a:prstGeom>
        </p:spPr>
        <p:txBody>
          <a:bodyPr lIns="0" tIns="0" rIns="0" bIns="0" rtlCol="0" anchor="t">
            <a:spAutoFit/>
          </a:bodyPr>
          <a:lstStyle/>
          <a:p>
            <a:pPr algn="ctr">
              <a:lnSpc>
                <a:spcPts val="2819"/>
              </a:lnSpc>
            </a:pPr>
            <a:r>
              <a:rPr lang="en-US" sz="2013">
                <a:solidFill>
                  <a:srgbClr val="1F2B5B"/>
                </a:solidFill>
                <a:latin typeface="Montserrat Bold"/>
                <a:ea typeface="Montserrat Bold"/>
                <a:cs typeface="Montserrat Bold"/>
                <a:sym typeface="Montserrat Bold"/>
              </a:rPr>
              <a:t>Actividades:</a:t>
            </a:r>
          </a:p>
        </p:txBody>
      </p:sp>
      <p:sp>
        <p:nvSpPr>
          <p:cNvPr id="32" name="TextBox 32"/>
          <p:cNvSpPr txBox="1"/>
          <p:nvPr/>
        </p:nvSpPr>
        <p:spPr>
          <a:xfrm>
            <a:off x="4970218" y="7972626"/>
            <a:ext cx="1133525" cy="343994"/>
          </a:xfrm>
          <a:prstGeom prst="rect">
            <a:avLst/>
          </a:prstGeom>
        </p:spPr>
        <p:txBody>
          <a:bodyPr lIns="0" tIns="0" rIns="0" bIns="0" rtlCol="0" anchor="t">
            <a:spAutoFit/>
          </a:bodyPr>
          <a:lstStyle/>
          <a:p>
            <a:pPr algn="ctr">
              <a:lnSpc>
                <a:spcPts val="2819"/>
              </a:lnSpc>
            </a:pPr>
            <a:r>
              <a:rPr lang="en-US" sz="2013">
                <a:solidFill>
                  <a:srgbClr val="1F2B5B"/>
                </a:solidFill>
                <a:latin typeface="Montserrat Bold"/>
                <a:ea typeface="Montserrat Bold"/>
                <a:cs typeface="Montserrat Bold"/>
                <a:sym typeface="Montserrat Bold"/>
              </a:rPr>
              <a:t>Usamos:</a:t>
            </a:r>
          </a:p>
        </p:txBody>
      </p:sp>
      <p:grpSp>
        <p:nvGrpSpPr>
          <p:cNvPr id="33" name="Group 33"/>
          <p:cNvGrpSpPr/>
          <p:nvPr/>
        </p:nvGrpSpPr>
        <p:grpSpPr>
          <a:xfrm>
            <a:off x="4970218" y="8392676"/>
            <a:ext cx="4711852" cy="595428"/>
            <a:chOff x="0" y="0"/>
            <a:chExt cx="793802" cy="100311"/>
          </a:xfrm>
        </p:grpSpPr>
        <p:sp>
          <p:nvSpPr>
            <p:cNvPr id="34" name="Freeform 34"/>
            <p:cNvSpPr/>
            <p:nvPr/>
          </p:nvSpPr>
          <p:spPr>
            <a:xfrm>
              <a:off x="0" y="0"/>
              <a:ext cx="793802" cy="100311"/>
            </a:xfrm>
            <a:custGeom>
              <a:avLst/>
              <a:gdLst/>
              <a:ahLst/>
              <a:cxnLst/>
              <a:rect l="l" t="t" r="r" b="b"/>
              <a:pathLst>
                <a:path w="793802" h="100311">
                  <a:moveTo>
                    <a:pt x="27932" y="0"/>
                  </a:moveTo>
                  <a:lnTo>
                    <a:pt x="765869" y="0"/>
                  </a:lnTo>
                  <a:cubicBezTo>
                    <a:pt x="773277" y="0"/>
                    <a:pt x="780382" y="2943"/>
                    <a:pt x="785620" y="8181"/>
                  </a:cubicBezTo>
                  <a:cubicBezTo>
                    <a:pt x="790859" y="13419"/>
                    <a:pt x="793802" y="20524"/>
                    <a:pt x="793802" y="27932"/>
                  </a:cubicBezTo>
                  <a:lnTo>
                    <a:pt x="793802" y="72379"/>
                  </a:lnTo>
                  <a:cubicBezTo>
                    <a:pt x="793802" y="87805"/>
                    <a:pt x="781296" y="100311"/>
                    <a:pt x="765869" y="100311"/>
                  </a:cubicBezTo>
                  <a:lnTo>
                    <a:pt x="27932" y="100311"/>
                  </a:lnTo>
                  <a:cubicBezTo>
                    <a:pt x="12506" y="100311"/>
                    <a:pt x="0" y="87805"/>
                    <a:pt x="0" y="72379"/>
                  </a:cubicBezTo>
                  <a:lnTo>
                    <a:pt x="0" y="27932"/>
                  </a:lnTo>
                  <a:cubicBezTo>
                    <a:pt x="0" y="12506"/>
                    <a:pt x="12506" y="0"/>
                    <a:pt x="27932" y="0"/>
                  </a:cubicBezTo>
                  <a:close/>
                </a:path>
              </a:pathLst>
            </a:custGeom>
            <a:solidFill>
              <a:srgbClr val="5C85A3"/>
            </a:solidFill>
            <a:ln cap="sq">
              <a:noFill/>
              <a:prstDash val="solid"/>
              <a:miter/>
            </a:ln>
          </p:spPr>
          <p:txBody>
            <a:bodyPr/>
            <a:lstStyle/>
            <a:p>
              <a:endParaRPr lang="en-US"/>
            </a:p>
          </p:txBody>
        </p:sp>
        <p:sp>
          <p:nvSpPr>
            <p:cNvPr id="35" name="TextBox 35"/>
            <p:cNvSpPr txBox="1"/>
            <p:nvPr/>
          </p:nvSpPr>
          <p:spPr>
            <a:xfrm>
              <a:off x="0" y="-38100"/>
              <a:ext cx="793802" cy="138411"/>
            </a:xfrm>
            <a:prstGeom prst="rect">
              <a:avLst/>
            </a:prstGeom>
          </p:spPr>
          <p:txBody>
            <a:bodyPr lIns="50800" tIns="50800" rIns="50800" bIns="50800" rtlCol="0" anchor="ctr"/>
            <a:lstStyle/>
            <a:p>
              <a:pPr algn="ctr">
                <a:lnSpc>
                  <a:spcPts val="3440"/>
                </a:lnSpc>
              </a:pPr>
              <a:r>
                <a:rPr lang="en-US" sz="2493" spc="244">
                  <a:solidFill>
                    <a:srgbClr val="FBFAF8"/>
                  </a:solidFill>
                  <a:latin typeface="Montserrat"/>
                  <a:ea typeface="Montserrat"/>
                  <a:cs typeface="Montserrat"/>
                  <a:sym typeface="Montserrat"/>
                </a:rPr>
                <a:t>2 BiTalinos</a:t>
              </a:r>
            </a:p>
          </p:txBody>
        </p:sp>
      </p:grpSp>
      <p:sp>
        <p:nvSpPr>
          <p:cNvPr id="36" name="TextBox 36"/>
          <p:cNvSpPr txBox="1"/>
          <p:nvPr/>
        </p:nvSpPr>
        <p:spPr>
          <a:xfrm>
            <a:off x="5002580" y="4721766"/>
            <a:ext cx="1230983" cy="343994"/>
          </a:xfrm>
          <a:prstGeom prst="rect">
            <a:avLst/>
          </a:prstGeom>
        </p:spPr>
        <p:txBody>
          <a:bodyPr lIns="0" tIns="0" rIns="0" bIns="0" rtlCol="0" anchor="t">
            <a:spAutoFit/>
          </a:bodyPr>
          <a:lstStyle/>
          <a:p>
            <a:pPr algn="ctr">
              <a:lnSpc>
                <a:spcPts val="2819"/>
              </a:lnSpc>
            </a:pPr>
            <a:r>
              <a:rPr lang="en-US" sz="2013">
                <a:solidFill>
                  <a:srgbClr val="1F2B5B"/>
                </a:solidFill>
                <a:latin typeface="Montserrat Bold"/>
                <a:ea typeface="Montserrat Bold"/>
                <a:cs typeface="Montserrat Bold"/>
                <a:sym typeface="Montserrat Bold"/>
              </a:rPr>
              <a:t>Medimos</a:t>
            </a:r>
          </a:p>
        </p:txBody>
      </p:sp>
      <p:sp>
        <p:nvSpPr>
          <p:cNvPr id="37" name="TextBox 37"/>
          <p:cNvSpPr txBox="1"/>
          <p:nvPr/>
        </p:nvSpPr>
        <p:spPr>
          <a:xfrm>
            <a:off x="8418724" y="4799506"/>
            <a:ext cx="405091" cy="343994"/>
          </a:xfrm>
          <a:prstGeom prst="rect">
            <a:avLst/>
          </a:prstGeom>
        </p:spPr>
        <p:txBody>
          <a:bodyPr lIns="0" tIns="0" rIns="0" bIns="0" rtlCol="0" anchor="t">
            <a:spAutoFit/>
          </a:bodyPr>
          <a:lstStyle/>
          <a:p>
            <a:pPr algn="ctr">
              <a:lnSpc>
                <a:spcPts val="2819"/>
              </a:lnSpc>
            </a:pPr>
            <a:r>
              <a:rPr lang="en-US" sz="2013">
                <a:solidFill>
                  <a:srgbClr val="1F2B5B"/>
                </a:solidFill>
                <a:latin typeface="Montserrat Bold"/>
                <a:ea typeface="Montserrat Bold"/>
                <a:cs typeface="Montserrat Bold"/>
                <a:sym typeface="Montserrat Bold"/>
              </a:rPr>
              <a:t>en:</a:t>
            </a:r>
          </a:p>
        </p:txBody>
      </p:sp>
      <p:grpSp>
        <p:nvGrpSpPr>
          <p:cNvPr id="38" name="Group 38"/>
          <p:cNvGrpSpPr/>
          <p:nvPr/>
        </p:nvGrpSpPr>
        <p:grpSpPr>
          <a:xfrm>
            <a:off x="4970218" y="9064304"/>
            <a:ext cx="4711852" cy="595428"/>
            <a:chOff x="0" y="0"/>
            <a:chExt cx="793802" cy="100311"/>
          </a:xfrm>
        </p:grpSpPr>
        <p:sp>
          <p:nvSpPr>
            <p:cNvPr id="39" name="Freeform 39"/>
            <p:cNvSpPr/>
            <p:nvPr/>
          </p:nvSpPr>
          <p:spPr>
            <a:xfrm>
              <a:off x="0" y="0"/>
              <a:ext cx="793802" cy="100311"/>
            </a:xfrm>
            <a:custGeom>
              <a:avLst/>
              <a:gdLst/>
              <a:ahLst/>
              <a:cxnLst/>
              <a:rect l="l" t="t" r="r" b="b"/>
              <a:pathLst>
                <a:path w="793802" h="100311">
                  <a:moveTo>
                    <a:pt x="27932" y="0"/>
                  </a:moveTo>
                  <a:lnTo>
                    <a:pt x="765869" y="0"/>
                  </a:lnTo>
                  <a:cubicBezTo>
                    <a:pt x="773277" y="0"/>
                    <a:pt x="780382" y="2943"/>
                    <a:pt x="785620" y="8181"/>
                  </a:cubicBezTo>
                  <a:cubicBezTo>
                    <a:pt x="790859" y="13419"/>
                    <a:pt x="793802" y="20524"/>
                    <a:pt x="793802" y="27932"/>
                  </a:cubicBezTo>
                  <a:lnTo>
                    <a:pt x="793802" y="72379"/>
                  </a:lnTo>
                  <a:cubicBezTo>
                    <a:pt x="793802" y="87805"/>
                    <a:pt x="781296" y="100311"/>
                    <a:pt x="765869" y="100311"/>
                  </a:cubicBezTo>
                  <a:lnTo>
                    <a:pt x="27932" y="100311"/>
                  </a:lnTo>
                  <a:cubicBezTo>
                    <a:pt x="12506" y="100311"/>
                    <a:pt x="0" y="87805"/>
                    <a:pt x="0" y="72379"/>
                  </a:cubicBezTo>
                  <a:lnTo>
                    <a:pt x="0" y="27932"/>
                  </a:lnTo>
                  <a:cubicBezTo>
                    <a:pt x="0" y="12506"/>
                    <a:pt x="12506" y="0"/>
                    <a:pt x="27932" y="0"/>
                  </a:cubicBezTo>
                  <a:close/>
                </a:path>
              </a:pathLst>
            </a:custGeom>
            <a:solidFill>
              <a:srgbClr val="5C85A3"/>
            </a:solidFill>
            <a:ln cap="sq">
              <a:noFill/>
              <a:prstDash val="solid"/>
              <a:miter/>
            </a:ln>
          </p:spPr>
          <p:txBody>
            <a:bodyPr/>
            <a:lstStyle/>
            <a:p>
              <a:endParaRPr lang="en-US"/>
            </a:p>
          </p:txBody>
        </p:sp>
        <p:sp>
          <p:nvSpPr>
            <p:cNvPr id="40" name="TextBox 40"/>
            <p:cNvSpPr txBox="1"/>
            <p:nvPr/>
          </p:nvSpPr>
          <p:spPr>
            <a:xfrm>
              <a:off x="0" y="-38100"/>
              <a:ext cx="793802" cy="138411"/>
            </a:xfrm>
            <a:prstGeom prst="rect">
              <a:avLst/>
            </a:prstGeom>
          </p:spPr>
          <p:txBody>
            <a:bodyPr lIns="50800" tIns="50800" rIns="50800" bIns="50800" rtlCol="0" anchor="ctr"/>
            <a:lstStyle/>
            <a:p>
              <a:pPr algn="ctr">
                <a:lnSpc>
                  <a:spcPts val="3440"/>
                </a:lnSpc>
              </a:pPr>
              <a:r>
                <a:rPr lang="en-US" sz="2493" spc="244">
                  <a:solidFill>
                    <a:srgbClr val="FBFAF8"/>
                  </a:solidFill>
                  <a:latin typeface="Montserrat"/>
                  <a:ea typeface="Montserrat"/>
                  <a:cs typeface="Montserrat"/>
                  <a:sym typeface="Montserrat"/>
                </a:rPr>
                <a:t>OpenSignals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2973818" y="-6635355"/>
            <a:ext cx="28212405" cy="8874084"/>
          </a:xfrm>
          <a:custGeom>
            <a:avLst/>
            <a:gdLst/>
            <a:ahLst/>
            <a:cxnLst/>
            <a:rect l="l" t="t" r="r" b="b"/>
            <a:pathLst>
              <a:path w="28212405" h="8874084">
                <a:moveTo>
                  <a:pt x="0" y="0"/>
                </a:moveTo>
                <a:lnTo>
                  <a:pt x="28212405" y="0"/>
                </a:lnTo>
                <a:lnTo>
                  <a:pt x="28212405" y="8874083"/>
                </a:lnTo>
                <a:lnTo>
                  <a:pt x="0" y="8874083"/>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19863" y="3461820"/>
            <a:ext cx="8762838" cy="700908"/>
            <a:chOff x="0" y="0"/>
            <a:chExt cx="1254102" cy="100311"/>
          </a:xfrm>
        </p:grpSpPr>
        <p:sp>
          <p:nvSpPr>
            <p:cNvPr id="4" name="Freeform 4"/>
            <p:cNvSpPr/>
            <p:nvPr/>
          </p:nvSpPr>
          <p:spPr>
            <a:xfrm>
              <a:off x="0" y="0"/>
              <a:ext cx="1254102" cy="100311"/>
            </a:xfrm>
            <a:custGeom>
              <a:avLst/>
              <a:gdLst/>
              <a:ahLst/>
              <a:cxnLst/>
              <a:rect l="l" t="t" r="r" b="b"/>
              <a:pathLst>
                <a:path w="1254102" h="100311">
                  <a:moveTo>
                    <a:pt x="15019" y="0"/>
                  </a:moveTo>
                  <a:lnTo>
                    <a:pt x="1239082" y="0"/>
                  </a:lnTo>
                  <a:cubicBezTo>
                    <a:pt x="1243066" y="0"/>
                    <a:pt x="1246886" y="1582"/>
                    <a:pt x="1249703" y="4399"/>
                  </a:cubicBezTo>
                  <a:cubicBezTo>
                    <a:pt x="1252519" y="7216"/>
                    <a:pt x="1254102" y="11036"/>
                    <a:pt x="1254102" y="15019"/>
                  </a:cubicBezTo>
                  <a:lnTo>
                    <a:pt x="1254102" y="85292"/>
                  </a:lnTo>
                  <a:cubicBezTo>
                    <a:pt x="1254102" y="93587"/>
                    <a:pt x="1247377" y="100311"/>
                    <a:pt x="1239082" y="100311"/>
                  </a:cubicBezTo>
                  <a:lnTo>
                    <a:pt x="15019" y="100311"/>
                  </a:lnTo>
                  <a:cubicBezTo>
                    <a:pt x="6724" y="100311"/>
                    <a:pt x="0" y="93587"/>
                    <a:pt x="0" y="85292"/>
                  </a:cubicBezTo>
                  <a:lnTo>
                    <a:pt x="0" y="15019"/>
                  </a:lnTo>
                  <a:cubicBezTo>
                    <a:pt x="0" y="6724"/>
                    <a:pt x="6724" y="0"/>
                    <a:pt x="15019" y="0"/>
                  </a:cubicBezTo>
                  <a:close/>
                </a:path>
              </a:pathLst>
            </a:custGeom>
            <a:solidFill>
              <a:srgbClr val="3B365F"/>
            </a:solidFill>
            <a:ln cap="sq">
              <a:noFill/>
              <a:prstDash val="solid"/>
              <a:miter/>
            </a:ln>
          </p:spPr>
          <p:txBody>
            <a:bodyPr/>
            <a:lstStyle/>
            <a:p>
              <a:endParaRPr lang="en-US"/>
            </a:p>
          </p:txBody>
        </p:sp>
        <p:sp>
          <p:nvSpPr>
            <p:cNvPr id="5" name="TextBox 5"/>
            <p:cNvSpPr txBox="1"/>
            <p:nvPr/>
          </p:nvSpPr>
          <p:spPr>
            <a:xfrm>
              <a:off x="0" y="-47625"/>
              <a:ext cx="1254102" cy="147936"/>
            </a:xfrm>
            <a:prstGeom prst="rect">
              <a:avLst/>
            </a:prstGeom>
          </p:spPr>
          <p:txBody>
            <a:bodyPr lIns="50800" tIns="50800" rIns="50800" bIns="50800" rtlCol="0" anchor="ctr"/>
            <a:lstStyle/>
            <a:p>
              <a:pPr algn="l">
                <a:lnSpc>
                  <a:spcPts val="3716"/>
                </a:lnSpc>
              </a:pPr>
              <a:r>
                <a:rPr lang="en-US" sz="2693" spc="263">
                  <a:solidFill>
                    <a:srgbClr val="FBFAF8"/>
                  </a:solidFill>
                  <a:latin typeface="Montserrat Medium"/>
                  <a:ea typeface="Montserrat Medium"/>
                  <a:cs typeface="Montserrat Medium"/>
                  <a:sym typeface="Montserrat Medium"/>
                </a:rPr>
                <a:t> B. Filtrado</a:t>
              </a:r>
            </a:p>
          </p:txBody>
        </p:sp>
      </p:grpSp>
      <p:grpSp>
        <p:nvGrpSpPr>
          <p:cNvPr id="6" name="Group 6"/>
          <p:cNvGrpSpPr/>
          <p:nvPr/>
        </p:nvGrpSpPr>
        <p:grpSpPr>
          <a:xfrm>
            <a:off x="1456435" y="5428457"/>
            <a:ext cx="3168573" cy="595428"/>
            <a:chOff x="0" y="0"/>
            <a:chExt cx="533807" cy="100311"/>
          </a:xfrm>
        </p:grpSpPr>
        <p:sp>
          <p:nvSpPr>
            <p:cNvPr id="7" name="Freeform 7"/>
            <p:cNvSpPr/>
            <p:nvPr/>
          </p:nvSpPr>
          <p:spPr>
            <a:xfrm>
              <a:off x="0" y="0"/>
              <a:ext cx="533807" cy="100311"/>
            </a:xfrm>
            <a:custGeom>
              <a:avLst/>
              <a:gdLst/>
              <a:ahLst/>
              <a:cxnLst/>
              <a:rect l="l" t="t" r="r" b="b"/>
              <a:pathLst>
                <a:path w="533807" h="100311">
                  <a:moveTo>
                    <a:pt x="41537" y="0"/>
                  </a:moveTo>
                  <a:lnTo>
                    <a:pt x="492270" y="0"/>
                  </a:lnTo>
                  <a:cubicBezTo>
                    <a:pt x="503286" y="0"/>
                    <a:pt x="513851" y="4376"/>
                    <a:pt x="521641" y="12166"/>
                  </a:cubicBezTo>
                  <a:cubicBezTo>
                    <a:pt x="529431" y="19956"/>
                    <a:pt x="533807" y="30521"/>
                    <a:pt x="533807" y="41537"/>
                  </a:cubicBezTo>
                  <a:lnTo>
                    <a:pt x="533807" y="58774"/>
                  </a:lnTo>
                  <a:cubicBezTo>
                    <a:pt x="533807" y="69791"/>
                    <a:pt x="529431" y="80356"/>
                    <a:pt x="521641" y="88145"/>
                  </a:cubicBezTo>
                  <a:cubicBezTo>
                    <a:pt x="513851" y="95935"/>
                    <a:pt x="503286" y="100311"/>
                    <a:pt x="492270" y="100311"/>
                  </a:cubicBezTo>
                  <a:lnTo>
                    <a:pt x="41537" y="100311"/>
                  </a:lnTo>
                  <a:cubicBezTo>
                    <a:pt x="30521" y="100311"/>
                    <a:pt x="19956" y="95935"/>
                    <a:pt x="12166" y="88145"/>
                  </a:cubicBezTo>
                  <a:cubicBezTo>
                    <a:pt x="4376" y="80356"/>
                    <a:pt x="0" y="69791"/>
                    <a:pt x="0" y="58774"/>
                  </a:cubicBezTo>
                  <a:lnTo>
                    <a:pt x="0" y="41537"/>
                  </a:lnTo>
                  <a:cubicBezTo>
                    <a:pt x="0" y="30521"/>
                    <a:pt x="4376" y="19956"/>
                    <a:pt x="12166" y="12166"/>
                  </a:cubicBezTo>
                  <a:cubicBezTo>
                    <a:pt x="19956" y="4376"/>
                    <a:pt x="30521" y="0"/>
                    <a:pt x="41537" y="0"/>
                  </a:cubicBezTo>
                  <a:close/>
                </a:path>
              </a:pathLst>
            </a:custGeom>
            <a:solidFill>
              <a:srgbClr val="5C85A3"/>
            </a:solidFill>
            <a:ln cap="sq">
              <a:noFill/>
              <a:prstDash val="solid"/>
              <a:miter/>
            </a:ln>
          </p:spPr>
          <p:txBody>
            <a:bodyPr/>
            <a:lstStyle/>
            <a:p>
              <a:endParaRPr lang="en-US"/>
            </a:p>
          </p:txBody>
        </p:sp>
        <p:sp>
          <p:nvSpPr>
            <p:cNvPr id="8" name="TextBox 8"/>
            <p:cNvSpPr txBox="1"/>
            <p:nvPr/>
          </p:nvSpPr>
          <p:spPr>
            <a:xfrm>
              <a:off x="0" y="-38100"/>
              <a:ext cx="533807" cy="138411"/>
            </a:xfrm>
            <a:prstGeom prst="rect">
              <a:avLst/>
            </a:prstGeom>
          </p:spPr>
          <p:txBody>
            <a:bodyPr lIns="50800" tIns="50800" rIns="50800" bIns="50800" rtlCol="0" anchor="ctr"/>
            <a:lstStyle/>
            <a:p>
              <a:pPr algn="ctr">
                <a:lnSpc>
                  <a:spcPts val="3440"/>
                </a:lnSpc>
              </a:pPr>
              <a:r>
                <a:rPr lang="en-US" sz="2493" spc="244">
                  <a:solidFill>
                    <a:srgbClr val="FBFAF8"/>
                  </a:solidFill>
                  <a:latin typeface="Montserrat"/>
                  <a:ea typeface="Montserrat"/>
                  <a:cs typeface="Montserrat"/>
                  <a:sym typeface="Montserrat"/>
                </a:rPr>
                <a:t>Filtro Notch</a:t>
              </a:r>
            </a:p>
          </p:txBody>
        </p:sp>
      </p:grpSp>
      <p:grpSp>
        <p:nvGrpSpPr>
          <p:cNvPr id="9" name="Group 9"/>
          <p:cNvGrpSpPr/>
          <p:nvPr/>
        </p:nvGrpSpPr>
        <p:grpSpPr>
          <a:xfrm>
            <a:off x="1456435" y="4352385"/>
            <a:ext cx="3168573" cy="595428"/>
            <a:chOff x="0" y="0"/>
            <a:chExt cx="533807" cy="100311"/>
          </a:xfrm>
        </p:grpSpPr>
        <p:sp>
          <p:nvSpPr>
            <p:cNvPr id="10" name="Freeform 10"/>
            <p:cNvSpPr/>
            <p:nvPr/>
          </p:nvSpPr>
          <p:spPr>
            <a:xfrm>
              <a:off x="0" y="0"/>
              <a:ext cx="533807" cy="100311"/>
            </a:xfrm>
            <a:custGeom>
              <a:avLst/>
              <a:gdLst/>
              <a:ahLst/>
              <a:cxnLst/>
              <a:rect l="l" t="t" r="r" b="b"/>
              <a:pathLst>
                <a:path w="533807" h="100311">
                  <a:moveTo>
                    <a:pt x="41537" y="0"/>
                  </a:moveTo>
                  <a:lnTo>
                    <a:pt x="492270" y="0"/>
                  </a:lnTo>
                  <a:cubicBezTo>
                    <a:pt x="503286" y="0"/>
                    <a:pt x="513851" y="4376"/>
                    <a:pt x="521641" y="12166"/>
                  </a:cubicBezTo>
                  <a:cubicBezTo>
                    <a:pt x="529431" y="19956"/>
                    <a:pt x="533807" y="30521"/>
                    <a:pt x="533807" y="41537"/>
                  </a:cubicBezTo>
                  <a:lnTo>
                    <a:pt x="533807" y="58774"/>
                  </a:lnTo>
                  <a:cubicBezTo>
                    <a:pt x="533807" y="69791"/>
                    <a:pt x="529431" y="80356"/>
                    <a:pt x="521641" y="88145"/>
                  </a:cubicBezTo>
                  <a:cubicBezTo>
                    <a:pt x="513851" y="95935"/>
                    <a:pt x="503286" y="100311"/>
                    <a:pt x="492270" y="100311"/>
                  </a:cubicBezTo>
                  <a:lnTo>
                    <a:pt x="41537" y="100311"/>
                  </a:lnTo>
                  <a:cubicBezTo>
                    <a:pt x="30521" y="100311"/>
                    <a:pt x="19956" y="95935"/>
                    <a:pt x="12166" y="88145"/>
                  </a:cubicBezTo>
                  <a:cubicBezTo>
                    <a:pt x="4376" y="80356"/>
                    <a:pt x="0" y="69791"/>
                    <a:pt x="0" y="58774"/>
                  </a:cubicBezTo>
                  <a:lnTo>
                    <a:pt x="0" y="41537"/>
                  </a:lnTo>
                  <a:cubicBezTo>
                    <a:pt x="0" y="30521"/>
                    <a:pt x="4376" y="19956"/>
                    <a:pt x="12166" y="12166"/>
                  </a:cubicBezTo>
                  <a:cubicBezTo>
                    <a:pt x="19956" y="4376"/>
                    <a:pt x="30521" y="0"/>
                    <a:pt x="41537" y="0"/>
                  </a:cubicBezTo>
                  <a:close/>
                </a:path>
              </a:pathLst>
            </a:custGeom>
            <a:solidFill>
              <a:srgbClr val="5C85A3"/>
            </a:solidFill>
            <a:ln cap="sq">
              <a:noFill/>
              <a:prstDash val="solid"/>
              <a:miter/>
            </a:ln>
          </p:spPr>
          <p:txBody>
            <a:bodyPr/>
            <a:lstStyle/>
            <a:p>
              <a:endParaRPr lang="en-US"/>
            </a:p>
          </p:txBody>
        </p:sp>
        <p:sp>
          <p:nvSpPr>
            <p:cNvPr id="11" name="TextBox 11"/>
            <p:cNvSpPr txBox="1"/>
            <p:nvPr/>
          </p:nvSpPr>
          <p:spPr>
            <a:xfrm>
              <a:off x="0" y="-38100"/>
              <a:ext cx="533807" cy="138411"/>
            </a:xfrm>
            <a:prstGeom prst="rect">
              <a:avLst/>
            </a:prstGeom>
          </p:spPr>
          <p:txBody>
            <a:bodyPr lIns="50800" tIns="50800" rIns="50800" bIns="50800" rtlCol="0" anchor="ctr"/>
            <a:lstStyle/>
            <a:p>
              <a:pPr algn="ctr">
                <a:lnSpc>
                  <a:spcPts val="3440"/>
                </a:lnSpc>
              </a:pPr>
              <a:r>
                <a:rPr lang="en-US" sz="2493" spc="244">
                  <a:solidFill>
                    <a:srgbClr val="FBFAF8"/>
                  </a:solidFill>
                  <a:latin typeface="Montserrat"/>
                  <a:ea typeface="Montserrat"/>
                  <a:cs typeface="Montserrat"/>
                  <a:sym typeface="Montserrat"/>
                </a:rPr>
                <a:t>FFT</a:t>
              </a:r>
            </a:p>
          </p:txBody>
        </p:sp>
      </p:grpSp>
      <p:grpSp>
        <p:nvGrpSpPr>
          <p:cNvPr id="12" name="Group 12"/>
          <p:cNvGrpSpPr/>
          <p:nvPr/>
        </p:nvGrpSpPr>
        <p:grpSpPr>
          <a:xfrm>
            <a:off x="1456435" y="6500135"/>
            <a:ext cx="3168573" cy="996461"/>
            <a:chOff x="0" y="0"/>
            <a:chExt cx="533807" cy="167873"/>
          </a:xfrm>
        </p:grpSpPr>
        <p:sp>
          <p:nvSpPr>
            <p:cNvPr id="13" name="Freeform 13"/>
            <p:cNvSpPr/>
            <p:nvPr/>
          </p:nvSpPr>
          <p:spPr>
            <a:xfrm>
              <a:off x="0" y="0"/>
              <a:ext cx="533807" cy="167873"/>
            </a:xfrm>
            <a:custGeom>
              <a:avLst/>
              <a:gdLst/>
              <a:ahLst/>
              <a:cxnLst/>
              <a:rect l="l" t="t" r="r" b="b"/>
              <a:pathLst>
                <a:path w="533807" h="167873">
                  <a:moveTo>
                    <a:pt x="41537" y="0"/>
                  </a:moveTo>
                  <a:lnTo>
                    <a:pt x="492270" y="0"/>
                  </a:lnTo>
                  <a:cubicBezTo>
                    <a:pt x="503286" y="0"/>
                    <a:pt x="513851" y="4376"/>
                    <a:pt x="521641" y="12166"/>
                  </a:cubicBezTo>
                  <a:cubicBezTo>
                    <a:pt x="529431" y="19956"/>
                    <a:pt x="533807" y="30521"/>
                    <a:pt x="533807" y="41537"/>
                  </a:cubicBezTo>
                  <a:lnTo>
                    <a:pt x="533807" y="126336"/>
                  </a:lnTo>
                  <a:cubicBezTo>
                    <a:pt x="533807" y="137352"/>
                    <a:pt x="529431" y="147917"/>
                    <a:pt x="521641" y="155707"/>
                  </a:cubicBezTo>
                  <a:cubicBezTo>
                    <a:pt x="513851" y="163497"/>
                    <a:pt x="503286" y="167873"/>
                    <a:pt x="492270" y="167873"/>
                  </a:cubicBezTo>
                  <a:lnTo>
                    <a:pt x="41537" y="167873"/>
                  </a:lnTo>
                  <a:cubicBezTo>
                    <a:pt x="30521" y="167873"/>
                    <a:pt x="19956" y="163497"/>
                    <a:pt x="12166" y="155707"/>
                  </a:cubicBezTo>
                  <a:cubicBezTo>
                    <a:pt x="4376" y="147917"/>
                    <a:pt x="0" y="137352"/>
                    <a:pt x="0" y="126336"/>
                  </a:cubicBezTo>
                  <a:lnTo>
                    <a:pt x="0" y="41537"/>
                  </a:lnTo>
                  <a:cubicBezTo>
                    <a:pt x="0" y="30521"/>
                    <a:pt x="4376" y="19956"/>
                    <a:pt x="12166" y="12166"/>
                  </a:cubicBezTo>
                  <a:cubicBezTo>
                    <a:pt x="19956" y="4376"/>
                    <a:pt x="30521" y="0"/>
                    <a:pt x="41537" y="0"/>
                  </a:cubicBezTo>
                  <a:close/>
                </a:path>
              </a:pathLst>
            </a:custGeom>
            <a:solidFill>
              <a:srgbClr val="5C85A3"/>
            </a:solidFill>
            <a:ln cap="sq">
              <a:noFill/>
              <a:prstDash val="solid"/>
              <a:miter/>
            </a:ln>
          </p:spPr>
          <p:txBody>
            <a:bodyPr/>
            <a:lstStyle/>
            <a:p>
              <a:endParaRPr lang="en-US"/>
            </a:p>
          </p:txBody>
        </p:sp>
        <p:sp>
          <p:nvSpPr>
            <p:cNvPr id="14" name="TextBox 14"/>
            <p:cNvSpPr txBox="1"/>
            <p:nvPr/>
          </p:nvSpPr>
          <p:spPr>
            <a:xfrm>
              <a:off x="0" y="-38100"/>
              <a:ext cx="533807" cy="205973"/>
            </a:xfrm>
            <a:prstGeom prst="rect">
              <a:avLst/>
            </a:prstGeom>
          </p:spPr>
          <p:txBody>
            <a:bodyPr lIns="50800" tIns="50800" rIns="50800" bIns="50800" rtlCol="0" anchor="ctr"/>
            <a:lstStyle/>
            <a:p>
              <a:pPr algn="ctr">
                <a:lnSpc>
                  <a:spcPts val="3440"/>
                </a:lnSpc>
              </a:pPr>
              <a:r>
                <a:rPr lang="en-US" sz="2493" spc="244">
                  <a:solidFill>
                    <a:srgbClr val="FBFAF8"/>
                  </a:solidFill>
                  <a:latin typeface="Montserrat"/>
                  <a:ea typeface="Montserrat"/>
                  <a:cs typeface="Montserrat"/>
                  <a:sym typeface="Montserrat"/>
                </a:rPr>
                <a:t>Transformada Wavelet</a:t>
              </a:r>
            </a:p>
          </p:txBody>
        </p:sp>
      </p:grpSp>
      <p:grpSp>
        <p:nvGrpSpPr>
          <p:cNvPr id="15" name="Group 15"/>
          <p:cNvGrpSpPr/>
          <p:nvPr/>
        </p:nvGrpSpPr>
        <p:grpSpPr>
          <a:xfrm>
            <a:off x="9144000" y="3461820"/>
            <a:ext cx="8762838" cy="700908"/>
            <a:chOff x="0" y="0"/>
            <a:chExt cx="1254102" cy="100311"/>
          </a:xfrm>
        </p:grpSpPr>
        <p:sp>
          <p:nvSpPr>
            <p:cNvPr id="16" name="Freeform 16"/>
            <p:cNvSpPr/>
            <p:nvPr/>
          </p:nvSpPr>
          <p:spPr>
            <a:xfrm>
              <a:off x="0" y="0"/>
              <a:ext cx="1254102" cy="100311"/>
            </a:xfrm>
            <a:custGeom>
              <a:avLst/>
              <a:gdLst/>
              <a:ahLst/>
              <a:cxnLst/>
              <a:rect l="l" t="t" r="r" b="b"/>
              <a:pathLst>
                <a:path w="1254102" h="100311">
                  <a:moveTo>
                    <a:pt x="15019" y="0"/>
                  </a:moveTo>
                  <a:lnTo>
                    <a:pt x="1239082" y="0"/>
                  </a:lnTo>
                  <a:cubicBezTo>
                    <a:pt x="1243066" y="0"/>
                    <a:pt x="1246886" y="1582"/>
                    <a:pt x="1249703" y="4399"/>
                  </a:cubicBezTo>
                  <a:cubicBezTo>
                    <a:pt x="1252519" y="7216"/>
                    <a:pt x="1254102" y="11036"/>
                    <a:pt x="1254102" y="15019"/>
                  </a:cubicBezTo>
                  <a:lnTo>
                    <a:pt x="1254102" y="85292"/>
                  </a:lnTo>
                  <a:cubicBezTo>
                    <a:pt x="1254102" y="93587"/>
                    <a:pt x="1247377" y="100311"/>
                    <a:pt x="1239082" y="100311"/>
                  </a:cubicBezTo>
                  <a:lnTo>
                    <a:pt x="15019" y="100311"/>
                  </a:lnTo>
                  <a:cubicBezTo>
                    <a:pt x="6724" y="100311"/>
                    <a:pt x="0" y="93587"/>
                    <a:pt x="0" y="85292"/>
                  </a:cubicBezTo>
                  <a:lnTo>
                    <a:pt x="0" y="15019"/>
                  </a:lnTo>
                  <a:cubicBezTo>
                    <a:pt x="0" y="6724"/>
                    <a:pt x="6724" y="0"/>
                    <a:pt x="15019" y="0"/>
                  </a:cubicBezTo>
                  <a:close/>
                </a:path>
              </a:pathLst>
            </a:custGeom>
            <a:solidFill>
              <a:srgbClr val="3B365F"/>
            </a:solidFill>
            <a:ln cap="sq">
              <a:noFill/>
              <a:prstDash val="solid"/>
              <a:miter/>
            </a:ln>
          </p:spPr>
          <p:txBody>
            <a:bodyPr/>
            <a:lstStyle/>
            <a:p>
              <a:endParaRPr lang="en-US"/>
            </a:p>
          </p:txBody>
        </p:sp>
        <p:sp>
          <p:nvSpPr>
            <p:cNvPr id="17" name="TextBox 17"/>
            <p:cNvSpPr txBox="1"/>
            <p:nvPr/>
          </p:nvSpPr>
          <p:spPr>
            <a:xfrm>
              <a:off x="0" y="-47625"/>
              <a:ext cx="1254102" cy="147936"/>
            </a:xfrm>
            <a:prstGeom prst="rect">
              <a:avLst/>
            </a:prstGeom>
          </p:spPr>
          <p:txBody>
            <a:bodyPr lIns="50800" tIns="50800" rIns="50800" bIns="50800" rtlCol="0" anchor="ctr"/>
            <a:lstStyle/>
            <a:p>
              <a:pPr algn="l">
                <a:lnSpc>
                  <a:spcPts val="3716"/>
                </a:lnSpc>
              </a:pPr>
              <a:r>
                <a:rPr lang="en-US" sz="2693" spc="263">
                  <a:solidFill>
                    <a:srgbClr val="FBFAF8"/>
                  </a:solidFill>
                  <a:latin typeface="Montserrat Medium"/>
                  <a:ea typeface="Montserrat Medium"/>
                  <a:cs typeface="Montserrat Medium"/>
                  <a:sym typeface="Montserrat Medium"/>
                </a:rPr>
                <a:t> C. Extracción de características</a:t>
              </a:r>
            </a:p>
          </p:txBody>
        </p:sp>
      </p:grpSp>
      <p:sp>
        <p:nvSpPr>
          <p:cNvPr id="18" name="Freeform 18"/>
          <p:cNvSpPr/>
          <p:nvPr/>
        </p:nvSpPr>
        <p:spPr>
          <a:xfrm>
            <a:off x="9289946" y="6588532"/>
            <a:ext cx="3939258" cy="1130497"/>
          </a:xfrm>
          <a:custGeom>
            <a:avLst/>
            <a:gdLst/>
            <a:ahLst/>
            <a:cxnLst/>
            <a:rect l="l" t="t" r="r" b="b"/>
            <a:pathLst>
              <a:path w="3939258" h="1130497">
                <a:moveTo>
                  <a:pt x="0" y="0"/>
                </a:moveTo>
                <a:lnTo>
                  <a:pt x="3939258" y="0"/>
                </a:lnTo>
                <a:lnTo>
                  <a:pt x="3939258" y="1130497"/>
                </a:lnTo>
                <a:lnTo>
                  <a:pt x="0" y="1130497"/>
                </a:lnTo>
                <a:lnTo>
                  <a:pt x="0" y="0"/>
                </a:lnTo>
                <a:close/>
              </a:path>
            </a:pathLst>
          </a:custGeom>
          <a:blipFill>
            <a:blip r:embed="rId4"/>
            <a:stretch>
              <a:fillRect/>
            </a:stretch>
          </a:blipFill>
        </p:spPr>
        <p:txBody>
          <a:bodyPr/>
          <a:lstStyle/>
          <a:p>
            <a:endParaRPr lang="en-US"/>
          </a:p>
        </p:txBody>
      </p:sp>
      <p:sp>
        <p:nvSpPr>
          <p:cNvPr id="19" name="Freeform 19"/>
          <p:cNvSpPr/>
          <p:nvPr/>
        </p:nvSpPr>
        <p:spPr>
          <a:xfrm>
            <a:off x="9289946" y="8223973"/>
            <a:ext cx="3939258" cy="981784"/>
          </a:xfrm>
          <a:custGeom>
            <a:avLst/>
            <a:gdLst/>
            <a:ahLst/>
            <a:cxnLst/>
            <a:rect l="l" t="t" r="r" b="b"/>
            <a:pathLst>
              <a:path w="3939258" h="981784">
                <a:moveTo>
                  <a:pt x="0" y="0"/>
                </a:moveTo>
                <a:lnTo>
                  <a:pt x="3939258" y="0"/>
                </a:lnTo>
                <a:lnTo>
                  <a:pt x="3939258" y="981784"/>
                </a:lnTo>
                <a:lnTo>
                  <a:pt x="0" y="981784"/>
                </a:lnTo>
                <a:lnTo>
                  <a:pt x="0" y="0"/>
                </a:lnTo>
                <a:close/>
              </a:path>
            </a:pathLst>
          </a:custGeom>
          <a:blipFill>
            <a:blip r:embed="rId5"/>
            <a:stretch>
              <a:fillRect/>
            </a:stretch>
          </a:blipFill>
        </p:spPr>
        <p:txBody>
          <a:bodyPr/>
          <a:lstStyle/>
          <a:p>
            <a:endParaRPr lang="en-US"/>
          </a:p>
        </p:txBody>
      </p:sp>
      <p:sp>
        <p:nvSpPr>
          <p:cNvPr id="20" name="Freeform 20"/>
          <p:cNvSpPr/>
          <p:nvPr/>
        </p:nvSpPr>
        <p:spPr>
          <a:xfrm>
            <a:off x="14258377" y="6664732"/>
            <a:ext cx="2844455" cy="1286967"/>
          </a:xfrm>
          <a:custGeom>
            <a:avLst/>
            <a:gdLst/>
            <a:ahLst/>
            <a:cxnLst/>
            <a:rect l="l" t="t" r="r" b="b"/>
            <a:pathLst>
              <a:path w="2844455" h="1286967">
                <a:moveTo>
                  <a:pt x="0" y="0"/>
                </a:moveTo>
                <a:lnTo>
                  <a:pt x="2844455" y="0"/>
                </a:lnTo>
                <a:lnTo>
                  <a:pt x="2844455" y="1286967"/>
                </a:lnTo>
                <a:lnTo>
                  <a:pt x="0" y="1286967"/>
                </a:lnTo>
                <a:lnTo>
                  <a:pt x="0" y="0"/>
                </a:lnTo>
                <a:close/>
              </a:path>
            </a:pathLst>
          </a:custGeom>
          <a:blipFill>
            <a:blip r:embed="rId6"/>
            <a:stretch>
              <a:fillRect l="-1448" t="-8033"/>
            </a:stretch>
          </a:blipFill>
        </p:spPr>
        <p:txBody>
          <a:bodyPr/>
          <a:lstStyle/>
          <a:p>
            <a:endParaRPr lang="en-US"/>
          </a:p>
        </p:txBody>
      </p:sp>
      <p:sp>
        <p:nvSpPr>
          <p:cNvPr id="21" name="Freeform 21"/>
          <p:cNvSpPr/>
          <p:nvPr/>
        </p:nvSpPr>
        <p:spPr>
          <a:xfrm>
            <a:off x="13943998" y="8259254"/>
            <a:ext cx="3362379" cy="999046"/>
          </a:xfrm>
          <a:custGeom>
            <a:avLst/>
            <a:gdLst/>
            <a:ahLst/>
            <a:cxnLst/>
            <a:rect l="l" t="t" r="r" b="b"/>
            <a:pathLst>
              <a:path w="3362379" h="999046">
                <a:moveTo>
                  <a:pt x="0" y="0"/>
                </a:moveTo>
                <a:lnTo>
                  <a:pt x="3362379" y="0"/>
                </a:lnTo>
                <a:lnTo>
                  <a:pt x="3362379" y="999046"/>
                </a:lnTo>
                <a:lnTo>
                  <a:pt x="0" y="999046"/>
                </a:lnTo>
                <a:lnTo>
                  <a:pt x="0" y="0"/>
                </a:lnTo>
                <a:close/>
              </a:path>
            </a:pathLst>
          </a:custGeom>
          <a:blipFill>
            <a:blip r:embed="rId7"/>
            <a:stretch>
              <a:fillRect/>
            </a:stretch>
          </a:blipFill>
        </p:spPr>
        <p:txBody>
          <a:bodyPr/>
          <a:lstStyle/>
          <a:p>
            <a:endParaRPr lang="en-US"/>
          </a:p>
        </p:txBody>
      </p:sp>
      <p:sp>
        <p:nvSpPr>
          <p:cNvPr id="22" name="TextBox 22"/>
          <p:cNvSpPr txBox="1"/>
          <p:nvPr/>
        </p:nvSpPr>
        <p:spPr>
          <a:xfrm>
            <a:off x="1682717" y="1951946"/>
            <a:ext cx="14916747" cy="1210949"/>
          </a:xfrm>
          <a:prstGeom prst="rect">
            <a:avLst/>
          </a:prstGeom>
        </p:spPr>
        <p:txBody>
          <a:bodyPr lIns="0" tIns="0" rIns="0" bIns="0" rtlCol="0" anchor="t">
            <a:spAutoFit/>
          </a:bodyPr>
          <a:lstStyle/>
          <a:p>
            <a:pPr marL="0" lvl="0" indent="0" algn="ctr">
              <a:lnSpc>
                <a:spcPts val="9796"/>
              </a:lnSpc>
              <a:spcBef>
                <a:spcPct val="0"/>
              </a:spcBef>
            </a:pPr>
            <a:r>
              <a:rPr lang="en-US" sz="6997">
                <a:solidFill>
                  <a:srgbClr val="05066D"/>
                </a:solidFill>
                <a:latin typeface="Cocomat Pro Heavy"/>
                <a:ea typeface="Cocomat Pro Heavy"/>
                <a:cs typeface="Cocomat Pro Heavy"/>
                <a:sym typeface="Cocomat Pro Heavy"/>
              </a:rPr>
              <a:t>METODOLOGÍA</a:t>
            </a:r>
          </a:p>
        </p:txBody>
      </p:sp>
      <p:grpSp>
        <p:nvGrpSpPr>
          <p:cNvPr id="23" name="Group 23"/>
          <p:cNvGrpSpPr/>
          <p:nvPr/>
        </p:nvGrpSpPr>
        <p:grpSpPr>
          <a:xfrm>
            <a:off x="9144000" y="4352385"/>
            <a:ext cx="3168573" cy="996461"/>
            <a:chOff x="0" y="0"/>
            <a:chExt cx="533807" cy="167873"/>
          </a:xfrm>
        </p:grpSpPr>
        <p:sp>
          <p:nvSpPr>
            <p:cNvPr id="24" name="Freeform 24"/>
            <p:cNvSpPr/>
            <p:nvPr/>
          </p:nvSpPr>
          <p:spPr>
            <a:xfrm>
              <a:off x="0" y="0"/>
              <a:ext cx="533807" cy="167873"/>
            </a:xfrm>
            <a:custGeom>
              <a:avLst/>
              <a:gdLst/>
              <a:ahLst/>
              <a:cxnLst/>
              <a:rect l="l" t="t" r="r" b="b"/>
              <a:pathLst>
                <a:path w="533807" h="167873">
                  <a:moveTo>
                    <a:pt x="41537" y="0"/>
                  </a:moveTo>
                  <a:lnTo>
                    <a:pt x="492270" y="0"/>
                  </a:lnTo>
                  <a:cubicBezTo>
                    <a:pt x="503286" y="0"/>
                    <a:pt x="513851" y="4376"/>
                    <a:pt x="521641" y="12166"/>
                  </a:cubicBezTo>
                  <a:cubicBezTo>
                    <a:pt x="529431" y="19956"/>
                    <a:pt x="533807" y="30521"/>
                    <a:pt x="533807" y="41537"/>
                  </a:cubicBezTo>
                  <a:lnTo>
                    <a:pt x="533807" y="126336"/>
                  </a:lnTo>
                  <a:cubicBezTo>
                    <a:pt x="533807" y="137352"/>
                    <a:pt x="529431" y="147917"/>
                    <a:pt x="521641" y="155707"/>
                  </a:cubicBezTo>
                  <a:cubicBezTo>
                    <a:pt x="513851" y="163497"/>
                    <a:pt x="503286" y="167873"/>
                    <a:pt x="492270" y="167873"/>
                  </a:cubicBezTo>
                  <a:lnTo>
                    <a:pt x="41537" y="167873"/>
                  </a:lnTo>
                  <a:cubicBezTo>
                    <a:pt x="30521" y="167873"/>
                    <a:pt x="19956" y="163497"/>
                    <a:pt x="12166" y="155707"/>
                  </a:cubicBezTo>
                  <a:cubicBezTo>
                    <a:pt x="4376" y="147917"/>
                    <a:pt x="0" y="137352"/>
                    <a:pt x="0" y="126336"/>
                  </a:cubicBezTo>
                  <a:lnTo>
                    <a:pt x="0" y="41537"/>
                  </a:lnTo>
                  <a:cubicBezTo>
                    <a:pt x="0" y="30521"/>
                    <a:pt x="4376" y="19956"/>
                    <a:pt x="12166" y="12166"/>
                  </a:cubicBezTo>
                  <a:cubicBezTo>
                    <a:pt x="19956" y="4376"/>
                    <a:pt x="30521" y="0"/>
                    <a:pt x="41537" y="0"/>
                  </a:cubicBezTo>
                  <a:close/>
                </a:path>
              </a:pathLst>
            </a:custGeom>
            <a:solidFill>
              <a:srgbClr val="5C85A3"/>
            </a:solidFill>
            <a:ln cap="sq">
              <a:noFill/>
              <a:prstDash val="solid"/>
              <a:miter/>
            </a:ln>
          </p:spPr>
          <p:txBody>
            <a:bodyPr/>
            <a:lstStyle/>
            <a:p>
              <a:endParaRPr lang="en-US"/>
            </a:p>
          </p:txBody>
        </p:sp>
        <p:sp>
          <p:nvSpPr>
            <p:cNvPr id="25" name="TextBox 25"/>
            <p:cNvSpPr txBox="1"/>
            <p:nvPr/>
          </p:nvSpPr>
          <p:spPr>
            <a:xfrm>
              <a:off x="0" y="-38100"/>
              <a:ext cx="533807" cy="205973"/>
            </a:xfrm>
            <a:prstGeom prst="rect">
              <a:avLst/>
            </a:prstGeom>
          </p:spPr>
          <p:txBody>
            <a:bodyPr lIns="50800" tIns="50800" rIns="50800" bIns="50800" rtlCol="0" anchor="ctr"/>
            <a:lstStyle/>
            <a:p>
              <a:pPr algn="ctr">
                <a:lnSpc>
                  <a:spcPts val="3440"/>
                </a:lnSpc>
              </a:pPr>
              <a:r>
                <a:rPr lang="en-US" sz="2493" spc="244">
                  <a:solidFill>
                    <a:srgbClr val="FBFAF8"/>
                  </a:solidFill>
                  <a:latin typeface="Montserrat"/>
                  <a:ea typeface="Montserrat"/>
                  <a:cs typeface="Montserrat"/>
                  <a:sym typeface="Montserrat"/>
                </a:rPr>
                <a:t>Transformada Wavelet</a:t>
              </a:r>
            </a:p>
          </p:txBody>
        </p:sp>
      </p:grpSp>
      <p:sp>
        <p:nvSpPr>
          <p:cNvPr id="26" name="TextBox 26"/>
          <p:cNvSpPr txBox="1"/>
          <p:nvPr/>
        </p:nvSpPr>
        <p:spPr>
          <a:xfrm>
            <a:off x="4866775" y="5490670"/>
            <a:ext cx="2879354" cy="343994"/>
          </a:xfrm>
          <a:prstGeom prst="rect">
            <a:avLst/>
          </a:prstGeom>
        </p:spPr>
        <p:txBody>
          <a:bodyPr lIns="0" tIns="0" rIns="0" bIns="0" rtlCol="0" anchor="t">
            <a:spAutoFit/>
          </a:bodyPr>
          <a:lstStyle/>
          <a:p>
            <a:pPr algn="ctr">
              <a:lnSpc>
                <a:spcPts val="2819"/>
              </a:lnSpc>
            </a:pPr>
            <a:r>
              <a:rPr lang="en-US" sz="2013">
                <a:solidFill>
                  <a:srgbClr val="1F2B5B"/>
                </a:solidFill>
                <a:latin typeface="Montserrat Bold"/>
                <a:ea typeface="Montserrat Bold"/>
                <a:cs typeface="Montserrat Bold"/>
                <a:sym typeface="Montserrat Bold"/>
              </a:rPr>
              <a:t>Eliminar ruido a 60Hz</a:t>
            </a:r>
          </a:p>
        </p:txBody>
      </p:sp>
      <p:sp>
        <p:nvSpPr>
          <p:cNvPr id="27" name="TextBox 27"/>
          <p:cNvSpPr txBox="1"/>
          <p:nvPr/>
        </p:nvSpPr>
        <p:spPr>
          <a:xfrm>
            <a:off x="12837273" y="4659568"/>
            <a:ext cx="2040595" cy="343994"/>
          </a:xfrm>
          <a:prstGeom prst="rect">
            <a:avLst/>
          </a:prstGeom>
        </p:spPr>
        <p:txBody>
          <a:bodyPr lIns="0" tIns="0" rIns="0" bIns="0" rtlCol="0" anchor="t">
            <a:spAutoFit/>
          </a:bodyPr>
          <a:lstStyle/>
          <a:p>
            <a:pPr algn="ctr">
              <a:lnSpc>
                <a:spcPts val="2819"/>
              </a:lnSpc>
            </a:pPr>
            <a:r>
              <a:rPr lang="en-US" sz="2013">
                <a:solidFill>
                  <a:srgbClr val="1F2B5B"/>
                </a:solidFill>
                <a:latin typeface="Montserrat Bold"/>
                <a:ea typeface="Montserrat Bold"/>
                <a:cs typeface="Montserrat Bold"/>
                <a:sym typeface="Montserrat Bold"/>
              </a:rPr>
              <a:t>db7, nivel 4  [6]</a:t>
            </a:r>
          </a:p>
        </p:txBody>
      </p:sp>
      <p:sp>
        <p:nvSpPr>
          <p:cNvPr id="28" name="TextBox 28"/>
          <p:cNvSpPr txBox="1"/>
          <p:nvPr/>
        </p:nvSpPr>
        <p:spPr>
          <a:xfrm>
            <a:off x="4866775" y="6807318"/>
            <a:ext cx="2237790" cy="343994"/>
          </a:xfrm>
          <a:prstGeom prst="rect">
            <a:avLst/>
          </a:prstGeom>
        </p:spPr>
        <p:txBody>
          <a:bodyPr lIns="0" tIns="0" rIns="0" bIns="0" rtlCol="0" anchor="t">
            <a:spAutoFit/>
          </a:bodyPr>
          <a:lstStyle/>
          <a:p>
            <a:pPr algn="ctr">
              <a:lnSpc>
                <a:spcPts val="2819"/>
              </a:lnSpc>
            </a:pPr>
            <a:r>
              <a:rPr lang="en-US" sz="2013">
                <a:solidFill>
                  <a:srgbClr val="1F2B5B"/>
                </a:solidFill>
                <a:latin typeface="Montserrat Bold"/>
                <a:ea typeface="Montserrat Bold"/>
                <a:cs typeface="Montserrat Bold"/>
                <a:sym typeface="Montserrat Bold"/>
              </a:rPr>
              <a:t>sym5, nivel 4  [9]</a:t>
            </a:r>
          </a:p>
        </p:txBody>
      </p:sp>
      <p:grpSp>
        <p:nvGrpSpPr>
          <p:cNvPr id="29" name="Group 29"/>
          <p:cNvGrpSpPr/>
          <p:nvPr/>
        </p:nvGrpSpPr>
        <p:grpSpPr>
          <a:xfrm>
            <a:off x="9144000" y="5606624"/>
            <a:ext cx="5733868" cy="595428"/>
            <a:chOff x="0" y="0"/>
            <a:chExt cx="965980" cy="100311"/>
          </a:xfrm>
        </p:grpSpPr>
        <p:sp>
          <p:nvSpPr>
            <p:cNvPr id="30" name="Freeform 30"/>
            <p:cNvSpPr/>
            <p:nvPr/>
          </p:nvSpPr>
          <p:spPr>
            <a:xfrm>
              <a:off x="0" y="0"/>
              <a:ext cx="965980" cy="100311"/>
            </a:xfrm>
            <a:custGeom>
              <a:avLst/>
              <a:gdLst/>
              <a:ahLst/>
              <a:cxnLst/>
              <a:rect l="l" t="t" r="r" b="b"/>
              <a:pathLst>
                <a:path w="965980" h="100311">
                  <a:moveTo>
                    <a:pt x="22954" y="0"/>
                  </a:moveTo>
                  <a:lnTo>
                    <a:pt x="943026" y="0"/>
                  </a:lnTo>
                  <a:cubicBezTo>
                    <a:pt x="949114" y="0"/>
                    <a:pt x="954952" y="2418"/>
                    <a:pt x="959257" y="6723"/>
                  </a:cubicBezTo>
                  <a:cubicBezTo>
                    <a:pt x="963561" y="11028"/>
                    <a:pt x="965980" y="16866"/>
                    <a:pt x="965980" y="22954"/>
                  </a:cubicBezTo>
                  <a:lnTo>
                    <a:pt x="965980" y="77358"/>
                  </a:lnTo>
                  <a:cubicBezTo>
                    <a:pt x="965980" y="90034"/>
                    <a:pt x="955703" y="100311"/>
                    <a:pt x="943026" y="100311"/>
                  </a:cubicBezTo>
                  <a:lnTo>
                    <a:pt x="22954" y="100311"/>
                  </a:lnTo>
                  <a:cubicBezTo>
                    <a:pt x="10277" y="100311"/>
                    <a:pt x="0" y="90034"/>
                    <a:pt x="0" y="77358"/>
                  </a:cubicBezTo>
                  <a:lnTo>
                    <a:pt x="0" y="22954"/>
                  </a:lnTo>
                  <a:cubicBezTo>
                    <a:pt x="0" y="10277"/>
                    <a:pt x="10277" y="0"/>
                    <a:pt x="22954" y="0"/>
                  </a:cubicBezTo>
                  <a:close/>
                </a:path>
              </a:pathLst>
            </a:custGeom>
            <a:solidFill>
              <a:srgbClr val="5C85A3"/>
            </a:solidFill>
            <a:ln cap="sq">
              <a:noFill/>
              <a:prstDash val="solid"/>
              <a:miter/>
            </a:ln>
          </p:spPr>
          <p:txBody>
            <a:bodyPr/>
            <a:lstStyle/>
            <a:p>
              <a:endParaRPr lang="en-US"/>
            </a:p>
          </p:txBody>
        </p:sp>
        <p:sp>
          <p:nvSpPr>
            <p:cNvPr id="31" name="TextBox 31"/>
            <p:cNvSpPr txBox="1"/>
            <p:nvPr/>
          </p:nvSpPr>
          <p:spPr>
            <a:xfrm>
              <a:off x="0" y="-38100"/>
              <a:ext cx="965980" cy="138411"/>
            </a:xfrm>
            <a:prstGeom prst="rect">
              <a:avLst/>
            </a:prstGeom>
          </p:spPr>
          <p:txBody>
            <a:bodyPr lIns="50800" tIns="50800" rIns="50800" bIns="50800" rtlCol="0" anchor="ctr"/>
            <a:lstStyle/>
            <a:p>
              <a:pPr algn="ctr">
                <a:lnSpc>
                  <a:spcPts val="3440"/>
                </a:lnSpc>
              </a:pPr>
              <a:r>
                <a:rPr lang="en-US" sz="2493" spc="244">
                  <a:solidFill>
                    <a:srgbClr val="FBFAF8"/>
                  </a:solidFill>
                  <a:latin typeface="Montserrat"/>
                  <a:ea typeface="Montserrat"/>
                  <a:cs typeface="Montserrat"/>
                  <a:sym typeface="Montserrat"/>
                </a:rPr>
                <a:t>Características [6][7][8]</a:t>
              </a:r>
            </a:p>
          </p:txBody>
        </p:sp>
      </p:grpSp>
      <p:sp>
        <p:nvSpPr>
          <p:cNvPr id="32" name="TextBox 32"/>
          <p:cNvSpPr txBox="1"/>
          <p:nvPr/>
        </p:nvSpPr>
        <p:spPr>
          <a:xfrm>
            <a:off x="9289946" y="6244537"/>
            <a:ext cx="2463333" cy="343994"/>
          </a:xfrm>
          <a:prstGeom prst="rect">
            <a:avLst/>
          </a:prstGeom>
        </p:spPr>
        <p:txBody>
          <a:bodyPr lIns="0" tIns="0" rIns="0" bIns="0" rtlCol="0" anchor="t">
            <a:spAutoFit/>
          </a:bodyPr>
          <a:lstStyle/>
          <a:p>
            <a:pPr algn="ctr">
              <a:lnSpc>
                <a:spcPts val="2819"/>
              </a:lnSpc>
            </a:pPr>
            <a:r>
              <a:rPr lang="en-US" sz="2013">
                <a:solidFill>
                  <a:srgbClr val="1F2B5B"/>
                </a:solidFill>
                <a:latin typeface="Montserrat Bold"/>
                <a:ea typeface="Montserrat Bold"/>
                <a:cs typeface="Montserrat Bold"/>
                <a:sym typeface="Montserrat Bold"/>
              </a:rPr>
              <a:t>Root Mean Square</a:t>
            </a:r>
          </a:p>
        </p:txBody>
      </p:sp>
      <p:sp>
        <p:nvSpPr>
          <p:cNvPr id="33" name="TextBox 33"/>
          <p:cNvSpPr txBox="1"/>
          <p:nvPr/>
        </p:nvSpPr>
        <p:spPr>
          <a:xfrm>
            <a:off x="9289946" y="7803778"/>
            <a:ext cx="2847930" cy="343994"/>
          </a:xfrm>
          <a:prstGeom prst="rect">
            <a:avLst/>
          </a:prstGeom>
        </p:spPr>
        <p:txBody>
          <a:bodyPr lIns="0" tIns="0" rIns="0" bIns="0" rtlCol="0" anchor="t">
            <a:spAutoFit/>
          </a:bodyPr>
          <a:lstStyle/>
          <a:p>
            <a:pPr algn="ctr">
              <a:lnSpc>
                <a:spcPts val="2819"/>
              </a:lnSpc>
            </a:pPr>
            <a:r>
              <a:rPr lang="en-US" sz="2013">
                <a:solidFill>
                  <a:srgbClr val="1F2B5B"/>
                </a:solidFill>
                <a:latin typeface="Montserrat Bold"/>
                <a:ea typeface="Montserrat Bold"/>
                <a:cs typeface="Montserrat Bold"/>
                <a:sym typeface="Montserrat Bold"/>
              </a:rPr>
              <a:t>Mean Absolute Value</a:t>
            </a:r>
          </a:p>
        </p:txBody>
      </p:sp>
      <p:sp>
        <p:nvSpPr>
          <p:cNvPr id="34" name="TextBox 34"/>
          <p:cNvSpPr txBox="1"/>
          <p:nvPr/>
        </p:nvSpPr>
        <p:spPr>
          <a:xfrm>
            <a:off x="14258377" y="6244537"/>
            <a:ext cx="2399120" cy="343994"/>
          </a:xfrm>
          <a:prstGeom prst="rect">
            <a:avLst/>
          </a:prstGeom>
        </p:spPr>
        <p:txBody>
          <a:bodyPr lIns="0" tIns="0" rIns="0" bIns="0" rtlCol="0" anchor="t">
            <a:spAutoFit/>
          </a:bodyPr>
          <a:lstStyle/>
          <a:p>
            <a:pPr algn="ctr">
              <a:lnSpc>
                <a:spcPts val="2819"/>
              </a:lnSpc>
            </a:pPr>
            <a:r>
              <a:rPr lang="en-US" sz="2013">
                <a:solidFill>
                  <a:srgbClr val="1F2B5B"/>
                </a:solidFill>
                <a:latin typeface="Montserrat Bold"/>
                <a:ea typeface="Montserrat Bold"/>
                <a:cs typeface="Montserrat Bold"/>
                <a:sym typeface="Montserrat Bold"/>
              </a:rPr>
              <a:t>Frecuencia media</a:t>
            </a:r>
          </a:p>
        </p:txBody>
      </p:sp>
      <p:sp>
        <p:nvSpPr>
          <p:cNvPr id="35" name="TextBox 35"/>
          <p:cNvSpPr txBox="1"/>
          <p:nvPr/>
        </p:nvSpPr>
        <p:spPr>
          <a:xfrm>
            <a:off x="14258377" y="7879978"/>
            <a:ext cx="2733621" cy="343994"/>
          </a:xfrm>
          <a:prstGeom prst="rect">
            <a:avLst/>
          </a:prstGeom>
        </p:spPr>
        <p:txBody>
          <a:bodyPr lIns="0" tIns="0" rIns="0" bIns="0" rtlCol="0" anchor="t">
            <a:spAutoFit/>
          </a:bodyPr>
          <a:lstStyle/>
          <a:p>
            <a:pPr algn="ctr">
              <a:lnSpc>
                <a:spcPts val="2819"/>
              </a:lnSpc>
            </a:pPr>
            <a:r>
              <a:rPr lang="en-US" sz="2013">
                <a:solidFill>
                  <a:srgbClr val="1F2B5B"/>
                </a:solidFill>
                <a:latin typeface="Montserrat Bold"/>
                <a:ea typeface="Montserrat Bold"/>
                <a:cs typeface="Montserrat Bold"/>
                <a:sym typeface="Montserrat Bold"/>
              </a:rPr>
              <a:t>Frecuencia mediana</a:t>
            </a:r>
          </a:p>
        </p:txBody>
      </p:sp>
      <p:sp>
        <p:nvSpPr>
          <p:cNvPr id="36" name="TextBox 36"/>
          <p:cNvSpPr txBox="1"/>
          <p:nvPr/>
        </p:nvSpPr>
        <p:spPr>
          <a:xfrm>
            <a:off x="4866775" y="4420002"/>
            <a:ext cx="2817190" cy="343994"/>
          </a:xfrm>
          <a:prstGeom prst="rect">
            <a:avLst/>
          </a:prstGeom>
        </p:spPr>
        <p:txBody>
          <a:bodyPr lIns="0" tIns="0" rIns="0" bIns="0" rtlCol="0" anchor="t">
            <a:spAutoFit/>
          </a:bodyPr>
          <a:lstStyle/>
          <a:p>
            <a:pPr algn="ctr">
              <a:lnSpc>
                <a:spcPts val="2819"/>
              </a:lnSpc>
            </a:pPr>
            <a:r>
              <a:rPr lang="en-US" sz="2013">
                <a:solidFill>
                  <a:srgbClr val="1F2B5B"/>
                </a:solidFill>
                <a:latin typeface="Montserrat Bold"/>
                <a:ea typeface="Montserrat Bold"/>
                <a:cs typeface="Montserrat Bold"/>
                <a:sym typeface="Montserrat Bold"/>
              </a:rPr>
              <a:t>Identificar artefactos</a:t>
            </a:r>
          </a:p>
        </p:txBody>
      </p:sp>
      <p:sp>
        <p:nvSpPr>
          <p:cNvPr id="37" name="TextBox 37"/>
          <p:cNvSpPr txBox="1"/>
          <p:nvPr/>
        </p:nvSpPr>
        <p:spPr>
          <a:xfrm>
            <a:off x="219863" y="8566500"/>
            <a:ext cx="8762838" cy="691800"/>
          </a:xfrm>
          <a:prstGeom prst="rect">
            <a:avLst/>
          </a:prstGeom>
        </p:spPr>
        <p:txBody>
          <a:bodyPr lIns="0" tIns="0" rIns="0" bIns="0" rtlCol="0" anchor="t">
            <a:spAutoFit/>
          </a:bodyPr>
          <a:lstStyle/>
          <a:p>
            <a:pPr marL="0" lvl="0" indent="0" algn="ctr">
              <a:lnSpc>
                <a:spcPts val="2819"/>
              </a:lnSpc>
              <a:spcBef>
                <a:spcPct val="0"/>
              </a:spcBef>
            </a:pPr>
            <a:r>
              <a:rPr lang="en-US" sz="2013" u="none" strike="noStrike">
                <a:solidFill>
                  <a:srgbClr val="1F2B5B"/>
                </a:solidFill>
                <a:latin typeface="Montserrat Bold"/>
                <a:ea typeface="Montserrat Bold"/>
                <a:cs typeface="Montserrat Bold"/>
                <a:sym typeface="Montserrat Bold"/>
              </a:rPr>
              <a:t>Prueba no paramétrica de signo y rango de Wilcoxon </a:t>
            </a:r>
          </a:p>
          <a:p>
            <a:pPr marL="0" lvl="0" indent="0" algn="ctr">
              <a:lnSpc>
                <a:spcPts val="2819"/>
              </a:lnSpc>
              <a:spcBef>
                <a:spcPct val="0"/>
              </a:spcBef>
            </a:pPr>
            <a:r>
              <a:rPr lang="en-US" sz="2013" u="none" strike="noStrike">
                <a:solidFill>
                  <a:srgbClr val="1F2B5B"/>
                </a:solidFill>
                <a:latin typeface="Montserrat Bold"/>
                <a:ea typeface="Montserrat Bold"/>
                <a:cs typeface="Montserrat Bold"/>
                <a:sym typeface="Montserrat Bold"/>
              </a:rPr>
              <a:t>para dos muestras relacionadas</a:t>
            </a:r>
          </a:p>
        </p:txBody>
      </p:sp>
      <p:grpSp>
        <p:nvGrpSpPr>
          <p:cNvPr id="38" name="Group 38"/>
          <p:cNvGrpSpPr/>
          <p:nvPr/>
        </p:nvGrpSpPr>
        <p:grpSpPr>
          <a:xfrm>
            <a:off x="219863" y="7841878"/>
            <a:ext cx="8762838" cy="700908"/>
            <a:chOff x="0" y="0"/>
            <a:chExt cx="1254102" cy="100311"/>
          </a:xfrm>
        </p:grpSpPr>
        <p:sp>
          <p:nvSpPr>
            <p:cNvPr id="39" name="Freeform 39"/>
            <p:cNvSpPr/>
            <p:nvPr/>
          </p:nvSpPr>
          <p:spPr>
            <a:xfrm>
              <a:off x="0" y="0"/>
              <a:ext cx="1254102" cy="100311"/>
            </a:xfrm>
            <a:custGeom>
              <a:avLst/>
              <a:gdLst/>
              <a:ahLst/>
              <a:cxnLst/>
              <a:rect l="l" t="t" r="r" b="b"/>
              <a:pathLst>
                <a:path w="1254102" h="100311">
                  <a:moveTo>
                    <a:pt x="15019" y="0"/>
                  </a:moveTo>
                  <a:lnTo>
                    <a:pt x="1239082" y="0"/>
                  </a:lnTo>
                  <a:cubicBezTo>
                    <a:pt x="1243066" y="0"/>
                    <a:pt x="1246886" y="1582"/>
                    <a:pt x="1249703" y="4399"/>
                  </a:cubicBezTo>
                  <a:cubicBezTo>
                    <a:pt x="1252519" y="7216"/>
                    <a:pt x="1254102" y="11036"/>
                    <a:pt x="1254102" y="15019"/>
                  </a:cubicBezTo>
                  <a:lnTo>
                    <a:pt x="1254102" y="85292"/>
                  </a:lnTo>
                  <a:cubicBezTo>
                    <a:pt x="1254102" y="93587"/>
                    <a:pt x="1247377" y="100311"/>
                    <a:pt x="1239082" y="100311"/>
                  </a:cubicBezTo>
                  <a:lnTo>
                    <a:pt x="15019" y="100311"/>
                  </a:lnTo>
                  <a:cubicBezTo>
                    <a:pt x="6724" y="100311"/>
                    <a:pt x="0" y="93587"/>
                    <a:pt x="0" y="85292"/>
                  </a:cubicBezTo>
                  <a:lnTo>
                    <a:pt x="0" y="15019"/>
                  </a:lnTo>
                  <a:cubicBezTo>
                    <a:pt x="0" y="6724"/>
                    <a:pt x="6724" y="0"/>
                    <a:pt x="15019" y="0"/>
                  </a:cubicBezTo>
                  <a:close/>
                </a:path>
              </a:pathLst>
            </a:custGeom>
            <a:solidFill>
              <a:srgbClr val="3B365F"/>
            </a:solidFill>
            <a:ln cap="sq">
              <a:noFill/>
              <a:prstDash val="solid"/>
              <a:miter/>
            </a:ln>
          </p:spPr>
          <p:txBody>
            <a:bodyPr/>
            <a:lstStyle/>
            <a:p>
              <a:endParaRPr lang="en-US"/>
            </a:p>
          </p:txBody>
        </p:sp>
        <p:sp>
          <p:nvSpPr>
            <p:cNvPr id="40" name="TextBox 40"/>
            <p:cNvSpPr txBox="1"/>
            <p:nvPr/>
          </p:nvSpPr>
          <p:spPr>
            <a:xfrm>
              <a:off x="0" y="-47625"/>
              <a:ext cx="1254102" cy="147936"/>
            </a:xfrm>
            <a:prstGeom prst="rect">
              <a:avLst/>
            </a:prstGeom>
          </p:spPr>
          <p:txBody>
            <a:bodyPr lIns="50800" tIns="50800" rIns="50800" bIns="50800" rtlCol="0" anchor="ctr"/>
            <a:lstStyle/>
            <a:p>
              <a:pPr algn="l">
                <a:lnSpc>
                  <a:spcPts val="3716"/>
                </a:lnSpc>
              </a:pPr>
              <a:r>
                <a:rPr lang="en-US" sz="2693" spc="263">
                  <a:solidFill>
                    <a:srgbClr val="FBFAF8"/>
                  </a:solidFill>
                  <a:latin typeface="Montserrat Medium"/>
                  <a:ea typeface="Montserrat Medium"/>
                  <a:cs typeface="Montserrat Medium"/>
                  <a:sym typeface="Montserrat Medium"/>
                </a:rPr>
                <a:t> D. Análisis estadístico</a:t>
              </a:r>
            </a:p>
          </p:txBody>
        </p:sp>
      </p:grpSp>
      <p:sp>
        <p:nvSpPr>
          <p:cNvPr id="41" name="TextBox 41"/>
          <p:cNvSpPr txBox="1"/>
          <p:nvPr/>
        </p:nvSpPr>
        <p:spPr>
          <a:xfrm>
            <a:off x="49153" y="9363075"/>
            <a:ext cx="18248372" cy="910590"/>
          </a:xfrm>
          <a:prstGeom prst="rect">
            <a:avLst/>
          </a:prstGeom>
        </p:spPr>
        <p:txBody>
          <a:bodyPr lIns="0" tIns="0" rIns="0" bIns="0" rtlCol="0" anchor="t">
            <a:spAutoFit/>
          </a:bodyPr>
          <a:lstStyle/>
          <a:p>
            <a:pPr algn="l">
              <a:lnSpc>
                <a:spcPts val="1260"/>
              </a:lnSpc>
            </a:pPr>
            <a:r>
              <a:rPr lang="en-US" sz="900">
                <a:solidFill>
                  <a:srgbClr val="1F2B5B"/>
                </a:solidFill>
                <a:latin typeface="Montserrat Classic"/>
                <a:ea typeface="Montserrat Classic"/>
                <a:cs typeface="Montserrat Classic"/>
                <a:sym typeface="Montserrat Classic"/>
              </a:rPr>
              <a:t>[6]“DISCRETE WAVELET TRANSFORM BASED PROCESSING OF EMBROIDERED TEXTILE-ELECTRODE ELECTROMYOGRAPHY SIGNAL ACQUIRED WITH LOAD AND PRESSURE EFFECT - BULCHA BELAY ETANA, AHMED ALI DAWUD, BENNY MALENGIER, WOJCIECH SITEK, WENDIMU FANTA GEMECHU, JANARTHANAN KRISHNAMOORTHY, LIEVA VAN LANGENHOVE, 2024.” ACCESSED: MAY 17, 2024. [ONLINE]. AVAILABLE: HTTPS://JOURNALS.SAGEPUB.COM/DOI/10.1177/15280837241232449 </a:t>
            </a:r>
          </a:p>
          <a:p>
            <a:pPr algn="l">
              <a:lnSpc>
                <a:spcPts val="1260"/>
              </a:lnSpc>
            </a:pPr>
            <a:r>
              <a:rPr lang="en-US" sz="900">
                <a:solidFill>
                  <a:srgbClr val="1F2B5B"/>
                </a:solidFill>
                <a:latin typeface="Montserrat Classic"/>
                <a:ea typeface="Montserrat Classic"/>
                <a:cs typeface="Montserrat Classic"/>
                <a:sym typeface="Montserrat Classic"/>
              </a:rPr>
              <a:t>[7]“FIG. 3. THE VALUES OF MAV, RMS, MEF, AND MDF FOR BICEP MUSCLE.,” RESEARCHGATE. ACCESSED: MAY 18, 2024. [ONLINE]. AVAILABLE: HTTPS://WWW.RESEARCHGATE.NET/FIGURE/THE-VALUES-OF-MAV-RMS-MEF-AND?MDF-FOR-BICEP-MUSCLE_FIG3_328141269 </a:t>
            </a:r>
          </a:p>
          <a:p>
            <a:pPr algn="l">
              <a:lnSpc>
                <a:spcPts val="1260"/>
              </a:lnSpc>
            </a:pPr>
            <a:r>
              <a:rPr lang="en-US" sz="900">
                <a:solidFill>
                  <a:srgbClr val="1F2B5B"/>
                </a:solidFill>
                <a:latin typeface="Montserrat Classic"/>
                <a:ea typeface="Montserrat Classic"/>
                <a:cs typeface="Montserrat Classic"/>
                <a:sym typeface="Montserrat Classic"/>
              </a:rPr>
              <a:t>[8]J. M. L. VILLAGÓMEZ, R. I. M. CHÁVEZ, J. M. L. HERNÁNDEZ, AND C. RODRIGUEZ-DONATE, “HAND MOVEMENT CLASSIFICATION BY TIME DOMAIN FEATURE EXTRACTION IN EMG SIGNALS,” IN 2023 IEEE INTERNATIONAL AUTUMN MEETING ON POWER, ELECTRONICS AND COMPUTING (ROPEC), OCT. 2023, PP. 1–6. DOI: 10.1109/ROPEC58757.2023.10409406.</a:t>
            </a:r>
          </a:p>
          <a:p>
            <a:pPr algn="l">
              <a:lnSpc>
                <a:spcPts val="1260"/>
              </a:lnSpc>
            </a:pPr>
            <a:r>
              <a:rPr lang="en-US" sz="900">
                <a:solidFill>
                  <a:srgbClr val="1F2B5B"/>
                </a:solidFill>
                <a:latin typeface="Montserrat Classic"/>
                <a:ea typeface="Montserrat Classic"/>
                <a:cs typeface="Montserrat Classic"/>
                <a:sym typeface="Montserrat Classic"/>
              </a:rPr>
              <a:t>[9]A. PHINYOMARK, C. LIMSAKUL, AND P. PHUKPATTARANONT, “APPLICATION OF WAVELET ANALYSIS IN EMG FEATURE EXTRACTION FOR PATTERN CLASSIFICATION,” MEAS. SCI. REV., VOL. 11, PP. 45–52, JUN. 2011, DOI: 10.2478/V10048-011-0009-Y.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735272" y="-889902"/>
            <a:ext cx="2630125" cy="3974090"/>
          </a:xfrm>
          <a:custGeom>
            <a:avLst/>
            <a:gdLst/>
            <a:ahLst/>
            <a:cxnLst/>
            <a:rect l="l" t="t" r="r" b="b"/>
            <a:pathLst>
              <a:path w="2630125" h="3974090">
                <a:moveTo>
                  <a:pt x="0" y="0"/>
                </a:moveTo>
                <a:lnTo>
                  <a:pt x="2630126" y="0"/>
                </a:lnTo>
                <a:lnTo>
                  <a:pt x="2630126" y="3974091"/>
                </a:lnTo>
                <a:lnTo>
                  <a:pt x="0" y="3974091"/>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1704061" flipH="1" flipV="1">
            <a:off x="13824431" y="5385399"/>
            <a:ext cx="4991149" cy="7541571"/>
          </a:xfrm>
          <a:custGeom>
            <a:avLst/>
            <a:gdLst/>
            <a:ahLst/>
            <a:cxnLst/>
            <a:rect l="l" t="t" r="r" b="b"/>
            <a:pathLst>
              <a:path w="4991149" h="7541571">
                <a:moveTo>
                  <a:pt x="4991149" y="7541572"/>
                </a:moveTo>
                <a:lnTo>
                  <a:pt x="0" y="7541572"/>
                </a:lnTo>
                <a:lnTo>
                  <a:pt x="0" y="0"/>
                </a:lnTo>
                <a:lnTo>
                  <a:pt x="4991149" y="0"/>
                </a:lnTo>
                <a:lnTo>
                  <a:pt x="4991149" y="7541572"/>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3267376" y="1168993"/>
            <a:ext cx="11581785" cy="821583"/>
            <a:chOff x="-1242" y="-28516"/>
            <a:chExt cx="1951173" cy="138411"/>
          </a:xfrm>
        </p:grpSpPr>
        <p:sp>
          <p:nvSpPr>
            <p:cNvPr id="5" name="Freeform 5"/>
            <p:cNvSpPr/>
            <p:nvPr/>
          </p:nvSpPr>
          <p:spPr>
            <a:xfrm>
              <a:off x="0" y="0"/>
              <a:ext cx="1949931" cy="100311"/>
            </a:xfrm>
            <a:custGeom>
              <a:avLst/>
              <a:gdLst/>
              <a:ahLst/>
              <a:cxnLst/>
              <a:rect l="l" t="t" r="r" b="b"/>
              <a:pathLst>
                <a:path w="1949931" h="100311">
                  <a:moveTo>
                    <a:pt x="11371" y="0"/>
                  </a:moveTo>
                  <a:lnTo>
                    <a:pt x="1938560" y="0"/>
                  </a:lnTo>
                  <a:cubicBezTo>
                    <a:pt x="1944840" y="0"/>
                    <a:pt x="1949931" y="5091"/>
                    <a:pt x="1949931" y="11371"/>
                  </a:cubicBezTo>
                  <a:lnTo>
                    <a:pt x="1949931" y="88940"/>
                  </a:lnTo>
                  <a:cubicBezTo>
                    <a:pt x="1949931" y="95220"/>
                    <a:pt x="1944840" y="100311"/>
                    <a:pt x="1938560" y="100311"/>
                  </a:cubicBezTo>
                  <a:lnTo>
                    <a:pt x="11371" y="100311"/>
                  </a:lnTo>
                  <a:cubicBezTo>
                    <a:pt x="5091" y="100311"/>
                    <a:pt x="0" y="95220"/>
                    <a:pt x="0" y="88940"/>
                  </a:cubicBezTo>
                  <a:lnTo>
                    <a:pt x="0" y="11371"/>
                  </a:lnTo>
                  <a:cubicBezTo>
                    <a:pt x="0" y="5091"/>
                    <a:pt x="5091" y="0"/>
                    <a:pt x="11371" y="0"/>
                  </a:cubicBezTo>
                  <a:close/>
                </a:path>
              </a:pathLst>
            </a:custGeom>
            <a:solidFill>
              <a:srgbClr val="5C85A3"/>
            </a:solidFill>
            <a:ln cap="sq">
              <a:noFill/>
              <a:prstDash val="solid"/>
              <a:miter/>
            </a:ln>
          </p:spPr>
          <p:txBody>
            <a:bodyPr/>
            <a:lstStyle/>
            <a:p>
              <a:endParaRPr lang="en-US"/>
            </a:p>
          </p:txBody>
        </p:sp>
        <p:sp>
          <p:nvSpPr>
            <p:cNvPr id="6" name="TextBox 6"/>
            <p:cNvSpPr txBox="1"/>
            <p:nvPr/>
          </p:nvSpPr>
          <p:spPr>
            <a:xfrm>
              <a:off x="-1242" y="-28516"/>
              <a:ext cx="1949931" cy="138411"/>
            </a:xfrm>
            <a:prstGeom prst="rect">
              <a:avLst/>
            </a:prstGeom>
          </p:spPr>
          <p:txBody>
            <a:bodyPr lIns="50800" tIns="50800" rIns="50800" bIns="50800" rtlCol="0" anchor="ctr"/>
            <a:lstStyle/>
            <a:p>
              <a:pPr algn="ctr">
                <a:lnSpc>
                  <a:spcPts val="3440"/>
                </a:lnSpc>
              </a:pPr>
              <a:r>
                <a:rPr lang="en-US" sz="2493" spc="244" dirty="0" err="1">
                  <a:solidFill>
                    <a:srgbClr val="FBFAF8"/>
                  </a:solidFill>
                  <a:latin typeface="Montserrat"/>
                  <a:ea typeface="Montserrat"/>
                  <a:cs typeface="Montserrat"/>
                  <a:sym typeface="Montserrat"/>
                </a:rPr>
                <a:t>Esternocleidomastoideo</a:t>
              </a:r>
              <a:r>
                <a:rPr lang="en-US" sz="2493" spc="244" dirty="0">
                  <a:solidFill>
                    <a:srgbClr val="FBFAF8"/>
                  </a:solidFill>
                  <a:latin typeface="Montserrat"/>
                  <a:ea typeface="Montserrat"/>
                  <a:cs typeface="Montserrat"/>
                  <a:sym typeface="Montserrat"/>
                </a:rPr>
                <a:t> (SCM)</a:t>
              </a:r>
            </a:p>
          </p:txBody>
        </p:sp>
      </p:grpSp>
      <p:sp>
        <p:nvSpPr>
          <p:cNvPr id="7" name="Freeform 7"/>
          <p:cNvSpPr/>
          <p:nvPr/>
        </p:nvSpPr>
        <p:spPr>
          <a:xfrm>
            <a:off x="220909" y="2742197"/>
            <a:ext cx="18067091" cy="5152589"/>
          </a:xfrm>
          <a:custGeom>
            <a:avLst/>
            <a:gdLst/>
            <a:ahLst/>
            <a:cxnLst/>
            <a:rect l="l" t="t" r="r" b="b"/>
            <a:pathLst>
              <a:path w="18067091" h="5152589">
                <a:moveTo>
                  <a:pt x="0" y="0"/>
                </a:moveTo>
                <a:lnTo>
                  <a:pt x="18067091" y="0"/>
                </a:lnTo>
                <a:lnTo>
                  <a:pt x="18067091" y="5152589"/>
                </a:lnTo>
                <a:lnTo>
                  <a:pt x="0" y="5152589"/>
                </a:lnTo>
                <a:lnTo>
                  <a:pt x="0" y="0"/>
                </a:lnTo>
                <a:close/>
              </a:path>
            </a:pathLst>
          </a:custGeom>
          <a:blipFill>
            <a:blip r:embed="rId4"/>
            <a:stretch>
              <a:fillRect/>
            </a:stretch>
          </a:blipFill>
        </p:spPr>
        <p:txBody>
          <a:bodyPr/>
          <a:lstStyle/>
          <a:p>
            <a:endParaRPr lang="en-US"/>
          </a:p>
        </p:txBody>
      </p:sp>
      <p:sp>
        <p:nvSpPr>
          <p:cNvPr id="8" name="TextBox 8"/>
          <p:cNvSpPr txBox="1"/>
          <p:nvPr/>
        </p:nvSpPr>
        <p:spPr>
          <a:xfrm>
            <a:off x="2153548" y="220161"/>
            <a:ext cx="13980904" cy="1018801"/>
          </a:xfrm>
          <a:prstGeom prst="rect">
            <a:avLst/>
          </a:prstGeom>
        </p:spPr>
        <p:txBody>
          <a:bodyPr lIns="0" tIns="0" rIns="0" bIns="0" rtlCol="0" anchor="t">
            <a:spAutoFit/>
          </a:bodyPr>
          <a:lstStyle/>
          <a:p>
            <a:pPr marL="0" lvl="0" indent="0" algn="ctr">
              <a:lnSpc>
                <a:spcPts val="8124"/>
              </a:lnSpc>
              <a:spcBef>
                <a:spcPct val="0"/>
              </a:spcBef>
            </a:pPr>
            <a:r>
              <a:rPr lang="en-US" sz="5803">
                <a:solidFill>
                  <a:srgbClr val="05066D"/>
                </a:solidFill>
                <a:latin typeface="Cocomat Pro Heavy"/>
                <a:ea typeface="Cocomat Pro Heavy"/>
                <a:cs typeface="Cocomat Pro Heavy"/>
                <a:sym typeface="Cocomat Pro Heavy"/>
              </a:rPr>
              <a:t>RESULTADOS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735272" y="-889902"/>
            <a:ext cx="2630125" cy="3974090"/>
          </a:xfrm>
          <a:custGeom>
            <a:avLst/>
            <a:gdLst/>
            <a:ahLst/>
            <a:cxnLst/>
            <a:rect l="l" t="t" r="r" b="b"/>
            <a:pathLst>
              <a:path w="2630125" h="3974090">
                <a:moveTo>
                  <a:pt x="0" y="0"/>
                </a:moveTo>
                <a:lnTo>
                  <a:pt x="2630126" y="0"/>
                </a:lnTo>
                <a:lnTo>
                  <a:pt x="2630126" y="3974091"/>
                </a:lnTo>
                <a:lnTo>
                  <a:pt x="0" y="3974091"/>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1704061" flipH="1" flipV="1">
            <a:off x="13824431" y="5385399"/>
            <a:ext cx="4991149" cy="7541571"/>
          </a:xfrm>
          <a:custGeom>
            <a:avLst/>
            <a:gdLst/>
            <a:ahLst/>
            <a:cxnLst/>
            <a:rect l="l" t="t" r="r" b="b"/>
            <a:pathLst>
              <a:path w="4991149" h="7541571">
                <a:moveTo>
                  <a:pt x="4991149" y="7541572"/>
                </a:moveTo>
                <a:lnTo>
                  <a:pt x="0" y="7541572"/>
                </a:lnTo>
                <a:lnTo>
                  <a:pt x="0" y="0"/>
                </a:lnTo>
                <a:lnTo>
                  <a:pt x="4991149" y="0"/>
                </a:lnTo>
                <a:lnTo>
                  <a:pt x="4991149" y="7541572"/>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06891" y="2789424"/>
            <a:ext cx="18074219" cy="5179874"/>
          </a:xfrm>
          <a:custGeom>
            <a:avLst/>
            <a:gdLst/>
            <a:ahLst/>
            <a:cxnLst/>
            <a:rect l="l" t="t" r="r" b="b"/>
            <a:pathLst>
              <a:path w="18074219" h="5179874">
                <a:moveTo>
                  <a:pt x="0" y="0"/>
                </a:moveTo>
                <a:lnTo>
                  <a:pt x="18074218" y="0"/>
                </a:lnTo>
                <a:lnTo>
                  <a:pt x="18074218" y="5179874"/>
                </a:lnTo>
                <a:lnTo>
                  <a:pt x="0" y="5179874"/>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2153548" y="220161"/>
            <a:ext cx="13980904" cy="1018801"/>
          </a:xfrm>
          <a:prstGeom prst="rect">
            <a:avLst/>
          </a:prstGeom>
        </p:spPr>
        <p:txBody>
          <a:bodyPr lIns="0" tIns="0" rIns="0" bIns="0" rtlCol="0" anchor="t">
            <a:spAutoFit/>
          </a:bodyPr>
          <a:lstStyle/>
          <a:p>
            <a:pPr marL="0" lvl="0" indent="0" algn="ctr">
              <a:lnSpc>
                <a:spcPts val="8124"/>
              </a:lnSpc>
              <a:spcBef>
                <a:spcPct val="0"/>
              </a:spcBef>
            </a:pPr>
            <a:r>
              <a:rPr lang="en-US" sz="5803">
                <a:solidFill>
                  <a:srgbClr val="05066D"/>
                </a:solidFill>
                <a:latin typeface="Cocomat Pro Heavy"/>
                <a:ea typeface="Cocomat Pro Heavy"/>
                <a:cs typeface="Cocomat Pro Heavy"/>
                <a:sym typeface="Cocomat Pro Heavy"/>
              </a:rPr>
              <a:t>RESULTADOS</a:t>
            </a:r>
          </a:p>
        </p:txBody>
      </p:sp>
      <p:grpSp>
        <p:nvGrpSpPr>
          <p:cNvPr id="6" name="Group 6"/>
          <p:cNvGrpSpPr/>
          <p:nvPr/>
        </p:nvGrpSpPr>
        <p:grpSpPr>
          <a:xfrm>
            <a:off x="3274748" y="1192612"/>
            <a:ext cx="11574413" cy="821583"/>
            <a:chOff x="0" y="-24537"/>
            <a:chExt cx="1949931" cy="138411"/>
          </a:xfrm>
        </p:grpSpPr>
        <p:sp>
          <p:nvSpPr>
            <p:cNvPr id="7" name="Freeform 7"/>
            <p:cNvSpPr/>
            <p:nvPr/>
          </p:nvSpPr>
          <p:spPr>
            <a:xfrm>
              <a:off x="0" y="0"/>
              <a:ext cx="1949931" cy="100311"/>
            </a:xfrm>
            <a:custGeom>
              <a:avLst/>
              <a:gdLst/>
              <a:ahLst/>
              <a:cxnLst/>
              <a:rect l="l" t="t" r="r" b="b"/>
              <a:pathLst>
                <a:path w="1949931" h="100311">
                  <a:moveTo>
                    <a:pt x="11371" y="0"/>
                  </a:moveTo>
                  <a:lnTo>
                    <a:pt x="1938560" y="0"/>
                  </a:lnTo>
                  <a:cubicBezTo>
                    <a:pt x="1944840" y="0"/>
                    <a:pt x="1949931" y="5091"/>
                    <a:pt x="1949931" y="11371"/>
                  </a:cubicBezTo>
                  <a:lnTo>
                    <a:pt x="1949931" y="88940"/>
                  </a:lnTo>
                  <a:cubicBezTo>
                    <a:pt x="1949931" y="95220"/>
                    <a:pt x="1944840" y="100311"/>
                    <a:pt x="1938560" y="100311"/>
                  </a:cubicBezTo>
                  <a:lnTo>
                    <a:pt x="11371" y="100311"/>
                  </a:lnTo>
                  <a:cubicBezTo>
                    <a:pt x="5091" y="100311"/>
                    <a:pt x="0" y="95220"/>
                    <a:pt x="0" y="88940"/>
                  </a:cubicBezTo>
                  <a:lnTo>
                    <a:pt x="0" y="11371"/>
                  </a:lnTo>
                  <a:cubicBezTo>
                    <a:pt x="0" y="5091"/>
                    <a:pt x="5091" y="0"/>
                    <a:pt x="11371" y="0"/>
                  </a:cubicBezTo>
                  <a:close/>
                </a:path>
              </a:pathLst>
            </a:custGeom>
            <a:solidFill>
              <a:srgbClr val="5C85A3"/>
            </a:solidFill>
            <a:ln cap="sq">
              <a:noFill/>
              <a:prstDash val="solid"/>
              <a:miter/>
            </a:ln>
          </p:spPr>
          <p:txBody>
            <a:bodyPr/>
            <a:lstStyle/>
            <a:p>
              <a:endParaRPr lang="en-US"/>
            </a:p>
          </p:txBody>
        </p:sp>
        <p:sp>
          <p:nvSpPr>
            <p:cNvPr id="8" name="TextBox 8"/>
            <p:cNvSpPr txBox="1"/>
            <p:nvPr/>
          </p:nvSpPr>
          <p:spPr>
            <a:xfrm>
              <a:off x="0" y="-24537"/>
              <a:ext cx="1949931" cy="138411"/>
            </a:xfrm>
            <a:prstGeom prst="rect">
              <a:avLst/>
            </a:prstGeom>
          </p:spPr>
          <p:txBody>
            <a:bodyPr lIns="50800" tIns="50800" rIns="50800" bIns="50800" rtlCol="0" anchor="ctr"/>
            <a:lstStyle/>
            <a:p>
              <a:pPr algn="ctr">
                <a:lnSpc>
                  <a:spcPts val="3440"/>
                </a:lnSpc>
              </a:pPr>
              <a:r>
                <a:rPr lang="en-US" sz="2493" spc="244" dirty="0" err="1">
                  <a:solidFill>
                    <a:srgbClr val="FBFAF8"/>
                  </a:solidFill>
                  <a:latin typeface="Montserrat"/>
                  <a:ea typeface="Montserrat"/>
                  <a:cs typeface="Montserrat"/>
                  <a:sym typeface="Montserrat"/>
                </a:rPr>
                <a:t>Trapecio</a:t>
              </a:r>
              <a:r>
                <a:rPr lang="en-US" sz="2493" spc="244" dirty="0">
                  <a:solidFill>
                    <a:srgbClr val="FBFAF8"/>
                  </a:solidFill>
                  <a:latin typeface="Montserrat"/>
                  <a:ea typeface="Montserrat"/>
                  <a:cs typeface="Montserrat"/>
                  <a:sym typeface="Montserrat"/>
                </a:rPr>
                <a:t> (TRP)</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1865</Words>
  <Application>Microsoft Office PowerPoint</Application>
  <PresentationFormat>Personalizado</PresentationFormat>
  <Paragraphs>116</Paragraphs>
  <Slides>15</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15</vt:i4>
      </vt:variant>
    </vt:vector>
  </HeadingPairs>
  <TitlesOfParts>
    <vt:vector size="26" baseType="lpstr">
      <vt:lpstr>Montserrat</vt:lpstr>
      <vt:lpstr>Calibri</vt:lpstr>
      <vt:lpstr>Montserrat Bold</vt:lpstr>
      <vt:lpstr>Arial</vt:lpstr>
      <vt:lpstr>DM Sans Bold</vt:lpstr>
      <vt:lpstr>Montserrat Classic</vt:lpstr>
      <vt:lpstr>Montserrat Classic Bold</vt:lpstr>
      <vt:lpstr>Montserrat Medium</vt:lpstr>
      <vt:lpstr>Cocomat Pro Heavy</vt:lpstr>
      <vt:lpstr>DM Sans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cuidamos tu salud física</dc:title>
  <cp:lastModifiedBy>Nicole Unsihuay</cp:lastModifiedBy>
  <cp:revision>2</cp:revision>
  <dcterms:created xsi:type="dcterms:W3CDTF">2006-08-16T00:00:00Z</dcterms:created>
  <dcterms:modified xsi:type="dcterms:W3CDTF">2024-07-03T16:46:48Z</dcterms:modified>
  <dc:identifier>DAGJ3dF9Igc</dc:identifier>
</cp:coreProperties>
</file>