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668" autoAdjust="0"/>
    <p:restoredTop sz="94660"/>
  </p:normalViewPr>
  <p:slideViewPr>
    <p:cSldViewPr snapToGrid="0">
      <p:cViewPr varScale="1">
        <p:scale>
          <a:sx n="63" d="100"/>
          <a:sy n="63" d="100"/>
        </p:scale>
        <p:origin x="612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993E3-21D8-4636-B835-DFF51CB422CF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0E903-4881-48E4-810B-13980C401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6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2130426"/>
            <a:ext cx="12192000" cy="1470025"/>
          </a:xfrm>
        </p:spPr>
        <p:txBody>
          <a:bodyPr>
            <a:normAutofit/>
          </a:bodyPr>
          <a:lstStyle>
            <a:lvl1pPr>
              <a:defRPr sz="5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fld id="{01256799-4EA9-4C16-B011-9BBD48790DF1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19modevar-</a:t>
            </a:r>
            <a:fld id="{11AEA83E-998B-4DE3-8E79-F2C04EBD49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3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04800"/>
            <a:ext cx="12192000" cy="1143000"/>
          </a:xfrm>
        </p:spPr>
        <p:txBody>
          <a:bodyPr>
            <a:normAutofit/>
          </a:bodyPr>
          <a:lstStyle>
            <a:lvl1pPr>
              <a:defRPr sz="48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1"/>
            <a:ext cx="11887200" cy="4756150"/>
          </a:xfrm>
        </p:spPr>
        <p:txBody>
          <a:bodyPr>
            <a:normAutofit/>
          </a:bodyPr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400">
                <a:latin typeface="Comic Sans MS" panose="030F0702030302020204" pitchFamily="66" charset="0"/>
              </a:defRPr>
            </a:lvl2pPr>
            <a:lvl3pPr>
              <a:defRPr sz="2400">
                <a:latin typeface="Comic Sans MS" panose="030F0702030302020204" pitchFamily="66" charset="0"/>
              </a:defRPr>
            </a:lvl3pPr>
            <a:lvl4pPr>
              <a:defRPr sz="2400">
                <a:latin typeface="Comic Sans MS" panose="030F0702030302020204" pitchFamily="66" charset="0"/>
              </a:defRPr>
            </a:lvl4pPr>
            <a:lvl5pPr>
              <a:defRPr sz="2400">
                <a:latin typeface="Comic Sans MS" panose="030F0702030302020204" pitchFamily="66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fld id="{637A2EE4-759E-4A14-9A36-1550B8EC4F47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19modevar-</a:t>
            </a:r>
            <a:fld id="{11AEA83E-998B-4DE3-8E79-F2C04EBD49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8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06901"/>
            <a:ext cx="12192000" cy="1841499"/>
          </a:xfrm>
        </p:spPr>
        <p:txBody>
          <a:bodyPr anchor="t">
            <a:normAutofit/>
          </a:bodyPr>
          <a:lstStyle>
            <a:lvl1pPr algn="ctr">
              <a:defRPr sz="5400" b="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fld id="{4B21A68F-7916-445A-B34A-54383DC42EA3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19modevar-</a:t>
            </a:r>
            <a:fld id="{11AEA83E-998B-4DE3-8E79-F2C04EBD49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7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>
            <a:lvl1pPr>
              <a:defRPr sz="48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5765800" cy="4876799"/>
          </a:xfrm>
        </p:spPr>
        <p:txBody>
          <a:bodyPr>
            <a:normAutofit/>
          </a:bodyPr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400">
                <a:latin typeface="Comic Sans MS" panose="030F0702030302020204" pitchFamily="66" charset="0"/>
              </a:defRPr>
            </a:lvl2pPr>
            <a:lvl3pPr>
              <a:defRPr sz="2400">
                <a:latin typeface="Comic Sans MS" panose="030F0702030302020204" pitchFamily="66" charset="0"/>
              </a:defRPr>
            </a:lvl3pPr>
            <a:lvl4pPr>
              <a:defRPr sz="2400">
                <a:latin typeface="Comic Sans MS" panose="030F0702030302020204" pitchFamily="66" charset="0"/>
              </a:defRPr>
            </a:lvl4pPr>
            <a:lvl5pPr>
              <a:defRPr sz="2400">
                <a:latin typeface="Comic Sans MS" panose="030F0702030302020204" pitchFamily="66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689600" cy="4876798"/>
          </a:xfrm>
        </p:spPr>
        <p:txBody>
          <a:bodyPr>
            <a:normAutofit/>
          </a:bodyPr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400">
                <a:latin typeface="Comic Sans MS" panose="030F0702030302020204" pitchFamily="66" charset="0"/>
              </a:defRPr>
            </a:lvl2pPr>
            <a:lvl3pPr>
              <a:defRPr sz="2400">
                <a:latin typeface="Comic Sans MS" panose="030F0702030302020204" pitchFamily="66" charset="0"/>
              </a:defRPr>
            </a:lvl3pPr>
            <a:lvl4pPr>
              <a:defRPr sz="2400">
                <a:latin typeface="Comic Sans MS" panose="030F0702030302020204" pitchFamily="66" charset="0"/>
              </a:defRPr>
            </a:lvl4pPr>
            <a:lvl5pPr>
              <a:defRPr sz="2400">
                <a:latin typeface="Comic Sans MS" panose="030F0702030302020204" pitchFamily="66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129A-DED4-462F-9C31-F7137F800A3F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19modevar-</a:t>
            </a:r>
            <a:fld id="{11AEA83E-998B-4DE3-8E79-F2C04EBD49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2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>
            <a:lvl1pPr>
              <a:defRPr sz="48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fld id="{AC9019C7-8915-4314-8942-A36A4D80C97B}" type="datetime1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19modevar-</a:t>
            </a:r>
            <a:fld id="{11AEA83E-998B-4DE3-8E79-F2C04EBD49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7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fld id="{3325F83F-BE8D-474B-8D8B-33CEB494FED0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19modevar-</a:t>
            </a:r>
            <a:fld id="{11AEA83E-998B-4DE3-8E79-F2C04EBD49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3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1582400" cy="495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33D39-074E-45DE-8073-BFD8D213BD9F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19modevar-</a:t>
            </a:r>
            <a:fld id="{11AEA83E-998B-4DE3-8E79-F2C04EBD49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8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6E53-0DA5-43B7-97BA-61052F7CE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14400"/>
            <a:ext cx="12192000" cy="2971800"/>
          </a:xfrm>
        </p:spPr>
        <p:txBody>
          <a:bodyPr>
            <a:normAutofit/>
          </a:bodyPr>
          <a:lstStyle/>
          <a:p>
            <a:r>
              <a:rPr lang="en-US" sz="6000" i="1" dirty="0"/>
              <a:t>should future </a:t>
            </a:r>
            <a:br>
              <a:rPr lang="en-US" sz="6000" i="1" dirty="0"/>
            </a:br>
            <a:r>
              <a:rPr lang="en-US" sz="6000" i="1" dirty="0"/>
              <a:t>variability modeling languages </a:t>
            </a:r>
            <a:br>
              <a:rPr lang="en-US" sz="6000" i="1" dirty="0"/>
            </a:br>
            <a:r>
              <a:rPr lang="en-US" sz="6000" i="1" dirty="0"/>
              <a:t>express constraints in </a:t>
            </a:r>
            <a:r>
              <a:rPr lang="en-US" sz="6000" i="1" dirty="0" err="1"/>
              <a:t>ocl</a:t>
            </a:r>
            <a:r>
              <a:rPr lang="en-US" sz="6000" i="1" dirty="0"/>
              <a:t>?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1BE2E-1891-484A-BA4E-34F4706D3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 Batory</a:t>
            </a:r>
          </a:p>
          <a:p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University of Texas at Austin</a:t>
            </a:r>
          </a:p>
          <a:p>
            <a:r>
              <a:rPr lang="en-US" dirty="0"/>
              <a:t>September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BEAB6-7E41-4F7C-8AED-5553533C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19modevar-</a:t>
            </a:r>
            <a:fld id="{11AEA83E-998B-4DE3-8E79-F2C04EBD492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3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3CED-507C-40EA-9D86-E884F0855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queries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C0CF38-74D0-4A0F-A90B-57E5DD51803E}"/>
              </a:ext>
            </a:extLst>
          </p:cNvPr>
          <p:cNvSpPr txBox="1"/>
          <p:nvPr/>
        </p:nvSpPr>
        <p:spPr>
          <a:xfrm>
            <a:off x="1673956" y="3678711"/>
            <a:ext cx="884408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Find divisions in which ‘don’ works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Emp.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C7DF83-3C9E-4279-B55E-EB015E267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81" y="5671891"/>
            <a:ext cx="10512838" cy="4570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F3E417-D90D-459B-9D98-F179A016E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851" y="1447800"/>
            <a:ext cx="9700298" cy="14693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2A216B-A3A9-4428-8675-69F618308ACD}"/>
              </a:ext>
            </a:extLst>
          </p:cNvPr>
          <p:cNvSpPr txBox="1"/>
          <p:nvPr/>
        </p:nvSpPr>
        <p:spPr>
          <a:xfrm>
            <a:off x="1673956" y="3678711"/>
            <a:ext cx="884408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Find divisions in which ‘don’ works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Emp.select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(e-&gt;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e.name.equals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(“don”))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CB3851-595F-460B-9B19-68663EEE2290}"/>
              </a:ext>
            </a:extLst>
          </p:cNvPr>
          <p:cNvSpPr txBox="1"/>
          <p:nvPr/>
        </p:nvSpPr>
        <p:spPr>
          <a:xfrm>
            <a:off x="1673956" y="3678711"/>
            <a:ext cx="884408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Find divisions in which ‘don’ works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Emp.select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(e-&gt;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e.name.equals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(“don”)).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worksIn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27672-3539-4490-9F89-D71A3E724309}"/>
              </a:ext>
            </a:extLst>
          </p:cNvPr>
          <p:cNvSpPr txBox="1"/>
          <p:nvPr/>
        </p:nvSpPr>
        <p:spPr>
          <a:xfrm>
            <a:off x="1673956" y="3678711"/>
            <a:ext cx="884408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Find divisions in which ‘don’ works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Emp.select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(e-&gt;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e.name.equals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(“don”)).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worksIn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().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inDiv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BFB000-C5B2-4209-BED9-CC3C58DC424B}"/>
              </a:ext>
            </a:extLst>
          </p:cNvPr>
          <p:cNvSpPr txBox="1"/>
          <p:nvPr/>
        </p:nvSpPr>
        <p:spPr>
          <a:xfrm>
            <a:off x="1673956" y="3678711"/>
            <a:ext cx="884408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Find divisions in which ‘don’ works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Emp.select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(e-&gt;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e.name.equals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(“don”)).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worksIn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().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inDiv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().print();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B71E6-AB60-46B9-BB5D-1D6C40BD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19modevar-</a:t>
            </a:r>
            <a:fld id="{11AEA83E-998B-4DE3-8E79-F2C04EBD492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1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3CED-507C-40EA-9D86-E884F0855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queries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A46FF-DF6D-49DA-8BC3-D85F0C4EEE23}"/>
              </a:ext>
            </a:extLst>
          </p:cNvPr>
          <p:cNvSpPr txBox="1"/>
          <p:nvPr/>
        </p:nvSpPr>
        <p:spPr>
          <a:xfrm>
            <a:off x="2404536" y="3429000"/>
            <a:ext cx="7333540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Find division colleagues of ‘</a:t>
            </a:r>
            <a:r>
              <a:rPr lang="en-US" sz="2400" dirty="0" err="1"/>
              <a:t>priscila</a:t>
            </a:r>
            <a:r>
              <a:rPr lang="en-US" sz="2400" dirty="0"/>
              <a:t>’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Emp.select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(e-&gt;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e.name.equals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(“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priscila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”))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   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68975B-E9E6-47D8-AB8A-3C62A2447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924" y="5666096"/>
            <a:ext cx="7284152" cy="6996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FA758B-05B0-4EBC-AD1B-CB111BCDE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851" y="1447800"/>
            <a:ext cx="9700298" cy="14693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4DDE8C-714B-46A2-885F-F8C75AA2BB72}"/>
              </a:ext>
            </a:extLst>
          </p:cNvPr>
          <p:cNvSpPr txBox="1"/>
          <p:nvPr/>
        </p:nvSpPr>
        <p:spPr>
          <a:xfrm>
            <a:off x="2404536" y="3429000"/>
            <a:ext cx="733354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Find division colleagues of ‘</a:t>
            </a:r>
            <a:r>
              <a:rPr lang="en-US" sz="2400" dirty="0" err="1"/>
              <a:t>priscila</a:t>
            </a:r>
            <a:r>
              <a:rPr lang="en-US" sz="2400" dirty="0"/>
              <a:t>’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Emp.select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(e-&gt;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e.name.equals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(“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priscila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”))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      .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worksIn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C0569F-2D6F-4C6C-A29B-98AE9B261B03}"/>
              </a:ext>
            </a:extLst>
          </p:cNvPr>
          <p:cNvSpPr txBox="1"/>
          <p:nvPr/>
        </p:nvSpPr>
        <p:spPr>
          <a:xfrm>
            <a:off x="2404536" y="3429000"/>
            <a:ext cx="733354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Find division colleagues of ‘</a:t>
            </a:r>
            <a:r>
              <a:rPr lang="en-US" sz="2400" dirty="0" err="1"/>
              <a:t>priscila</a:t>
            </a:r>
            <a:r>
              <a:rPr lang="en-US" sz="2400" dirty="0"/>
              <a:t>’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Emp.select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(e-&gt;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e.name.equals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(“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priscila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”))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      .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worksIn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().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inDiv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61EF8F-0131-441B-A0A3-94CF1028ABB4}"/>
              </a:ext>
            </a:extLst>
          </p:cNvPr>
          <p:cNvSpPr txBox="1"/>
          <p:nvPr/>
        </p:nvSpPr>
        <p:spPr>
          <a:xfrm>
            <a:off x="2404536" y="3429000"/>
            <a:ext cx="733354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Find division colleagues of ‘</a:t>
            </a:r>
            <a:r>
              <a:rPr lang="en-US" sz="2400" dirty="0" err="1"/>
              <a:t>priscila</a:t>
            </a:r>
            <a:r>
              <a:rPr lang="en-US" sz="2400" dirty="0"/>
              <a:t>’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Emp.select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(e-&gt;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e.name.equals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(“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priscila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”))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      .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worksIn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().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inDiv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().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hasDept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3D2F6-DEED-48AD-9D44-7267287555FD}"/>
              </a:ext>
            </a:extLst>
          </p:cNvPr>
          <p:cNvSpPr txBox="1"/>
          <p:nvPr/>
        </p:nvSpPr>
        <p:spPr>
          <a:xfrm>
            <a:off x="2404536" y="3429000"/>
            <a:ext cx="733354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Find division colleagues of ‘</a:t>
            </a:r>
            <a:r>
              <a:rPr lang="en-US" sz="2400" dirty="0" err="1"/>
              <a:t>priscila</a:t>
            </a:r>
            <a:r>
              <a:rPr lang="en-US" sz="2400" dirty="0"/>
              <a:t>’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Emp.select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(e-&gt;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e.name.equals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(“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priscila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”))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      .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worksIn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().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inDiv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().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hasDept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().employs()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6A3BDF-9662-4251-8D1F-BB674CD7C7FC}"/>
              </a:ext>
            </a:extLst>
          </p:cNvPr>
          <p:cNvSpPr txBox="1"/>
          <p:nvPr/>
        </p:nvSpPr>
        <p:spPr>
          <a:xfrm>
            <a:off x="2404536" y="3429000"/>
            <a:ext cx="733354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Find division colleagues of ‘</a:t>
            </a:r>
            <a:r>
              <a:rPr lang="en-US" sz="2400" dirty="0" err="1"/>
              <a:t>priscila</a:t>
            </a:r>
            <a:r>
              <a:rPr lang="en-US" sz="2400" dirty="0"/>
              <a:t>’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Emp.select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(e-&gt;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e.name.equals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(“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priscila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”))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      .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worksIn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().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inDiv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().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hasDept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().employs().print();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2D8F0-87EA-4611-91A3-E0DF0B6F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19modevar-</a:t>
            </a:r>
            <a:fld id="{11AEA83E-998B-4DE3-8E79-F2C04EBD492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7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3CED-507C-40EA-9D86-E884F0855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C0CF38-74D0-4A0F-A90B-57E5DD51803E}"/>
              </a:ext>
            </a:extLst>
          </p:cNvPr>
          <p:cNvSpPr txBox="1"/>
          <p:nvPr/>
        </p:nvSpPr>
        <p:spPr>
          <a:xfrm>
            <a:off x="1943261" y="3210408"/>
            <a:ext cx="8305479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Every Dep in Toronto must hire workers 19 and older</a:t>
            </a:r>
          </a:p>
          <a:p>
            <a:endParaRPr lang="en-US" sz="2400" dirty="0"/>
          </a:p>
          <a:p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Dep.select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(d-&gt;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d.city.equals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(“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toronto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”))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     .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forEach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(d-&gt;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d.employs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().select(e-&gt;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e.age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&lt;19)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     .error(“%s illegally hired %s”, e-&gt;d.name, e-&gt;e.name));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A22B23-02F9-4ABD-B8B8-B268FE736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180" y="5442613"/>
            <a:ext cx="5941640" cy="11105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A4393C-9002-42D5-84A7-EE54A3ACF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851" y="1447800"/>
            <a:ext cx="9700298" cy="14693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20F2C0-3688-48DB-89A0-C24939B6E733}"/>
              </a:ext>
            </a:extLst>
          </p:cNvPr>
          <p:cNvSpPr txBox="1"/>
          <p:nvPr/>
        </p:nvSpPr>
        <p:spPr>
          <a:xfrm>
            <a:off x="10478448" y="3965285"/>
            <a:ext cx="122661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aocl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provides</a:t>
            </a:r>
          </a:p>
          <a:p>
            <a:pPr algn="ctr"/>
            <a:r>
              <a:rPr lang="en-US" dirty="0"/>
              <a:t>better</a:t>
            </a:r>
          </a:p>
          <a:p>
            <a:pPr algn="ctr"/>
            <a:r>
              <a:rPr lang="en-US" dirty="0"/>
              <a:t>error</a:t>
            </a:r>
          </a:p>
          <a:p>
            <a:pPr algn="ctr"/>
            <a:r>
              <a:rPr lang="en-US" dirty="0"/>
              <a:t>reporting</a:t>
            </a:r>
          </a:p>
          <a:p>
            <a:pPr algn="ctr"/>
            <a:r>
              <a:rPr lang="en-US" dirty="0"/>
              <a:t>than just</a:t>
            </a:r>
          </a:p>
          <a:p>
            <a:pPr algn="ctr"/>
            <a:r>
              <a:rPr lang="en-US" dirty="0"/>
              <a:t>yes/no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2C005-1B6A-4BCA-AA4B-863D241C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19modevar-</a:t>
            </a:r>
            <a:fld id="{11AEA83E-998B-4DE3-8E79-F2C04EBD492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8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38FB7-B9AC-4CC2-9283-13ED9D11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aocl</a:t>
            </a:r>
            <a:r>
              <a:rPr lang="en-US" dirty="0"/>
              <a:t>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77234-2186-4F82-B124-CDF96C19C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Aocl</a:t>
            </a:r>
            <a:r>
              <a:rPr lang="en-US" dirty="0"/>
              <a:t> is a plug-in to a Java framework</a:t>
            </a:r>
          </a:p>
          <a:p>
            <a:r>
              <a:rPr lang="en-US" dirty="0"/>
              <a:t>You draw or write your class diagram and tools generate the plugin</a:t>
            </a:r>
          </a:p>
          <a:p>
            <a:r>
              <a:rPr lang="en-US" dirty="0"/>
              <a:t>You then write your queries and constraints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A63BCF-B577-4707-A61A-885943DB4154}"/>
              </a:ext>
            </a:extLst>
          </p:cNvPr>
          <p:cNvGrpSpPr/>
          <p:nvPr/>
        </p:nvGrpSpPr>
        <p:grpSpPr>
          <a:xfrm>
            <a:off x="984655" y="3096562"/>
            <a:ext cx="10212318" cy="3524091"/>
            <a:chOff x="984655" y="3096562"/>
            <a:chExt cx="10212318" cy="352409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BD5A17-C1AB-48D3-B0CA-6EE96BD37092}"/>
                </a:ext>
              </a:extLst>
            </p:cNvPr>
            <p:cNvSpPr txBox="1"/>
            <p:nvPr/>
          </p:nvSpPr>
          <p:spPr>
            <a:xfrm>
              <a:off x="4375875" y="3519779"/>
              <a:ext cx="6821098" cy="26776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classDiagram</a:t>
              </a:r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ed.</a:t>
              </a:r>
            </a:p>
            <a:p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table(Emp,[</a:t>
              </a:r>
              <a:r>
                <a:rPr lang="en-US" sz="2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name,age:int,education</a:t>
              </a:r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]).</a:t>
              </a:r>
            </a:p>
            <a:p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table(Dep,[</a:t>
              </a:r>
              <a:r>
                <a:rPr lang="en-US" sz="2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name,nEmps:int</a:t>
              </a:r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]).</a:t>
              </a:r>
            </a:p>
            <a:p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Assoc : Dep </a:t>
              </a:r>
              <a:r>
                <a:rPr lang="en-US" sz="2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worksin</a:t>
              </a:r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BLACK_DIAMOND</a:t>
              </a:r>
            </a:p>
            <a:p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-&gt; Emp </a:t>
              </a:r>
              <a:r>
                <a:rPr lang="en-US" sz="2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hasEmps</a:t>
              </a:r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BLANK.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5067F2-6F23-4A5A-A3F8-63BBB12D6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4655" y="3096562"/>
              <a:ext cx="1682345" cy="3524091"/>
            </a:xfrm>
            <a:prstGeom prst="rect">
              <a:avLst/>
            </a:prstGeom>
          </p:spPr>
        </p:pic>
        <p:sp>
          <p:nvSpPr>
            <p:cNvPr id="8" name="Arrow: Left-Right 7">
              <a:extLst>
                <a:ext uri="{FF2B5EF4-FFF2-40B4-BE49-F238E27FC236}">
                  <a16:creationId xmlns:a16="http://schemas.microsoft.com/office/drawing/2014/main" id="{85C02347-3BC8-439C-9EE5-0FD33817E711}"/>
                </a:ext>
              </a:extLst>
            </p:cNvPr>
            <p:cNvSpPr/>
            <p:nvPr/>
          </p:nvSpPr>
          <p:spPr>
            <a:xfrm>
              <a:off x="3121388" y="4642707"/>
              <a:ext cx="800100" cy="431800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02B2B-D13E-4DA2-971F-A29729F0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19modevar-</a:t>
            </a:r>
            <a:fld id="{11AEA83E-998B-4DE3-8E79-F2C04EBD492A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3CA4C2-2D0A-4E8E-BDD4-6601DF62BE5E}"/>
              </a:ext>
            </a:extLst>
          </p:cNvPr>
          <p:cNvGrpSpPr/>
          <p:nvPr/>
        </p:nvGrpSpPr>
        <p:grpSpPr>
          <a:xfrm>
            <a:off x="167316" y="3429000"/>
            <a:ext cx="11944269" cy="1256582"/>
            <a:chOff x="167316" y="3429000"/>
            <a:chExt cx="11944269" cy="125658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E2062FC-8484-42DF-8853-73850E8CF5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D19C66"/>
                </a:clrFrom>
                <a:clrTo>
                  <a:srgbClr val="D19C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058" t="7939" b="29381"/>
            <a:stretch/>
          </p:blipFill>
          <p:spPr>
            <a:xfrm>
              <a:off x="11217505" y="3429000"/>
              <a:ext cx="894080" cy="76402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F93EF08-E48A-4189-A179-815083622E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D19C66"/>
                </a:clrFrom>
                <a:clrTo>
                  <a:srgbClr val="D19C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058" t="7939" b="29381"/>
            <a:stretch/>
          </p:blipFill>
          <p:spPr>
            <a:xfrm flipH="1">
              <a:off x="167316" y="3978276"/>
              <a:ext cx="827711" cy="7073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47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237F-9A32-4258-A201-27D321C4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this </a:t>
            </a:r>
            <a:r>
              <a:rPr lang="en-US" dirty="0" err="1"/>
              <a:t>mde</a:t>
            </a:r>
            <a:r>
              <a:rPr lang="en-US" dirty="0"/>
              <a:t> tools produce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114B0F-DF77-4D3B-AD23-7D43883EB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94200" y="1600201"/>
            <a:ext cx="7493000" cy="4876798"/>
          </a:xfrm>
        </p:spPr>
        <p:txBody>
          <a:bodyPr/>
          <a:lstStyle/>
          <a:p>
            <a:r>
              <a:rPr lang="en-US" dirty="0"/>
              <a:t>Emp class (instances are tuples)</a:t>
            </a:r>
          </a:p>
          <a:p>
            <a:r>
              <a:rPr lang="en-US" dirty="0" err="1"/>
              <a:t>EmpTable</a:t>
            </a:r>
            <a:r>
              <a:rPr lang="en-US" dirty="0"/>
              <a:t> class (instances are tables of Emps)</a:t>
            </a:r>
          </a:p>
          <a:p>
            <a:r>
              <a:rPr lang="en-US" dirty="0"/>
              <a:t>Dep class (instances are tuples)</a:t>
            </a:r>
          </a:p>
          <a:p>
            <a:r>
              <a:rPr lang="en-US" dirty="0" err="1"/>
              <a:t>DepTable</a:t>
            </a:r>
            <a:r>
              <a:rPr lang="en-US" dirty="0"/>
              <a:t> class (instances are tables of Deps)</a:t>
            </a:r>
          </a:p>
          <a:p>
            <a:r>
              <a:rPr lang="en-US" dirty="0"/>
              <a:t>Database class (instances are ed databases)</a:t>
            </a:r>
          </a:p>
          <a:p>
            <a:r>
              <a:rPr lang="en-US" dirty="0"/>
              <a:t>Database schema**</a:t>
            </a:r>
            <a:br>
              <a:rPr lang="en-US" dirty="0"/>
            </a:br>
            <a:r>
              <a:rPr lang="en-US" dirty="0"/>
              <a:t>	for main-memory MDE tools called MDELite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9B28D5-B046-4DF4-ADD7-FD4860EB7E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4"/>
          <a:stretch/>
        </p:blipFill>
        <p:spPr>
          <a:xfrm>
            <a:off x="304800" y="2013100"/>
            <a:ext cx="3225800" cy="1857611"/>
          </a:xfrm>
          <a:prstGeom prst="rect">
            <a:avLst/>
          </a:prstGeom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3699CBF-10E9-4409-8C1C-5F6373D0925F}"/>
              </a:ext>
            </a:extLst>
          </p:cNvPr>
          <p:cNvSpPr/>
          <p:nvPr/>
        </p:nvSpPr>
        <p:spPr>
          <a:xfrm rot="16200000">
            <a:off x="2768026" y="2514025"/>
            <a:ext cx="2388748" cy="863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627A9-1CC1-4085-ACD4-5F77E30E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19modevar-</a:t>
            </a:r>
            <a:fld id="{11AEA83E-998B-4DE3-8E79-F2C04EBD492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5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E0768F-8EFE-4346-A171-86270204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1D4C7-5E71-4889-AA8F-3B0B7F33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19modevar-</a:t>
            </a:r>
            <a:fld id="{11AEA83E-998B-4DE3-8E79-F2C04EBD492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C2BF21-E1C9-4AD1-850B-8E7AADC78260}"/>
              </a:ext>
            </a:extLst>
          </p:cNvPr>
          <p:cNvSpPr/>
          <p:nvPr/>
        </p:nvSpPr>
        <p:spPr>
          <a:xfrm>
            <a:off x="1671903" y="1305341"/>
            <a:ext cx="9071714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Pure Java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Pure Java IDE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special parser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Lower overhead to adopt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Lower overhead to learn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Lower overhead to maintain</a:t>
            </a:r>
          </a:p>
        </p:txBody>
      </p:sp>
    </p:spTree>
    <p:extLst>
      <p:ext uri="{BB962C8B-B14F-4D97-AF65-F5344CB8AC3E}">
        <p14:creationId xmlns:p14="http://schemas.microsoft.com/office/powerpoint/2010/main" val="206210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E6D51A5-2714-42C6-BF8F-5F4F9D6E49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504" y="1257753"/>
            <a:ext cx="12192000" cy="1143000"/>
          </a:xfrm>
        </p:spPr>
        <p:txBody>
          <a:bodyPr/>
          <a:lstStyle/>
          <a:p>
            <a:r>
              <a:rPr lang="en-US" dirty="0" err="1"/>
              <a:t>aocl</a:t>
            </a:r>
            <a:r>
              <a:rPr lang="en-US" dirty="0"/>
              <a:t> </a:t>
            </a:r>
            <a:r>
              <a:rPr lang="en-US" sz="1800" dirty="0"/>
              <a:t>almost</a:t>
            </a:r>
            <a:r>
              <a:rPr lang="en-US" dirty="0"/>
              <a:t> available now at my web page!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563864-A891-4811-AF24-59A4059D3D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04800" y="2000477"/>
            <a:ext cx="11887200" cy="475615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Am seeking partners to run an empirical experiment on using OCL vs </a:t>
            </a:r>
            <a:r>
              <a:rPr lang="en-US" dirty="0" err="1"/>
              <a:t>Aocl</a:t>
            </a:r>
            <a:endParaRPr lang="en-US" dirty="0"/>
          </a:p>
          <a:p>
            <a:r>
              <a:rPr lang="en-US" dirty="0"/>
              <a:t>Interest, anyone? See me afterwards…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D22A2D-E975-40D0-88AD-14EB3232C782}"/>
              </a:ext>
            </a:extLst>
          </p:cNvPr>
          <p:cNvSpPr/>
          <p:nvPr/>
        </p:nvSpPr>
        <p:spPr>
          <a:xfrm>
            <a:off x="3414016" y="269133"/>
            <a:ext cx="53639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Announcements!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2F500-F3D6-4C36-862D-524C8E8F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19modevar-</a:t>
            </a:r>
            <a:fld id="{11AEA83E-998B-4DE3-8E79-F2C04EBD492A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E7C4AD-46FE-4EDE-8C79-5E44682E252E}"/>
              </a:ext>
            </a:extLst>
          </p:cNvPr>
          <p:cNvGrpSpPr/>
          <p:nvPr/>
        </p:nvGrpSpPr>
        <p:grpSpPr>
          <a:xfrm>
            <a:off x="1725178" y="3429000"/>
            <a:ext cx="7811267" cy="3335087"/>
            <a:chOff x="1725178" y="3429000"/>
            <a:chExt cx="7811267" cy="33350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936A8B6-C4D4-45F8-8A0C-D1F99206BE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739"/>
            <a:stretch/>
          </p:blipFill>
          <p:spPr>
            <a:xfrm>
              <a:off x="1725178" y="3429000"/>
              <a:ext cx="2640636" cy="3335087"/>
            </a:xfrm>
            <a:prstGeom prst="rect">
              <a:avLst/>
            </a:prstGeom>
            <a:ln>
              <a:solidFill>
                <a:schemeClr val="tx1"/>
              </a:solidFill>
            </a:ln>
            <a:scene3d>
              <a:camera prst="perspectiveLeft"/>
              <a:lightRig rig="threePt" dir="t"/>
            </a:scene3d>
            <a:sp3d>
              <a:bevelT/>
            </a:sp3d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3728CD-F8F1-48D5-9ED4-3E5CA38FC9D4}"/>
                </a:ext>
              </a:extLst>
            </p:cNvPr>
            <p:cNvSpPr txBox="1"/>
            <p:nvPr/>
          </p:nvSpPr>
          <p:spPr>
            <a:xfrm>
              <a:off x="4815281" y="4127774"/>
              <a:ext cx="472116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Discusses AOCL and much more</a:t>
              </a:r>
            </a:p>
            <a:p>
              <a:endParaRPr lang="en-US" sz="2400" dirty="0"/>
            </a:p>
            <a:p>
              <a:r>
                <a:rPr lang="en-US" sz="2400" dirty="0"/>
                <a:t>Free to Students &amp; Faculty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20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2E7A19-8152-4D19-B55B-C4CB8BD1E128}"/>
              </a:ext>
            </a:extLst>
          </p:cNvPr>
          <p:cNvSpPr/>
          <p:nvPr/>
        </p:nvSpPr>
        <p:spPr>
          <a:xfrm>
            <a:off x="898102" y="1740266"/>
            <a:ext cx="10395795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The End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93D34-16BC-43CF-9E8E-57C8F439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19modevar-</a:t>
            </a:r>
            <a:fld id="{11AEA83E-998B-4DE3-8E79-F2C04EBD492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4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FFA288-E0AE-4C00-BFE2-96CF695648E9}"/>
              </a:ext>
            </a:extLst>
          </p:cNvPr>
          <p:cNvSpPr txBox="1"/>
          <p:nvPr/>
        </p:nvSpPr>
        <p:spPr>
          <a:xfrm>
            <a:off x="4621879" y="1614726"/>
            <a:ext cx="294824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No!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10D1D3-E133-49D8-8679-E5CDB24EAB3A}"/>
              </a:ext>
            </a:extLst>
          </p:cNvPr>
          <p:cNvSpPr/>
          <p:nvPr/>
        </p:nvSpPr>
        <p:spPr>
          <a:xfrm>
            <a:off x="898103" y="3919835"/>
            <a:ext cx="10395795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The 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597BAB-6041-461B-83D1-A2B6C947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19modevar-</a:t>
            </a:r>
            <a:fld id="{11AEA83E-998B-4DE3-8E79-F2C04EBD49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8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8FC2F1-00F7-47E3-A3FA-615EDE718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altogether my idea, unfortunately…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7BEAA-FCFB-4B09-81B5-5A8C40134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thank a referee of my paper for the humor of my 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9D283E-57A8-4C13-A2AA-9E4F5A8CD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737" y="2314576"/>
            <a:ext cx="8981123" cy="400050"/>
          </a:xfrm>
          <a:prstGeom prst="rect">
            <a:avLst/>
          </a:prstGeom>
        </p:spPr>
      </p:pic>
      <p:pic>
        <p:nvPicPr>
          <p:cNvPr id="6" name="Piggy">
            <a:hlinkClick r:id="" action="ppaction://media"/>
            <a:extLst>
              <a:ext uri="{FF2B5EF4-FFF2-40B4-BE49-F238E27FC236}">
                <a16:creationId xmlns:a16="http://schemas.microsoft.com/office/drawing/2014/main" id="{D866632D-8781-49E8-AEE5-C184EF19B81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521200" y="3429000"/>
            <a:ext cx="2819400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228591-30BA-4586-9C92-CB68D97D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19modevar-</a:t>
            </a:r>
            <a:fld id="{11AEA83E-998B-4DE3-8E79-F2C04EBD492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5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68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BE594-57C7-4162-BD64-1B1420AA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seriously, no.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82EE-333F-4F0E-99D6-8E2A299E8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MDE tooling has long been a problem</a:t>
            </a:r>
          </a:p>
          <a:p>
            <a:r>
              <a:rPr lang="en-US" dirty="0"/>
              <a:t>Ideas behind OCL (Object Constraint Language) are good</a:t>
            </a:r>
          </a:p>
          <a:p>
            <a:pPr lvl="2"/>
            <a:r>
              <a:rPr lang="en-US" dirty="0"/>
              <a:t>design dreadful – nothing simple or elegant about it</a:t>
            </a:r>
          </a:p>
          <a:p>
            <a:pPr lvl="2"/>
            <a:r>
              <a:rPr lang="en-US" dirty="0"/>
              <a:t>OMG definition is 246 pages…</a:t>
            </a:r>
          </a:p>
          <a:p>
            <a:pPr lvl="2"/>
            <a:r>
              <a:rPr lang="en-US" dirty="0"/>
              <a:t>OCL is pfft…</a:t>
            </a:r>
          </a:p>
          <a:p>
            <a:pPr lvl="2"/>
            <a:endParaRPr lang="en-US" dirty="0"/>
          </a:p>
          <a:p>
            <a:r>
              <a:rPr lang="en-US" dirty="0"/>
              <a:t>So what?</a:t>
            </a:r>
          </a:p>
          <a:p>
            <a:pPr lvl="2"/>
            <a:r>
              <a:rPr lang="en-US" dirty="0"/>
              <a:t>This workshop is on the future of variability languages</a:t>
            </a:r>
          </a:p>
          <a:p>
            <a:pPr lvl="2"/>
            <a:r>
              <a:rPr lang="en-US" dirty="0"/>
              <a:t>And next generation Feature Modeling Languages</a:t>
            </a:r>
          </a:p>
          <a:p>
            <a:pPr lvl="2"/>
            <a:r>
              <a:rPr lang="en-US" dirty="0"/>
              <a:t>Do I know what the future holds in this area?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B686E-0B61-4EBC-A01D-18FD6508CC6E}"/>
              </a:ext>
            </a:extLst>
          </p:cNvPr>
          <p:cNvSpPr txBox="1"/>
          <p:nvPr/>
        </p:nvSpPr>
        <p:spPr>
          <a:xfrm>
            <a:off x="9564411" y="4534524"/>
            <a:ext cx="23227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No!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3F7E7F-33DD-40FB-BC20-135FF1478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28079" y="1699967"/>
            <a:ext cx="2570205" cy="21505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AFF7F-6245-4C72-BAAF-556BB696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19modevar-</a:t>
            </a:r>
            <a:fld id="{11AEA83E-998B-4DE3-8E79-F2C04EBD492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0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303C-1110-4AC3-BB52-E819F850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generation feature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AB179-2143-4087-B542-D02E1218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do know that NGFMs will support:</a:t>
            </a:r>
          </a:p>
          <a:p>
            <a:pPr lvl="2"/>
            <a:r>
              <a:rPr lang="en-US" dirty="0"/>
              <a:t>Features with attributes</a:t>
            </a:r>
          </a:p>
          <a:p>
            <a:pPr lvl="2"/>
            <a:r>
              <a:rPr lang="en-US" dirty="0"/>
              <a:t>Numerical features</a:t>
            </a:r>
          </a:p>
          <a:p>
            <a:pPr lvl="2"/>
            <a:r>
              <a:rPr lang="en-US" dirty="0"/>
              <a:t>Numerical constraints</a:t>
            </a:r>
          </a:p>
          <a:p>
            <a:pPr lvl="2"/>
            <a:r>
              <a:rPr lang="en-US" dirty="0"/>
              <a:t>Feature replication….</a:t>
            </a:r>
          </a:p>
          <a:p>
            <a:pPr lvl="2"/>
            <a:endParaRPr lang="en-US" dirty="0"/>
          </a:p>
          <a:p>
            <a:r>
              <a:rPr lang="en-US" dirty="0"/>
              <a:t>I recoiled at recent attempts</a:t>
            </a:r>
          </a:p>
          <a:p>
            <a:pPr lvl="2"/>
            <a:r>
              <a:rPr lang="en-US" dirty="0"/>
              <a:t>CVL (Common Variability Language) – used OCL for constraints…</a:t>
            </a:r>
          </a:p>
          <a:p>
            <a:pPr lvl="2"/>
            <a:endParaRPr lang="en-US" dirty="0"/>
          </a:p>
          <a:p>
            <a:r>
              <a:rPr lang="en-US" dirty="0"/>
              <a:t>Don’t know the answer, I do know answer should be guided by 3 principles…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E7EC9-9D6C-4117-ABAB-15A45875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19modevar-</a:t>
            </a:r>
            <a:fld id="{11AEA83E-998B-4DE3-8E79-F2C04EBD492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3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990A-3BD4-49CE-9BE7-D0AD3657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#1: simplicity!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00CC-B813-4678-B43C-CEDDE3C01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Propositional Logic </a:t>
            </a:r>
            <a:r>
              <a:rPr lang="en-US" dirty="0"/>
              <a:t>was chosen for classical FM constraints because </a:t>
            </a:r>
            <a:br>
              <a:rPr lang="en-US" dirty="0"/>
            </a:br>
            <a:r>
              <a:rPr lang="en-US" dirty="0"/>
              <a:t>it was a simple mathematical standard</a:t>
            </a:r>
          </a:p>
          <a:p>
            <a:endParaRPr lang="en-US" dirty="0"/>
          </a:p>
          <a:p>
            <a:r>
              <a:rPr lang="en-US" dirty="0"/>
              <a:t>Not sure there is a formal language for it; </a:t>
            </a:r>
            <a:br>
              <a:rPr lang="en-US" dirty="0"/>
            </a:br>
            <a:r>
              <a:rPr lang="en-US" dirty="0"/>
              <a:t>bottom line: hard to screw-up writing prop-logic constraints</a:t>
            </a:r>
          </a:p>
          <a:p>
            <a:endParaRPr lang="en-US" dirty="0"/>
          </a:p>
          <a:p>
            <a:r>
              <a:rPr lang="en-US" dirty="0"/>
              <a:t>Ideally NGFM constraints should be simple to write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3E74E-C055-48FF-A0CA-59DA8C9F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19modevar-</a:t>
            </a:r>
            <a:fld id="{11AEA83E-998B-4DE3-8E79-F2C04EBD492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5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6FFC-94AB-49F6-8C96-660FC61D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#2: don’t invent, reuse!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50D4F-F48C-4F43-8124-B0A32B74C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we really need a new constraint language for next generation FMs?</a:t>
            </a:r>
          </a:p>
          <a:p>
            <a:endParaRPr lang="en-US" dirty="0"/>
          </a:p>
          <a:p>
            <a:r>
              <a:rPr lang="en-US" dirty="0"/>
              <a:t>Clearly we need more than prop-logic</a:t>
            </a:r>
          </a:p>
          <a:p>
            <a:endParaRPr lang="en-US" dirty="0"/>
          </a:p>
          <a:p>
            <a:r>
              <a:rPr lang="en-US" dirty="0"/>
              <a:t>But are we good enough as </a:t>
            </a:r>
            <a:r>
              <a:rPr lang="en-US" b="1" dirty="0">
                <a:solidFill>
                  <a:srgbClr val="C00000"/>
                </a:solidFill>
              </a:rPr>
              <a:t>language engineers</a:t>
            </a:r>
            <a:r>
              <a:rPr lang="en-US" b="1" dirty="0"/>
              <a:t> </a:t>
            </a:r>
            <a:r>
              <a:rPr lang="en-US" dirty="0"/>
              <a:t>to create </a:t>
            </a:r>
            <a:br>
              <a:rPr lang="en-US" dirty="0"/>
            </a:br>
            <a:r>
              <a:rPr lang="en-US" dirty="0"/>
              <a:t>a new constraint language without making a complete mess of it?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authors of OCL were not experts in language engineering…</a:t>
            </a:r>
          </a:p>
          <a:p>
            <a:endParaRPr lang="en-US" dirty="0"/>
          </a:p>
          <a:p>
            <a:r>
              <a:rPr lang="en-US" dirty="0"/>
              <a:t>Our expertise is in product line engineering, </a:t>
            </a:r>
            <a:r>
              <a:rPr lang="en-US" b="1" dirty="0">
                <a:solidFill>
                  <a:srgbClr val="C00000"/>
                </a:solidFill>
              </a:rPr>
              <a:t>not language engineering!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B7694A-CC4A-4A42-A572-A507622631A3}"/>
              </a:ext>
            </a:extLst>
          </p:cNvPr>
          <p:cNvSpPr txBox="1"/>
          <p:nvPr/>
        </p:nvSpPr>
        <p:spPr>
          <a:xfrm>
            <a:off x="9719407" y="2357561"/>
            <a:ext cx="21677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No!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20F51-0F53-47A6-8E28-A94B12F6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19modevar-</a:t>
            </a:r>
            <a:fld id="{11AEA83E-998B-4DE3-8E79-F2C04EBD492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3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BD9D5-10BC-4D4B-AE70-91AE4C4B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#3: circularity avoidance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822AB-64F1-4283-9C6E-62CF9A92F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1"/>
            <a:ext cx="11277600" cy="4756150"/>
          </a:xfrm>
        </p:spPr>
        <p:txBody>
          <a:bodyPr/>
          <a:lstStyle/>
          <a:p>
            <a:r>
              <a:rPr lang="en-US" dirty="0"/>
              <a:t>As soon as we generalize beyond hierarchical relationships of classical FMs means we are not far away from UML class diagrams and MDE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meta-models </a:t>
            </a:r>
            <a:br>
              <a:rPr lang="en-US" dirty="0"/>
            </a:br>
            <a:r>
              <a:rPr lang="en-US" dirty="0"/>
              <a:t>(= class diagram + constraints)</a:t>
            </a:r>
          </a:p>
          <a:p>
            <a:endParaRPr lang="en-US" dirty="0"/>
          </a:p>
          <a:p>
            <a:r>
              <a:rPr lang="en-US" dirty="0"/>
              <a:t>Begs the use of OCL, and we’re back to square one…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 me show you some recent work that could get us out of this mess</a:t>
            </a:r>
          </a:p>
          <a:p>
            <a:pPr lvl="2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It may not be needed for next generation FMs</a:t>
            </a:r>
          </a:p>
          <a:p>
            <a:pPr lvl="2"/>
            <a:r>
              <a:rPr lang="en-US" dirty="0"/>
              <a:t>Or it might…  I don’t know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1514F-B074-4BD3-8B1A-F6A3271E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19modevar-</a:t>
            </a:r>
            <a:fld id="{11AEA83E-998B-4DE3-8E79-F2C04EBD492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79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49E9-AC2D-4174-A0F3-62F0EACD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aocl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4CAAF-5F81-4998-8A57-EABF1DB30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98" y="1600201"/>
            <a:ext cx="11887200" cy="1990293"/>
          </a:xfrm>
        </p:spPr>
        <p:txBody>
          <a:bodyPr/>
          <a:lstStyle/>
          <a:p>
            <a:r>
              <a:rPr lang="en-US" dirty="0" err="1"/>
              <a:t>Aocl</a:t>
            </a:r>
            <a:r>
              <a:rPr lang="en-US" dirty="0"/>
              <a:t> is based on allegories, a branch of category theory with powerset domains</a:t>
            </a:r>
          </a:p>
          <a:p>
            <a:r>
              <a:rPr lang="en-US" dirty="0"/>
              <a:t>That’s its origin.  Took me about 4-years to put it all together</a:t>
            </a:r>
          </a:p>
          <a:p>
            <a:r>
              <a:rPr lang="en-US" dirty="0">
                <a:solidFill>
                  <a:srgbClr val="C00000"/>
                </a:solidFill>
              </a:rPr>
              <a:t>The core of OCL is relational algebra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E7E84-A031-4F22-8972-3BC49B7308D5}"/>
              </a:ext>
            </a:extLst>
          </p:cNvPr>
          <p:cNvSpPr txBox="1"/>
          <p:nvPr/>
        </p:nvSpPr>
        <p:spPr>
          <a:xfrm>
            <a:off x="3810718" y="3590567"/>
            <a:ext cx="79111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Print employees named ‘don’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Emp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C2767D-7C8B-496E-9B8A-15B4286AF57E}"/>
              </a:ext>
            </a:extLst>
          </p:cNvPr>
          <p:cNvSpPr txBox="1"/>
          <p:nvPr/>
        </p:nvSpPr>
        <p:spPr>
          <a:xfrm>
            <a:off x="3810718" y="5021658"/>
            <a:ext cx="804098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Print employees that work in book department(s)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Dep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D71F8C-0E58-4E34-AF95-886A99C4E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690" y="3410119"/>
            <a:ext cx="1493637" cy="31287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6EF217-3511-4B6B-BAB1-B4097DEAD310}"/>
              </a:ext>
            </a:extLst>
          </p:cNvPr>
          <p:cNvSpPr txBox="1"/>
          <p:nvPr/>
        </p:nvSpPr>
        <p:spPr>
          <a:xfrm>
            <a:off x="3810718" y="3590567"/>
            <a:ext cx="79111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Print employees named ‘don’</a:t>
            </a:r>
            <a:br>
              <a:rPr lang="en-US" sz="2400" dirty="0">
                <a:solidFill>
                  <a:schemeClr val="accent3">
                    <a:lumMod val="75000"/>
                  </a:schemeClr>
                </a:solidFill>
              </a:rPr>
            </a:b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Emp.select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(t-&gt;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t.name.equals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(“don”))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6BF235-60FB-42BC-B34F-388E644499AC}"/>
              </a:ext>
            </a:extLst>
          </p:cNvPr>
          <p:cNvSpPr txBox="1"/>
          <p:nvPr/>
        </p:nvSpPr>
        <p:spPr>
          <a:xfrm>
            <a:off x="3810718" y="3590640"/>
            <a:ext cx="79111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Print employees named ‘don’</a:t>
            </a:r>
            <a:br>
              <a:rPr lang="en-US" sz="2400" dirty="0">
                <a:solidFill>
                  <a:schemeClr val="accent3">
                    <a:lumMod val="75000"/>
                  </a:schemeClr>
                </a:solidFill>
              </a:rPr>
            </a:b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Emp.select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(t-&gt;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t.name.equals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(“don”)).print();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A55B20-B823-4B44-8633-96E93A22D2D7}"/>
              </a:ext>
            </a:extLst>
          </p:cNvPr>
          <p:cNvSpPr txBox="1"/>
          <p:nvPr/>
        </p:nvSpPr>
        <p:spPr>
          <a:xfrm>
            <a:off x="3810718" y="5021658"/>
            <a:ext cx="804098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Print employees that work in book department(s)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Dep.select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(t-&gt;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t.name.equals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(“book”))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B72E39-A45F-469F-9995-394F0A387795}"/>
              </a:ext>
            </a:extLst>
          </p:cNvPr>
          <p:cNvSpPr txBox="1"/>
          <p:nvPr/>
        </p:nvSpPr>
        <p:spPr>
          <a:xfrm>
            <a:off x="3810718" y="5021658"/>
            <a:ext cx="804098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Print employees that work in book department(s)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Dep.select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(t-&gt;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t.name.equals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(“book”)).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hasEmps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27B71F-CC33-4546-A870-1BCC6ADC00CD}"/>
              </a:ext>
            </a:extLst>
          </p:cNvPr>
          <p:cNvSpPr txBox="1"/>
          <p:nvPr/>
        </p:nvSpPr>
        <p:spPr>
          <a:xfrm>
            <a:off x="3810718" y="5021658"/>
            <a:ext cx="804098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Print employees that work in book department(s)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Dep.select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(t-&gt;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t.name.equals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(“book”)).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hasEmps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().print()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2F5C9-DF5A-42A5-A6BC-066B1237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19modevar-</a:t>
            </a:r>
            <a:fld id="{11AEA83E-998B-4DE3-8E79-F2C04EBD492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1B09CF-08C4-4EC0-8EF4-DFFE3B493FF7}"/>
              </a:ext>
            </a:extLst>
          </p:cNvPr>
          <p:cNvSpPr txBox="1"/>
          <p:nvPr/>
        </p:nvSpPr>
        <p:spPr>
          <a:xfrm>
            <a:off x="6065236" y="2482096"/>
            <a:ext cx="3214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written in OO syntax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6A80FD-299F-4EE5-9459-8AFB48FB7CF7}"/>
              </a:ext>
            </a:extLst>
          </p:cNvPr>
          <p:cNvSpPr txBox="1"/>
          <p:nvPr/>
        </p:nvSpPr>
        <p:spPr>
          <a:xfrm>
            <a:off x="726392" y="2481813"/>
            <a:ext cx="11189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                                                                                             with customized 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names for right-semijoins.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57470C-9DF1-44A0-A23C-E24D4283CB6B}"/>
              </a:ext>
            </a:extLst>
          </p:cNvPr>
          <p:cNvSpPr txBox="1"/>
          <p:nvPr/>
        </p:nvSpPr>
        <p:spPr>
          <a:xfrm>
            <a:off x="4600998" y="2878964"/>
            <a:ext cx="7120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This language is </a:t>
            </a:r>
            <a:r>
              <a:rPr lang="en-US" sz="2400" dirty="0" err="1">
                <a:solidFill>
                  <a:srgbClr val="C00000"/>
                </a:solidFill>
              </a:rPr>
              <a:t>Aocl</a:t>
            </a:r>
            <a:r>
              <a:rPr lang="en-US" sz="2400" dirty="0">
                <a:solidFill>
                  <a:srgbClr val="C00000"/>
                </a:solidFill>
              </a:rPr>
              <a:t>; implemented in pure Java.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65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8" grpId="0"/>
      <p:bldP spid="17" grpId="0"/>
    </p:bldLst>
  </p:timing>
</p:sld>
</file>

<file path=ppt/theme/theme1.xml><?xml version="1.0" encoding="utf-8"?>
<a:theme xmlns:a="http://schemas.openxmlformats.org/drawingml/2006/main" name="GPCE2011">
  <a:themeElements>
    <a:clrScheme name="DonsColorThem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92D050"/>
      </a:accent1>
      <a:accent2>
        <a:srgbClr val="00B050"/>
      </a:accent2>
      <a:accent3>
        <a:srgbClr val="00B0F0"/>
      </a:accent3>
      <a:accent4>
        <a:srgbClr val="FF8427"/>
      </a:accent4>
      <a:accent5>
        <a:srgbClr val="CC9900"/>
      </a:accent5>
      <a:accent6>
        <a:srgbClr val="B22600"/>
      </a:accent6>
      <a:hlink>
        <a:srgbClr val="0070C0"/>
      </a:hlink>
      <a:folHlink>
        <a:srgbClr val="666699"/>
      </a:folHlink>
    </a:clrScheme>
    <a:fontScheme name="HarlowComic">
      <a:majorFont>
        <a:latin typeface="Harlow Solid Italic"/>
        <a:ea typeface=""/>
        <a:cs typeface=""/>
      </a:majorFont>
      <a:minorFont>
        <a:latin typeface="Comic Sans MS"/>
        <a:ea typeface=""/>
        <a:cs typeface="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3703A04-45B5-4D7A-8A0C-8E33B8D26750}" vid="{CC1F57AD-3B8A-4A64-AEEB-93AB084A58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HarlowComicW</Template>
  <TotalTime>229</TotalTime>
  <Words>912</Words>
  <Application>Microsoft Office PowerPoint</Application>
  <PresentationFormat>Widescreen</PresentationFormat>
  <Paragraphs>183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Comic Sans MS</vt:lpstr>
      <vt:lpstr>Courier New</vt:lpstr>
      <vt:lpstr>Harlow Solid Italic</vt:lpstr>
      <vt:lpstr>GPCE2011</vt:lpstr>
      <vt:lpstr>should future  variability modeling languages  express constraints in ocl?</vt:lpstr>
      <vt:lpstr>PowerPoint Presentation</vt:lpstr>
      <vt:lpstr>not altogether my idea, unfortunately…</vt:lpstr>
      <vt:lpstr>seriously, no.</vt:lpstr>
      <vt:lpstr>next generation feature models</vt:lpstr>
      <vt:lpstr>principle #1: simplicity!</vt:lpstr>
      <vt:lpstr>principle #2: don’t invent, reuse!</vt:lpstr>
      <vt:lpstr>principle #3: circularity avoidance</vt:lpstr>
      <vt:lpstr>aocl</vt:lpstr>
      <vt:lpstr>more queries</vt:lpstr>
      <vt:lpstr>more queries</vt:lpstr>
      <vt:lpstr>constraints</vt:lpstr>
      <vt:lpstr>how does aocl work?</vt:lpstr>
      <vt:lpstr>from this mde tools produce</vt:lpstr>
      <vt:lpstr>benefits</vt:lpstr>
      <vt:lpstr>aocl almost available now at my web page!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should future variability modeling languages express constraints in ocl?</dc:title>
  <dc:creator>dsb</dc:creator>
  <cp:lastModifiedBy>don batory</cp:lastModifiedBy>
  <cp:revision>22</cp:revision>
  <dcterms:created xsi:type="dcterms:W3CDTF">2019-07-23T07:59:49Z</dcterms:created>
  <dcterms:modified xsi:type="dcterms:W3CDTF">2019-09-10T11:55:28Z</dcterms:modified>
</cp:coreProperties>
</file>