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FCCD8-DCA5-520E-CC87-1E2ADF0A4145}" v="1" dt="2022-05-19T15:21:23.276"/>
    <p1510:client id="{4136F804-BACA-4284-8B4D-F004256A11B0}" v="203" dt="2022-05-18T11:54:13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Secvențe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  </a:t>
            </a:r>
          </a:p>
          <a:p>
            <a:r>
              <a:rPr lang="ro-RO" dirty="0">
                <a:cs typeface="Calibri"/>
              </a:rPr>
              <a:t>                                                                            Laborator 11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6629-C9AC-150A-0121-F24BFD25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Definiție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FF14-7167-6CB5-84DB-6DC969FC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err="1">
                <a:ea typeface="+mn-lt"/>
                <a:cs typeface="+mn-lt"/>
              </a:rPr>
              <a:t>Secvenţa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este</a:t>
            </a:r>
            <a:r>
              <a:rPr lang="en-US" sz="3200" dirty="0">
                <a:ea typeface="+mn-lt"/>
                <a:cs typeface="+mn-lt"/>
              </a:rPr>
              <a:t> un </a:t>
            </a:r>
            <a:r>
              <a:rPr lang="en-US" sz="3200" dirty="0" err="1">
                <a:ea typeface="+mn-lt"/>
                <a:cs typeface="+mn-lt"/>
              </a:rPr>
              <a:t>obiect</a:t>
            </a:r>
            <a:r>
              <a:rPr lang="en-US" sz="3200" dirty="0">
                <a:ea typeface="+mn-lt"/>
                <a:cs typeface="+mn-lt"/>
              </a:rPr>
              <a:t> al </a:t>
            </a:r>
            <a:r>
              <a:rPr lang="en-US" sz="3200" dirty="0" err="1">
                <a:ea typeface="+mn-lt"/>
                <a:cs typeface="+mn-lt"/>
              </a:rPr>
              <a:t>bazei</a:t>
            </a:r>
            <a:r>
              <a:rPr lang="en-US" sz="3200" dirty="0">
                <a:ea typeface="+mn-lt"/>
                <a:cs typeface="+mn-lt"/>
              </a:rPr>
              <a:t> de date </a:t>
            </a:r>
            <a:r>
              <a:rPr lang="en-US" sz="3200" dirty="0" err="1">
                <a:ea typeface="+mn-lt"/>
                <a:cs typeface="+mn-lt"/>
              </a:rPr>
              <a:t>ce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permite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generarea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de </a:t>
            </a:r>
            <a:r>
              <a:rPr lang="en-US" sz="3200" dirty="0" err="1">
                <a:ea typeface="+mn-lt"/>
                <a:cs typeface="+mn-lt"/>
              </a:rPr>
              <a:t>întregi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unici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pentru</a:t>
            </a:r>
            <a:r>
              <a:rPr lang="en-US" sz="3200" dirty="0">
                <a:ea typeface="+mn-lt"/>
                <a:cs typeface="+mn-lt"/>
              </a:rPr>
              <a:t> a fi </a:t>
            </a:r>
            <a:r>
              <a:rPr lang="en-US" sz="3200" dirty="0" err="1">
                <a:ea typeface="+mn-lt"/>
                <a:cs typeface="+mn-lt"/>
              </a:rPr>
              <a:t>folosiţi</a:t>
            </a:r>
            <a:r>
              <a:rPr lang="en-US" sz="3200" dirty="0">
                <a:ea typeface="+mn-lt"/>
                <a:cs typeface="+mn-lt"/>
              </a:rPr>
              <a:t> ca </a:t>
            </a:r>
            <a:r>
              <a:rPr lang="en-US" sz="3200" dirty="0" err="1">
                <a:ea typeface="+mn-lt"/>
                <a:cs typeface="+mn-lt"/>
              </a:rPr>
              <a:t>valori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pentru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cheia</a:t>
            </a:r>
          </a:p>
          <a:p>
            <a:pPr marL="0" indent="0">
              <a:buNone/>
            </a:pPr>
            <a:r>
              <a:rPr lang="en-US" sz="3200" dirty="0" err="1">
                <a:ea typeface="+mn-lt"/>
                <a:cs typeface="+mn-lt"/>
              </a:rPr>
              <a:t>primară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coloane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numerice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unice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 err="1">
                <a:ea typeface="+mn-lt"/>
                <a:cs typeface="+mn-lt"/>
              </a:rPr>
              <a:t>Secvenţele</a:t>
            </a:r>
            <a:r>
              <a:rPr lang="en-US" sz="3200" dirty="0">
                <a:ea typeface="+mn-lt"/>
                <a:cs typeface="+mn-lt"/>
              </a:rPr>
              <a:t> sunt 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err="1">
                <a:ea typeface="+mn-lt"/>
                <a:cs typeface="+mn-lt"/>
              </a:rPr>
              <a:t>independente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tabele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aşa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că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aceeaşi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secvenţă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poate</a:t>
            </a:r>
            <a:r>
              <a:rPr lang="en-US" sz="3200" dirty="0">
                <a:ea typeface="+mn-lt"/>
                <a:cs typeface="+mn-lt"/>
              </a:rPr>
              <a:t> fi</a:t>
            </a:r>
          </a:p>
          <a:p>
            <a:pPr marL="0" indent="0">
              <a:buNone/>
            </a:pPr>
            <a:r>
              <a:rPr lang="en-US" sz="3200" dirty="0" err="1">
                <a:ea typeface="+mn-lt"/>
                <a:cs typeface="+mn-lt"/>
              </a:rPr>
              <a:t>folosită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pentru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multe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tabele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8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A58E-34A6-18F3-852F-5B4A6F07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Sintaxă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618491-D0AE-4430-2096-C5104E0F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521" y="1825625"/>
            <a:ext cx="4928878" cy="4441872"/>
          </a:xfrm>
        </p:spPr>
      </p:pic>
    </p:spTree>
    <p:extLst>
      <p:ext uri="{BB962C8B-B14F-4D97-AF65-F5344CB8AC3E}">
        <p14:creationId xmlns:p14="http://schemas.microsoft.com/office/powerpoint/2010/main" val="35335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6016-D2FF-07A1-8A44-D2CA0544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4" y="484891"/>
            <a:ext cx="10959296" cy="56920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definirea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secvenţe</a:t>
            </a:r>
            <a:r>
              <a:rPr lang="en-US" dirty="0">
                <a:ea typeface="+mn-lt"/>
                <a:cs typeface="+mn-lt"/>
              </a:rPr>
              <a:t> se pot </a:t>
            </a:r>
            <a:r>
              <a:rPr lang="en-US" dirty="0" err="1">
                <a:ea typeface="+mn-lt"/>
                <a:cs typeface="+mn-lt"/>
              </a:rPr>
              <a:t>specifica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secvenţei</a:t>
            </a:r>
            <a:endParaRPr lang="en-US" dirty="0" err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diferenţa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numere</a:t>
            </a:r>
            <a:r>
              <a:rPr lang="en-US" dirty="0">
                <a:ea typeface="+mn-lt"/>
                <a:cs typeface="+mn-lt"/>
              </a:rPr>
              <a:t> generate </a:t>
            </a:r>
            <a:r>
              <a:rPr lang="en-US" dirty="0" err="1">
                <a:ea typeface="+mn-lt"/>
                <a:cs typeface="+mn-lt"/>
              </a:rPr>
              <a:t>succesiv</a:t>
            </a:r>
            <a:r>
              <a:rPr lang="en-US" dirty="0">
                <a:ea typeface="+mn-lt"/>
                <a:cs typeface="+mn-lt"/>
              </a:rPr>
              <a:t>, implicit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INCREMENT BY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inițial</a:t>
            </a:r>
            <a:r>
              <a:rPr lang="en-US" dirty="0">
                <a:ea typeface="+mn-lt"/>
                <a:cs typeface="+mn-lt"/>
              </a:rPr>
              <a:t>, implicit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1 (</a:t>
            </a:r>
            <a:r>
              <a:rPr lang="en-US" b="1" dirty="0">
                <a:ea typeface="+mn-lt"/>
                <a:cs typeface="+mn-lt"/>
              </a:rPr>
              <a:t>START WITH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maximă</a:t>
            </a:r>
            <a:r>
              <a:rPr lang="en-US" dirty="0">
                <a:ea typeface="+mn-lt"/>
                <a:cs typeface="+mn-lt"/>
              </a:rPr>
              <a:t>, implicit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10</a:t>
            </a:r>
            <a:r>
              <a:rPr lang="en-US" baseline="30000" dirty="0">
                <a:ea typeface="+mn-lt"/>
                <a:cs typeface="+mn-lt"/>
              </a:rPr>
              <a:t>27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secvenţă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ascendentă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–1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descendentă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minimă</a:t>
            </a:r>
            <a:r>
              <a:rPr lang="en-US" dirty="0">
                <a:ea typeface="+mn-lt"/>
                <a:cs typeface="+mn-lt"/>
              </a:rPr>
              <a:t>, implicit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secvenţă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ascendentă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-1027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secvenţă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descendentă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secvenţa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ciclează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atinge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limita</a:t>
            </a:r>
            <a:r>
              <a:rPr lang="en-US" dirty="0">
                <a:ea typeface="+mn-lt"/>
                <a:cs typeface="+mn-lt"/>
              </a:rPr>
              <a:t>; (</a:t>
            </a:r>
            <a:r>
              <a:rPr lang="en-US" b="1" dirty="0">
                <a:ea typeface="+mn-lt"/>
                <a:cs typeface="+mn-lt"/>
              </a:rPr>
              <a:t>CYCLE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încarce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cache, implicit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încărcate</a:t>
            </a:r>
            <a:r>
              <a:rPr lang="en-US" dirty="0">
                <a:ea typeface="+mn-lt"/>
                <a:cs typeface="+mn-lt"/>
              </a:rPr>
              <a:t> 20 de </a:t>
            </a:r>
            <a:r>
              <a:rPr lang="en-US" dirty="0" err="1">
                <a:ea typeface="+mn-lt"/>
                <a:cs typeface="+mn-lt"/>
              </a:rPr>
              <a:t>numere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(CACHE).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8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FC1C-EF81-C893-9133-84FDE84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320917"/>
            <a:ext cx="10804967" cy="5856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secvenţe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găsim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dicţionarul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Pentru</a:t>
            </a: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secvenţele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curent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interogăm</a:t>
            </a:r>
            <a:r>
              <a:rPr lang="en-US">
                <a:ea typeface="+mn-lt"/>
                <a:cs typeface="+mn-lt"/>
              </a:rPr>
              <a:t> USER_SEQUENCES. Alte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 utile sunt </a:t>
            </a:r>
            <a:r>
              <a:rPr lang="en-US" i="1" dirty="0">
                <a:ea typeface="+mn-lt"/>
                <a:cs typeface="+mn-lt"/>
              </a:rPr>
              <a:t>ALL_SEQUENCES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DBA_SEQUENCES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Pseudocoloanele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NEXTVAL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CURRVAL</a:t>
            </a:r>
            <a:r>
              <a:rPr lang="en-US" dirty="0">
                <a:ea typeface="+mn-lt"/>
                <a:cs typeface="+mn-lt"/>
              </a:rPr>
              <a:t> permit </a:t>
            </a:r>
            <a:r>
              <a:rPr lang="en-US" dirty="0" err="1">
                <a:ea typeface="+mn-lt"/>
                <a:cs typeface="+mn-lt"/>
              </a:rPr>
              <a:t>lucrul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efectiv</a:t>
            </a:r>
            <a:r>
              <a:rPr lang="en-US" dirty="0">
                <a:ea typeface="+mn-lt"/>
                <a:cs typeface="+mn-lt"/>
              </a:rPr>
              <a:t> cu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secvenţele.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Nume_secv.NEXTVAL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următoarea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secvenţei</a:t>
            </a:r>
            <a:r>
              <a:rPr lang="en-US">
                <a:ea typeface="+mn-lt"/>
                <a:cs typeface="+mn-lt"/>
              </a:rPr>
              <a:t>, o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valoare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unică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referire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Trebuie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puţin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înainte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de a </a:t>
            </a:r>
            <a:r>
              <a:rPr lang="en-US" dirty="0" err="1">
                <a:ea typeface="+mn-lt"/>
                <a:cs typeface="+mn-lt"/>
              </a:rPr>
              <a:t>folosi</a:t>
            </a:r>
            <a:r>
              <a:rPr lang="en-US" dirty="0">
                <a:ea typeface="+mn-lt"/>
                <a:cs typeface="+mn-lt"/>
              </a:rPr>
              <a:t> CURRVAL;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Nume_secv.CURRVAL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obţine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curentă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secvenţei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3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1D0-DABC-20CE-62C5-06C569CA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59" y="309170"/>
            <a:ext cx="11081441" cy="58677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Pseudocoloanele</a:t>
            </a:r>
            <a:r>
              <a:rPr lang="en-US" dirty="0">
                <a:ea typeface="+mn-lt"/>
                <a:cs typeface="+mn-lt"/>
              </a:rPr>
              <a:t> se pot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SELECT a </a:t>
            </a:r>
            <a:r>
              <a:rPr lang="en-US" dirty="0" err="1">
                <a:ea typeface="+mn-lt"/>
                <a:cs typeface="+mn-lt"/>
              </a:rPr>
              <a:t>comenzilor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nu fac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subcereri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SELECT a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 un INSERT;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clauza</a:t>
            </a:r>
            <a:r>
              <a:rPr lang="en-US" dirty="0">
                <a:ea typeface="+mn-lt"/>
                <a:cs typeface="+mn-lt"/>
              </a:rPr>
              <a:t> VALUES a </a:t>
            </a:r>
            <a:r>
              <a:rPr lang="en-US" dirty="0" err="1">
                <a:ea typeface="+mn-lt"/>
                <a:cs typeface="+mn-lt"/>
              </a:rPr>
              <a:t>comenzii</a:t>
            </a:r>
            <a:r>
              <a:rPr lang="en-US" dirty="0">
                <a:ea typeface="+mn-lt"/>
                <a:cs typeface="+mn-lt"/>
              </a:rPr>
              <a:t> INSERT;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clauza</a:t>
            </a:r>
            <a:r>
              <a:rPr lang="en-US" dirty="0">
                <a:ea typeface="+mn-lt"/>
                <a:cs typeface="+mn-lt"/>
              </a:rPr>
              <a:t> SET a </a:t>
            </a:r>
            <a:r>
              <a:rPr lang="en-US" dirty="0" err="1">
                <a:ea typeface="+mn-lt"/>
                <a:cs typeface="+mn-lt"/>
              </a:rPr>
              <a:t>comenzii</a:t>
            </a:r>
            <a:r>
              <a:rPr lang="en-US" dirty="0">
                <a:ea typeface="+mn-lt"/>
                <a:cs typeface="+mn-lt"/>
              </a:rPr>
              <a:t> UPDATE.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Pseudocoloanele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nu</a:t>
            </a:r>
            <a:r>
              <a:rPr lang="en-US" dirty="0">
                <a:ea typeface="+mn-lt"/>
                <a:cs typeface="+mn-lt"/>
              </a:rPr>
              <a:t> se pot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SELECT a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 SELECT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conţine</a:t>
            </a:r>
            <a:r>
              <a:rPr lang="en-US" dirty="0">
                <a:ea typeface="+mn-lt"/>
                <a:cs typeface="+mn-lt"/>
              </a:rPr>
              <a:t> DISTINCT, GROUP BY, HAVING </a:t>
            </a:r>
            <a:r>
              <a:rPr lang="en-US" dirty="0" err="1">
                <a:ea typeface="+mn-lt"/>
                <a:cs typeface="+mn-lt"/>
              </a:rPr>
              <a:t>sau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BY;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subcerere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comenzile</a:t>
            </a:r>
            <a:r>
              <a:rPr lang="en-US" dirty="0">
                <a:ea typeface="+mn-lt"/>
                <a:cs typeface="+mn-lt"/>
              </a:rPr>
              <a:t> SELECT, UPDATE, DELETE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clauza</a:t>
            </a:r>
            <a:r>
              <a:rPr lang="en-US" dirty="0">
                <a:ea typeface="+mn-lt"/>
                <a:cs typeface="+mn-lt"/>
              </a:rPr>
              <a:t> DEFAULT a </a:t>
            </a:r>
            <a:r>
              <a:rPr lang="en-US" dirty="0" err="1">
                <a:ea typeface="+mn-lt"/>
                <a:cs typeface="+mn-lt"/>
              </a:rPr>
              <a:t>comenzilor</a:t>
            </a:r>
            <a:r>
              <a:rPr lang="en-US" dirty="0">
                <a:ea typeface="+mn-lt"/>
                <a:cs typeface="+mn-lt"/>
              </a:rPr>
              <a:t> CREATE TABLE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ALTER TABLE.</a:t>
            </a:r>
          </a:p>
        </p:txBody>
      </p:sp>
    </p:spTree>
    <p:extLst>
      <p:ext uri="{BB962C8B-B14F-4D97-AF65-F5344CB8AC3E}">
        <p14:creationId xmlns:p14="http://schemas.microsoft.com/office/powerpoint/2010/main" val="41682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34CC-4D30-4032-94E9-DF56E25C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Suprimarea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unei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secvențe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2B73-EE20-8AEF-EE9C-62ECC112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•Ştergerea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secvenţelor</a:t>
            </a:r>
            <a:r>
              <a:rPr lang="en-US" dirty="0">
                <a:ea typeface="+mn-lt"/>
                <a:cs typeface="+mn-lt"/>
              </a:rPr>
              <a:t> se face cu </a:t>
            </a:r>
            <a:r>
              <a:rPr lang="en-US" dirty="0" err="1">
                <a:ea typeface="+mn-lt"/>
                <a:cs typeface="+mn-lt"/>
              </a:rPr>
              <a:t>ajutorul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comenzii</a:t>
            </a:r>
            <a:r>
              <a:rPr lang="en-US" dirty="0">
                <a:ea typeface="+mn-lt"/>
                <a:cs typeface="+mn-lt"/>
              </a:rPr>
              <a:t> DROP SEQUENCE.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DROP SEQUENCE </a:t>
            </a:r>
            <a:r>
              <a:rPr lang="en-US" i="1" dirty="0" err="1">
                <a:ea typeface="+mn-lt"/>
                <a:cs typeface="+mn-lt"/>
              </a:rPr>
              <a:t>nume_secventa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668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E3890A-55C1-4943-B49D-4BC3A51C9B01}"/>
</file>

<file path=customXml/itemProps2.xml><?xml version="1.0" encoding="utf-8"?>
<ds:datastoreItem xmlns:ds="http://schemas.openxmlformats.org/officeDocument/2006/customXml" ds:itemID="{074A96D1-06EF-4084-8DB6-50B1950EFB37}"/>
</file>

<file path=customXml/itemProps3.xml><?xml version="1.0" encoding="utf-8"?>
<ds:datastoreItem xmlns:ds="http://schemas.openxmlformats.org/officeDocument/2006/customXml" ds:itemID="{11047648-99B1-4595-A59E-07A68C18E5D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Temă Office</vt:lpstr>
      <vt:lpstr>Secvențe</vt:lpstr>
      <vt:lpstr>Definiție</vt:lpstr>
      <vt:lpstr> Sintaxă</vt:lpstr>
      <vt:lpstr>PowerPoint Presentation</vt:lpstr>
      <vt:lpstr>PowerPoint Presentation</vt:lpstr>
      <vt:lpstr>PowerPoint Presentation</vt:lpstr>
      <vt:lpstr>Suprimarea unei secvențe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2022-05-18T09:58:01Z</dcterms:created>
  <dcterms:modified xsi:type="dcterms:W3CDTF">2022-05-19T22:02:39Z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