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E3EBF-8D91-A11A-130F-431F935CA710}" v="29" dt="2022-03-28T10:51:56.942"/>
    <p1510:client id="{52EF001F-36BF-AD8E-D91E-7B2DA1FB1C02}" v="69" dt="2022-03-28T12:28:09.660"/>
    <p1510:client id="{5667B49F-2BA0-904B-5E4A-27BACDF29105}" v="78" dt="2022-03-28T12:31:49.169"/>
    <p1510:client id="{8789EA36-895A-B0DF-89B4-3604FD19190E}" v="222" dt="2022-03-28T12:36:16.201"/>
    <p1510:client id="{8F0C91FC-537E-2237-B567-CA85E7ADFE68}" v="77" dt="2022-03-28T11:04:12.288"/>
    <p1510:client id="{B140AC59-8666-68F1-FD62-230114A558DF}" v="186" dt="2022-03-27T21:19:34.238"/>
    <p1510:client id="{CC76AFD3-B287-B3E7-71DD-76336B1BA059}" v="302" dt="2022-03-27T21:10:44.264"/>
    <p1510:client id="{DD15E263-2A48-43BD-9C82-85F16BFF7B0F}" v="62" dt="2022-03-27T17:30:35.060"/>
    <p1510:client id="{F28E9E25-BD7F-065B-73AD-86063D6CEFEC}" v="89" dt="2022-03-28T08:03:20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31.03.2022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31.03.2022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31.03.2022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31.03.2022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31.03.2022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31.03.2022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31.03.2022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31.03.2022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31.03.2022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31.03.2022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31.03.2022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31.03.2022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Operatorii ROLLUP, CUBE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531-AB87-9FA9-0A57-44BA15E2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Cum </a:t>
            </a:r>
            <a:r>
              <a:rPr lang="en-US" err="1">
                <a:cs typeface="Calibri Light"/>
              </a:rPr>
              <a:t>funcționează</a:t>
            </a:r>
            <a:r>
              <a:rPr lang="en-US">
                <a:cs typeface="Calibri Ligh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6DB8-CC55-F3B9-B9C9-AACF753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Dacă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există</a:t>
            </a:r>
            <a:r>
              <a:rPr lang="en-US">
                <a:ea typeface="+mn-lt"/>
                <a:cs typeface="+mn-lt"/>
              </a:rPr>
              <a:t> n </a:t>
            </a:r>
            <a:r>
              <a:rPr lang="en-US" err="1">
                <a:ea typeface="+mn-lt"/>
                <a:cs typeface="+mn-lt"/>
              </a:rPr>
              <a:t>coloane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expresii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clauza</a:t>
            </a:r>
            <a:r>
              <a:rPr lang="en-US">
                <a:ea typeface="+mn-lt"/>
                <a:cs typeface="+mn-lt"/>
              </a:rPr>
              <a:t> GROUP BY, </a:t>
            </a:r>
            <a:r>
              <a:rPr lang="en-US" err="1">
                <a:ea typeface="+mn-lt"/>
                <a:cs typeface="+mn-lt"/>
              </a:rPr>
              <a:t>vor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exista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2</a:t>
            </a:r>
            <a:r>
              <a:rPr lang="en-US" b="1" baseline="30000">
                <a:ea typeface="+mn-lt"/>
                <a:cs typeface="+mn-lt"/>
              </a:rPr>
              <a:t>n</a:t>
            </a:r>
            <a:endParaRPr lang="en-US" b="1" baseline="30000">
              <a:cs typeface="Calibri" panose="020F0502020204030204"/>
            </a:endParaRPr>
          </a:p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combinaţii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posibile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superagregat</a:t>
            </a:r>
            <a:r>
              <a:rPr lang="en-US">
                <a:ea typeface="+mn-lt"/>
                <a:cs typeface="+mn-lt"/>
              </a:rPr>
              <a:t>. Din </a:t>
            </a:r>
            <a:r>
              <a:rPr lang="en-US" err="1">
                <a:ea typeface="+mn-lt"/>
                <a:cs typeface="+mn-lt"/>
              </a:rPr>
              <a:t>punct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vedere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matematic</a:t>
            </a:r>
            <a:r>
              <a:rPr lang="en-US">
                <a:ea typeface="+mn-lt"/>
                <a:cs typeface="+mn-lt"/>
              </a:rPr>
              <a:t>,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aceste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combinaţiiformează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b="1">
                <a:ea typeface="+mn-lt"/>
                <a:cs typeface="+mn-lt"/>
              </a:rPr>
              <a:t>cub n-dimensional,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aici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provenind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numele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operatorului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89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7604-3734-9FDD-D616-F1A86951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Exemplu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0B3F-E5BC-9102-D616-399F0A80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Pentru </a:t>
            </a:r>
            <a:r>
              <a:rPr lang="en-US" err="1">
                <a:ea typeface="+mn-lt"/>
                <a:cs typeface="+mn-lt"/>
              </a:rPr>
              <a:t>departamentele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având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codul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mic </a:t>
            </a:r>
            <a:r>
              <a:rPr lang="en-US" err="1">
                <a:ea typeface="+mn-lt"/>
                <a:cs typeface="+mn-lt"/>
              </a:rPr>
              <a:t>decât</a:t>
            </a:r>
            <a:r>
              <a:rPr lang="en-US">
                <a:ea typeface="+mn-lt"/>
                <a:cs typeface="+mn-lt"/>
              </a:rPr>
              <a:t> 50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afişeze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</a:t>
            </a:r>
            <a:r>
              <a:rPr lang="en-US" err="1">
                <a:ea typeface="+mn-lt"/>
                <a:cs typeface="+mn-lt"/>
              </a:rPr>
              <a:t>valoarea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totală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salariilor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corespunzătoare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fiecărui</a:t>
            </a:r>
            <a:r>
              <a:rPr lang="en-US">
                <a:ea typeface="+mn-lt"/>
                <a:cs typeface="+mn-lt"/>
              </a:rPr>
              <a:t> an de </a:t>
            </a:r>
            <a:r>
              <a:rPr lang="en-US" err="1">
                <a:ea typeface="+mn-lt"/>
                <a:cs typeface="+mn-lt"/>
              </a:rPr>
              <a:t>angajare</a:t>
            </a:r>
            <a:r>
              <a:rPr lang="en-US">
                <a:ea typeface="+mn-lt"/>
                <a:cs typeface="+mn-lt"/>
              </a:rPr>
              <a:t>, din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cadrulfiecărui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departament</a:t>
            </a:r>
            <a:r>
              <a:rPr lang="en-US">
                <a:ea typeface="+mn-lt"/>
                <a:cs typeface="+mn-lt"/>
              </a:rPr>
              <a:t>;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</a:t>
            </a:r>
            <a:r>
              <a:rPr lang="en-US" err="1">
                <a:ea typeface="+mn-lt"/>
                <a:cs typeface="+mn-lt"/>
              </a:rPr>
              <a:t>valoarea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totală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salariilor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fiecare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departament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indiferent</a:t>
            </a:r>
            <a:r>
              <a:rPr lang="en-US">
                <a:ea typeface="+mn-lt"/>
                <a:cs typeface="+mn-lt"/>
              </a:rPr>
              <a:t> de anul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angajarii</a:t>
            </a:r>
            <a:r>
              <a:rPr lang="en-US">
                <a:ea typeface="+mn-lt"/>
                <a:cs typeface="+mn-lt"/>
              </a:rPr>
              <a:t>);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</a:t>
            </a:r>
            <a:r>
              <a:rPr lang="en-US" err="1">
                <a:ea typeface="+mn-lt"/>
                <a:cs typeface="+mn-lt"/>
              </a:rPr>
              <a:t>valoarea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totală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salariilor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corespunzatoare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fiecărui</a:t>
            </a:r>
            <a:r>
              <a:rPr lang="en-US">
                <a:ea typeface="+mn-lt"/>
                <a:cs typeface="+mn-lt"/>
              </a:rPr>
              <a:t> an de angajare 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(</a:t>
            </a:r>
            <a:r>
              <a:rPr lang="en-US" err="1">
                <a:ea typeface="+mn-lt"/>
                <a:cs typeface="+mn-lt"/>
              </a:rPr>
              <a:t>indiferent</a:t>
            </a:r>
            <a:r>
              <a:rPr lang="en-US">
                <a:ea typeface="+mn-lt"/>
                <a:cs typeface="+mn-lt"/>
              </a:rPr>
              <a:t> de departament);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valoarea totală a salariilor (indiferent de departament si de anul angajarii).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9259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F6A8-B136-8134-1960-F856311E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Cererea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0924-A3D0-7AC5-686C-134DC0D4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department_id</a:t>
            </a:r>
            <a:r>
              <a:rPr lang="en-US">
                <a:ea typeface="+mn-lt"/>
                <a:cs typeface="+mn-lt"/>
              </a:rPr>
              <a:t>, TO_CHAR(</a:t>
            </a:r>
            <a:r>
              <a:rPr lang="en-US" err="1">
                <a:ea typeface="+mn-lt"/>
                <a:cs typeface="+mn-lt"/>
              </a:rPr>
              <a:t>hire_date</a:t>
            </a:r>
            <a:r>
              <a:rPr lang="en-US">
                <a:ea typeface="+mn-lt"/>
                <a:cs typeface="+mn-lt"/>
              </a:rPr>
              <a:t>, ‘</a:t>
            </a:r>
            <a:r>
              <a:rPr lang="en-US" err="1">
                <a:ea typeface="+mn-lt"/>
                <a:cs typeface="+mn-lt"/>
              </a:rPr>
              <a:t>yyyy</a:t>
            </a:r>
            <a:r>
              <a:rPr lang="en-US">
                <a:ea typeface="+mn-lt"/>
                <a:cs typeface="+mn-lt"/>
              </a:rPr>
              <a:t>’), SUM(salary)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FROM employees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WHERE </a:t>
            </a:r>
            <a:r>
              <a:rPr lang="en-US" err="1">
                <a:ea typeface="+mn-lt"/>
                <a:cs typeface="+mn-lt"/>
              </a:rPr>
              <a:t>department_id</a:t>
            </a:r>
            <a:r>
              <a:rPr lang="en-US">
                <a:ea typeface="+mn-lt"/>
                <a:cs typeface="+mn-lt"/>
              </a:rPr>
              <a:t> &lt; 50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GROUP BY CUBE(</a:t>
            </a:r>
            <a:r>
              <a:rPr lang="en-US" err="1">
                <a:ea typeface="+mn-lt"/>
                <a:cs typeface="+mn-lt"/>
              </a:rPr>
              <a:t>department_id</a:t>
            </a:r>
            <a:r>
              <a:rPr lang="en-US">
                <a:ea typeface="+mn-lt"/>
                <a:cs typeface="+mn-lt"/>
              </a:rPr>
              <a:t>, TO_CHAR(</a:t>
            </a:r>
            <a:r>
              <a:rPr lang="en-US" err="1">
                <a:ea typeface="+mn-lt"/>
                <a:cs typeface="+mn-lt"/>
              </a:rPr>
              <a:t>hire_date</a:t>
            </a:r>
            <a:r>
              <a:rPr lang="en-US">
                <a:ea typeface="+mn-lt"/>
                <a:cs typeface="+mn-lt"/>
              </a:rPr>
              <a:t>, ‘</a:t>
            </a:r>
            <a:r>
              <a:rPr lang="en-US" err="1">
                <a:ea typeface="+mn-lt"/>
                <a:cs typeface="+mn-lt"/>
              </a:rPr>
              <a:t>yyyy</a:t>
            </a:r>
            <a:r>
              <a:rPr lang="en-US">
                <a:ea typeface="+mn-lt"/>
                <a:cs typeface="+mn-lt"/>
              </a:rPr>
              <a:t>’));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C585-C48C-E8BF-2542-FC760B12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Ce  </a:t>
            </a:r>
            <a:r>
              <a:rPr lang="en-US" err="1">
                <a:cs typeface="Calibri Light"/>
              </a:rPr>
              <a:t>apare</a:t>
            </a:r>
            <a:r>
              <a:rPr lang="en-US">
                <a:cs typeface="Calibri Light"/>
              </a:rPr>
              <a:t> in plus la </a:t>
            </a:r>
            <a:r>
              <a:rPr lang="en-US" err="1">
                <a:cs typeface="Calibri Light"/>
              </a:rPr>
              <a:t>rezultat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folosind</a:t>
            </a:r>
            <a:r>
              <a:rPr lang="en-US">
                <a:cs typeface="Calibri Light"/>
              </a:rPr>
              <a:t> CUBE?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F9EC-EA3A-8289-A926-AB0EDD09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F766-EA88-EA70-B2CF-AE5ABA3E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Exercitiu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182E5-FA3A-715C-26B5-63E728BB6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err="1">
                <a:ea typeface="+mn-lt"/>
                <a:cs typeface="+mn-lt"/>
              </a:rPr>
              <a:t>Exercitiul</a:t>
            </a:r>
            <a:r>
              <a:rPr lang="en-US">
                <a:ea typeface="+mn-lt"/>
                <a:cs typeface="+mn-lt"/>
              </a:rPr>
              <a:t> 1) 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Să se </a:t>
            </a:r>
            <a:r>
              <a:rPr lang="en-US" err="1">
                <a:ea typeface="+mn-lt"/>
                <a:cs typeface="+mn-lt"/>
              </a:rPr>
              <a:t>afişeze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numele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departamentelor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titlurile</a:t>
            </a:r>
            <a:r>
              <a:rPr lang="en-US">
                <a:ea typeface="+mn-lt"/>
                <a:cs typeface="+mn-lt"/>
              </a:rPr>
              <a:t> job-</a:t>
            </a:r>
            <a:r>
              <a:rPr lang="en-US" err="1">
                <a:ea typeface="+mn-lt"/>
                <a:cs typeface="+mn-lt"/>
              </a:rPr>
              <a:t>urilor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şi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valoarea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medie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salariilor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–  fiecare departament şi, în cadrul său pentru fiecare job;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–  fiecare departament (indiferent de job);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–  întreg tabelul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62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89B6-A95A-99FE-E1EA-5F19CAE41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2920"/>
            <a:ext cx="10243594" cy="4364941"/>
          </a:xfrm>
        </p:spPr>
        <p:txBody>
          <a:bodyPr>
            <a:normAutofit/>
          </a:bodyPr>
          <a:lstStyle/>
          <a:p>
            <a:br>
              <a:rPr lang="ro-RO">
                <a:latin typeface="Calibri"/>
                <a:cs typeface="Calibri"/>
              </a:rPr>
            </a:br>
            <a:br>
              <a:rPr lang="ro-RO">
                <a:latin typeface="Calibri"/>
                <a:cs typeface="Calibri"/>
              </a:rPr>
            </a:br>
            <a:r>
              <a:rPr lang="ro-RO">
                <a:latin typeface="Calibri"/>
                <a:cs typeface="Calibri"/>
              </a:rPr>
              <a:t>Funcția DECODE și expresia</a:t>
            </a:r>
            <a:br>
              <a:rPr lang="ro-RO">
                <a:latin typeface="Calibri"/>
                <a:cs typeface="Calibri"/>
              </a:rPr>
            </a:br>
            <a:r>
              <a:rPr lang="ro-RO">
                <a:latin typeface="Calibri"/>
                <a:cs typeface="Calibri"/>
              </a:rPr>
              <a:t>CASE. </a:t>
            </a:r>
            <a:r>
              <a:rPr lang="ro-RO" err="1">
                <a:latin typeface="Calibri"/>
                <a:cs typeface="Calibri"/>
              </a:rPr>
              <a:t>Subcereri</a:t>
            </a:r>
            <a:r>
              <a:rPr lang="ro-RO">
                <a:latin typeface="Calibri"/>
                <a:cs typeface="Calibri"/>
              </a:rPr>
              <a:t> nesincronizate în clauza FROM.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501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D985-E3A8-25A7-3969-6AC0AE6D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Calibri Light"/>
                <a:cs typeface="Calibri Light"/>
              </a:rPr>
              <a:t>Funcția</a:t>
            </a:r>
            <a:r>
              <a:rPr lang="en-US">
                <a:ea typeface="Calibri Light"/>
                <a:cs typeface="Calibri Light"/>
              </a:rPr>
              <a:t> DECODE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D979-509B-70D5-2BEA-8BC86240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-este </a:t>
            </a:r>
            <a:r>
              <a:rPr lang="en-US" err="1">
                <a:ea typeface="+mn-lt"/>
                <a:cs typeface="+mn-lt"/>
              </a:rPr>
              <a:t>utilizata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calcularea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returnarea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expresii</a:t>
            </a:r>
            <a:r>
              <a:rPr lang="en-US">
                <a:ea typeface="+mn-lt"/>
                <a:cs typeface="+mn-lt"/>
              </a:rPr>
              <a:t> in </a:t>
            </a:r>
          </a:p>
          <a:p>
            <a:pPr>
              <a:buNone/>
            </a:pPr>
            <a:r>
              <a:rPr lang="en-US" err="1">
                <a:ea typeface="+mn-lt"/>
                <a:cs typeface="+mn-lt"/>
              </a:rPr>
              <a:t>functie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anumite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conditii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egalitate</a:t>
            </a:r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err="1">
                <a:ea typeface="+mn-lt"/>
                <a:cs typeface="+mn-lt"/>
              </a:rPr>
              <a:t>Sintaxa</a:t>
            </a:r>
            <a:r>
              <a:rPr lang="en-US">
                <a:ea typeface="+mn-lt"/>
                <a:cs typeface="+mn-lt"/>
              </a:rPr>
              <a:t> este:</a:t>
            </a:r>
          </a:p>
          <a:p>
            <a:pPr>
              <a:buNone/>
            </a:pPr>
            <a:r>
              <a:rPr lang="en-US" i="1">
                <a:ea typeface="+mn-lt"/>
                <a:cs typeface="+mn-lt"/>
              </a:rPr>
              <a:t>DECODE (VARIABILA, conditie1, expresie1, conditie2, expresie2, ….., </a:t>
            </a:r>
            <a:r>
              <a:rPr lang="en-US" i="1" err="1">
                <a:ea typeface="+mn-lt"/>
                <a:cs typeface="+mn-lt"/>
              </a:rPr>
              <a:t>conditie_n</a:t>
            </a:r>
            <a:r>
              <a:rPr lang="en-US" i="1">
                <a:ea typeface="+mn-lt"/>
                <a:cs typeface="+mn-lt"/>
              </a:rPr>
              <a:t>,  </a:t>
            </a:r>
            <a:r>
              <a:rPr lang="en-US" i="1" err="1">
                <a:ea typeface="+mn-lt"/>
                <a:cs typeface="+mn-lt"/>
              </a:rPr>
              <a:t>expresie_n</a:t>
            </a:r>
            <a:r>
              <a:rPr lang="en-US" i="1">
                <a:ea typeface="+mn-lt"/>
                <a:cs typeface="+mn-lt"/>
              </a:rPr>
              <a:t>, </a:t>
            </a:r>
            <a:r>
              <a:rPr lang="en-US" i="1" err="1">
                <a:ea typeface="+mn-lt"/>
                <a:cs typeface="+mn-lt"/>
              </a:rPr>
              <a:t>valoare</a:t>
            </a:r>
            <a:r>
              <a:rPr lang="en-US" i="1">
                <a:ea typeface="+mn-lt"/>
                <a:cs typeface="+mn-lt"/>
              </a:rPr>
              <a:t> n+1 </a:t>
            </a:r>
            <a:r>
              <a:rPr lang="en-US" i="1" err="1">
                <a:ea typeface="+mn-lt"/>
                <a:cs typeface="+mn-lt"/>
              </a:rPr>
              <a:t>implicita</a:t>
            </a:r>
            <a:r>
              <a:rPr lang="en-US" i="1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51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FD26-1F2A-C51F-B651-0CD0DEE1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Exemplu</a:t>
            </a:r>
            <a:endParaRPr lang="en-US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EEFDA9-B94A-7225-86B4-BB9788E90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7" t="6818" r="172"/>
          <a:stretch/>
        </p:blipFill>
        <p:spPr>
          <a:xfrm>
            <a:off x="404149" y="1543177"/>
            <a:ext cx="11075802" cy="11892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5C80E-BE27-208D-CE74-AD084C81359B}"/>
              </a:ext>
            </a:extLst>
          </p:cNvPr>
          <p:cNvSpPr txBox="1"/>
          <p:nvPr/>
        </p:nvSpPr>
        <p:spPr>
          <a:xfrm>
            <a:off x="403185" y="3200399"/>
            <a:ext cx="7064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563C02E-F8B1-7E5C-211E-9BFD87520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1" t="23684" r="39747" b="6579"/>
          <a:stretch/>
        </p:blipFill>
        <p:spPr>
          <a:xfrm>
            <a:off x="769717" y="4278529"/>
            <a:ext cx="4308304" cy="5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9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BBD3-B128-33A8-5A1A-E3B5D72D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Exemplu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8DCC-EF2B-90B4-8D65-5690253D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department_id</a:t>
            </a:r>
            <a:r>
              <a:rPr lang="en-US">
                <a:ea typeface="+mn-lt"/>
                <a:cs typeface="+mn-lt"/>
              </a:rPr>
              <a:t>, DECODE( </a:t>
            </a:r>
            <a:r>
              <a:rPr lang="en-US" err="1">
                <a:ea typeface="+mn-lt"/>
                <a:cs typeface="+mn-lt"/>
              </a:rPr>
              <a:t>department_id</a:t>
            </a:r>
            <a:r>
              <a:rPr lang="en-US">
                <a:ea typeface="+mn-lt"/>
                <a:cs typeface="+mn-lt"/>
              </a:rPr>
              <a:t>, 10, 'Administration' ,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                                       20, 'Marketing', 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                                        'Alt </a:t>
            </a:r>
            <a:r>
              <a:rPr lang="en-US" err="1">
                <a:ea typeface="+mn-lt"/>
                <a:cs typeface="+mn-lt"/>
              </a:rPr>
              <a:t>departmanet</a:t>
            </a:r>
            <a:r>
              <a:rPr lang="en-US">
                <a:ea typeface="+mn-lt"/>
                <a:cs typeface="+mn-lt"/>
              </a:rPr>
              <a:t>') </a:t>
            </a:r>
            <a:r>
              <a:rPr lang="en-US" err="1">
                <a:ea typeface="+mn-lt"/>
                <a:cs typeface="+mn-lt"/>
              </a:rPr>
              <a:t>Nume_departamant</a:t>
            </a:r>
            <a:r>
              <a:rPr lang="en-US">
                <a:ea typeface="+mn-lt"/>
                <a:cs typeface="+mn-lt"/>
              </a:rPr>
              <a:t> FROM departments;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1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3F24-5248-0662-6FBC-4F38EDE5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Calibri Light"/>
                <a:cs typeface="Calibri Light"/>
              </a:rPr>
              <a:t>Expresia</a:t>
            </a:r>
            <a:r>
              <a:rPr lang="en-US">
                <a:ea typeface="Calibri Light"/>
                <a:cs typeface="Calibri Light"/>
              </a:rPr>
              <a:t> CASE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72BF-C3E6-0B11-EC73-54E82674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DECODE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echivalent</a:t>
            </a:r>
            <a:r>
              <a:rPr lang="en-US">
                <a:ea typeface="+mn-lt"/>
                <a:cs typeface="+mn-lt"/>
              </a:rPr>
              <a:t> cu CASE, a </a:t>
            </a:r>
            <a:r>
              <a:rPr lang="en-US" err="1">
                <a:ea typeface="+mn-lt"/>
                <a:cs typeface="+mn-lt"/>
              </a:rPr>
              <a:t>cărui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structură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86B6F-9D7D-FBCB-DC8D-A3FA73FA8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00152"/>
              </p:ext>
            </p:extLst>
          </p:nvPr>
        </p:nvGraphicFramePr>
        <p:xfrm>
          <a:off x="433431" y="2509706"/>
          <a:ext cx="9752065" cy="398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856">
                  <a:extLst>
                    <a:ext uri="{9D8B030D-6E8A-4147-A177-3AD203B41FA5}">
                      <a16:colId xmlns:a16="http://schemas.microsoft.com/office/drawing/2014/main" val="633904247"/>
                    </a:ext>
                  </a:extLst>
                </a:gridCol>
                <a:gridCol w="4882209">
                  <a:extLst>
                    <a:ext uri="{9D8B030D-6E8A-4147-A177-3AD203B41FA5}">
                      <a16:colId xmlns:a16="http://schemas.microsoft.com/office/drawing/2014/main" val="1689465546"/>
                    </a:ext>
                  </a:extLst>
                </a:gridCol>
              </a:tblGrid>
              <a:tr h="3984770">
                <a:tc>
                  <a:txBody>
                    <a:bodyPr/>
                    <a:lstStyle/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CASE </a:t>
                      </a:r>
                      <a:r>
                        <a:rPr lang="en-US" sz="24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expresie</a:t>
                      </a: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WHEN val_1 THEN val_2</a:t>
                      </a: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WHEN val_3 THEN val_4</a:t>
                      </a: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…</a:t>
                      </a: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ELSE default</a:t>
                      </a: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830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6BCAD6-98E6-AF6E-2474-087295235265}"/>
              </a:ext>
            </a:extLst>
          </p:cNvPr>
          <p:cNvSpPr txBox="1"/>
          <p:nvPr/>
        </p:nvSpPr>
        <p:spPr>
          <a:xfrm>
            <a:off x="6528033" y="2752988"/>
            <a:ext cx="31346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CASE</a:t>
            </a:r>
          </a:p>
          <a:p>
            <a:r>
              <a:rPr lang="en-US">
                <a:cs typeface="Calibri"/>
              </a:rPr>
              <a:t>WHEN expr_1 then val_1</a:t>
            </a:r>
          </a:p>
          <a:p>
            <a:r>
              <a:rPr lang="en-US">
                <a:cs typeface="Calibri"/>
              </a:rPr>
              <a:t>WHEN expr_2 THEN val_2</a:t>
            </a:r>
          </a:p>
          <a:p>
            <a:r>
              <a:rPr lang="en-US">
                <a:cs typeface="Calibri"/>
              </a:rPr>
              <a:t>…</a:t>
            </a:r>
          </a:p>
          <a:p>
            <a:r>
              <a:rPr lang="en-US">
                <a:cs typeface="Calibri"/>
              </a:rPr>
              <a:t>ELSE default</a:t>
            </a:r>
          </a:p>
          <a:p>
            <a:r>
              <a:rPr lang="en-US">
                <a:cs typeface="Calibri"/>
              </a:rPr>
              <a:t>END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780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1237-6466-B0D2-7CBC-8A16356A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 Operatorul ROLLUP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063D-407A-227A-041F-0B0FA44C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-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furnizează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valori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agregat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şi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superagregat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corespunzătoare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expresiilor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clauza</a:t>
            </a:r>
            <a:r>
              <a:rPr lang="en-US">
                <a:ea typeface="+mn-lt"/>
                <a:cs typeface="+mn-lt"/>
              </a:rPr>
              <a:t> GROUP BY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poate</a:t>
            </a:r>
            <a:r>
              <a:rPr lang="en-US">
                <a:ea typeface="+mn-lt"/>
                <a:cs typeface="+mn-lt"/>
              </a:rPr>
              <a:t> fi </a:t>
            </a:r>
            <a:r>
              <a:rPr lang="en-US" err="1">
                <a:ea typeface="+mn-lt"/>
                <a:cs typeface="+mn-lt"/>
              </a:rPr>
              <a:t>folosit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extragerea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statistici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şi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informaţii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totalizatoare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mulţimile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rezultate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Acest</a:t>
            </a:r>
            <a:r>
              <a:rPr lang="en-US">
                <a:ea typeface="+mn-lt"/>
                <a:cs typeface="+mn-lt"/>
              </a:rPr>
              <a:t> operator </a:t>
            </a:r>
            <a:r>
              <a:rPr lang="en-US" err="1">
                <a:ea typeface="+mn-lt"/>
                <a:cs typeface="+mn-lt"/>
              </a:rPr>
              <a:t>poate</a:t>
            </a:r>
            <a:r>
              <a:rPr lang="en-US">
                <a:ea typeface="+mn-lt"/>
                <a:cs typeface="+mn-lt"/>
              </a:rPr>
              <a:t> fi util la </a:t>
            </a:r>
            <a:r>
              <a:rPr lang="en-US" err="1">
                <a:ea typeface="+mn-lt"/>
                <a:cs typeface="+mn-lt"/>
              </a:rPr>
              <a:t>generarea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rapoarte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diagrame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şi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grafice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989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ED25-6654-FAE8-AB93-E0A9B694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Subcereri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nesincronizate</a:t>
            </a:r>
            <a:r>
              <a:rPr lang="en-US">
                <a:cs typeface="Calibri Light"/>
              </a:rPr>
              <a:t> in </a:t>
            </a:r>
            <a:r>
              <a:rPr lang="en-US" err="1">
                <a:cs typeface="Calibri Light"/>
              </a:rPr>
              <a:t>clauza</a:t>
            </a:r>
            <a:r>
              <a:rPr lang="en-US">
                <a:cs typeface="Calibri Light"/>
              </a:rPr>
              <a:t> FROM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173F-131B-20DA-B055-CB3B382D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err="1">
                <a:ea typeface="+mn-lt"/>
                <a:cs typeface="+mn-lt"/>
              </a:rPr>
              <a:t>Subcererile</a:t>
            </a:r>
            <a:r>
              <a:rPr lang="en-US">
                <a:ea typeface="+mn-lt"/>
                <a:cs typeface="+mn-lt"/>
              </a:rPr>
              <a:t> pot </a:t>
            </a:r>
            <a:r>
              <a:rPr lang="en-US" err="1">
                <a:ea typeface="+mn-lt"/>
                <a:cs typeface="+mn-lt"/>
              </a:rPr>
              <a:t>apărea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clauza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SELECT, WHERE FROM </a:t>
            </a:r>
            <a:r>
              <a:rPr lang="en-US" err="1">
                <a:ea typeface="+mn-lt"/>
                <a:cs typeface="+mn-lt"/>
              </a:rPr>
              <a:t>sau</a:t>
            </a:r>
            <a:r>
              <a:rPr lang="en-US" b="1">
                <a:ea typeface="+mn-lt"/>
                <a:cs typeface="+mn-lt"/>
              </a:rPr>
              <a:t> HAVING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a </a:t>
            </a:r>
            <a:r>
              <a:rPr lang="en-US" err="1">
                <a:ea typeface="+mn-lt"/>
                <a:cs typeface="+mn-lt"/>
              </a:rPr>
              <a:t>unei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cereri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 </a:t>
            </a:r>
            <a:r>
              <a:rPr lang="en-US" err="1">
                <a:ea typeface="+mn-lt"/>
                <a:cs typeface="+mn-lt"/>
              </a:rPr>
              <a:t>subcerere</a:t>
            </a:r>
            <a:r>
              <a:rPr lang="en-US">
                <a:ea typeface="+mn-lt"/>
                <a:cs typeface="+mn-lt"/>
              </a:rPr>
              <a:t> care </a:t>
            </a:r>
            <a:r>
              <a:rPr lang="en-US" err="1">
                <a:ea typeface="+mn-lt"/>
                <a:cs typeface="+mn-lt"/>
              </a:rPr>
              <a:t>apare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clauza</a:t>
            </a:r>
            <a:r>
              <a:rPr lang="en-US">
                <a:ea typeface="+mn-lt"/>
                <a:cs typeface="+mn-lt"/>
              </a:rPr>
              <a:t> FROM se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numeşte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i="1">
                <a:ea typeface="+mn-lt"/>
                <a:cs typeface="+mn-lt"/>
              </a:rPr>
              <a:t>view in-line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2BB8-ADD6-C378-C2D2-7781382D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Cum </a:t>
            </a:r>
            <a:r>
              <a:rPr lang="en-US" err="1">
                <a:cs typeface="Calibri Light"/>
              </a:rPr>
              <a:t>funcționează</a:t>
            </a:r>
            <a:r>
              <a:rPr lang="en-US">
                <a:cs typeface="Calibri Ligh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2C30-44BE-2331-ADC5-31DC2055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05" y="1615901"/>
            <a:ext cx="10900095" cy="45610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Operatorul ROLLUP </a:t>
            </a:r>
            <a:r>
              <a:rPr lang="en-US" err="1">
                <a:ea typeface="+mn-lt"/>
                <a:cs typeface="+mn-lt"/>
              </a:rPr>
              <a:t>creează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grupări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deplasarea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-o </a:t>
            </a:r>
            <a:r>
              <a:rPr lang="en-US" err="1">
                <a:ea typeface="+mn-lt"/>
                <a:cs typeface="+mn-lt"/>
              </a:rPr>
              <a:t>singură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direcţie</a:t>
            </a:r>
            <a:r>
              <a:rPr lang="en-US">
                <a:ea typeface="+mn-lt"/>
                <a:cs typeface="+mn-lt"/>
              </a:rPr>
              <a:t>, de la </a:t>
            </a:r>
            <a:r>
              <a:rPr lang="en-US" err="1">
                <a:ea typeface="+mn-lt"/>
                <a:cs typeface="+mn-lt"/>
              </a:rPr>
              <a:t>dreapta</a:t>
            </a:r>
            <a:r>
              <a:rPr lang="en-US">
                <a:ea typeface="+mn-lt"/>
                <a:cs typeface="+mn-lt"/>
              </a:rPr>
              <a:t> la </a:t>
            </a:r>
            <a:r>
              <a:rPr lang="en-US" err="1">
                <a:ea typeface="+mn-lt"/>
                <a:cs typeface="+mn-lt"/>
              </a:rPr>
              <a:t>stânga</a:t>
            </a:r>
            <a:r>
              <a:rPr lang="en-US">
                <a:ea typeface="+mn-lt"/>
                <a:cs typeface="+mn-lt"/>
              </a:rPr>
              <a:t>, de-a </a:t>
            </a:r>
            <a:r>
              <a:rPr lang="en-US" err="1">
                <a:ea typeface="+mn-lt"/>
                <a:cs typeface="+mn-lt"/>
              </a:rPr>
              <a:t>lungul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listei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coloane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specificate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clauza</a:t>
            </a:r>
            <a:r>
              <a:rPr lang="en-US">
                <a:ea typeface="+mn-lt"/>
                <a:cs typeface="+mn-lt"/>
              </a:rPr>
              <a:t> GROUP BY. Apoi, se </a:t>
            </a:r>
            <a:r>
              <a:rPr lang="en-US" err="1">
                <a:ea typeface="+mn-lt"/>
                <a:cs typeface="+mn-lt"/>
              </a:rPr>
              <a:t>aplică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funcţia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agregat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acestor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grupări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</a:t>
            </a:r>
            <a:r>
              <a:rPr lang="en-US" err="1">
                <a:ea typeface="+mn-lt"/>
                <a:cs typeface="+mn-lt"/>
              </a:rPr>
              <a:t>Dacă</a:t>
            </a:r>
            <a:r>
              <a:rPr lang="en-US">
                <a:ea typeface="+mn-lt"/>
                <a:cs typeface="+mn-lt"/>
              </a:rPr>
              <a:t> sunt </a:t>
            </a:r>
            <a:r>
              <a:rPr lang="en-US" err="1">
                <a:ea typeface="+mn-lt"/>
                <a:cs typeface="+mn-lt"/>
              </a:rPr>
              <a:t>specificate</a:t>
            </a:r>
            <a:r>
              <a:rPr lang="en-US">
                <a:ea typeface="+mn-lt"/>
                <a:cs typeface="+mn-lt"/>
              </a:rPr>
              <a:t> n </a:t>
            </a:r>
            <a:r>
              <a:rPr lang="en-US" err="1">
                <a:ea typeface="+mn-lt"/>
                <a:cs typeface="+mn-lt"/>
              </a:rPr>
              <a:t>expresii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operatorul</a:t>
            </a:r>
            <a:r>
              <a:rPr lang="en-US">
                <a:ea typeface="+mn-lt"/>
                <a:cs typeface="+mn-lt"/>
              </a:rPr>
              <a:t> ROLLUP, </a:t>
            </a:r>
            <a:r>
              <a:rPr lang="en-US" err="1">
                <a:ea typeface="+mn-lt"/>
                <a:cs typeface="+mn-lt"/>
              </a:rPr>
              <a:t>numărul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grupări</a:t>
            </a:r>
            <a:r>
              <a:rPr lang="en-US">
                <a:ea typeface="+mn-lt"/>
                <a:cs typeface="+mn-lt"/>
              </a:rPr>
              <a:t> generate </a:t>
            </a:r>
            <a:r>
              <a:rPr lang="en-US" err="1">
                <a:ea typeface="+mn-lt"/>
                <a:cs typeface="+mn-lt"/>
              </a:rPr>
              <a:t>va</a:t>
            </a:r>
            <a:r>
              <a:rPr lang="en-US">
                <a:ea typeface="+mn-lt"/>
                <a:cs typeface="+mn-lt"/>
              </a:rPr>
              <a:t> fi n + 1. 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CE25-58D3-8DC6-71B6-AF8EBE3C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Cum </a:t>
            </a:r>
            <a:r>
              <a:rPr lang="en-US" err="1">
                <a:cs typeface="Calibri Light"/>
              </a:rPr>
              <a:t>funcționează</a:t>
            </a:r>
            <a:r>
              <a:rPr lang="en-US">
                <a:cs typeface="Calibri Ligh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8769-7EC8-6262-EC6E-1A42F2FA7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61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GROUP BY ROLLUP (expr_1, expr_2, …, </a:t>
            </a:r>
            <a:r>
              <a:rPr lang="en-US" err="1">
                <a:ea typeface="+mn-lt"/>
                <a:cs typeface="+mn-lt"/>
              </a:rPr>
              <a:t>expr_n</a:t>
            </a:r>
            <a:r>
              <a:rPr lang="en-US">
                <a:ea typeface="+mn-lt"/>
                <a:cs typeface="+mn-lt"/>
              </a:rPr>
              <a:t>) </a:t>
            </a:r>
          </a:p>
          <a:p>
            <a:pPr>
              <a:buNone/>
            </a:pPr>
            <a:r>
              <a:rPr lang="en-US">
                <a:cs typeface="Calibri" panose="020F0502020204030204"/>
              </a:rPr>
              <a:t>GROUP BY  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expr_1, expr_2, …, 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expr_n</a:t>
            </a:r>
            <a:r>
              <a:rPr lang="en-US">
                <a:cs typeface="Calibri" panose="020F0502020204030204"/>
              </a:rPr>
              <a:t>) </a:t>
            </a:r>
            <a:endParaRPr lang="en-US"/>
          </a:p>
          <a:p>
            <a:pPr>
              <a:buNone/>
            </a:pPr>
            <a:r>
              <a:rPr lang="en-US">
                <a:cs typeface="Calibri" panose="020F0502020204030204"/>
              </a:rPr>
              <a:t>GROUP BY 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expr_1, expr_2, …, expr_n-</a:t>
            </a:r>
            <a:r>
              <a:rPr lang="en-US">
                <a:cs typeface="Calibri" panose="020F0502020204030204"/>
              </a:rPr>
              <a:t>1)…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cs typeface="Calibri" panose="020F0502020204030204"/>
              </a:rPr>
              <a:t>GROUP BY 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expr_1, expr_2</a:t>
            </a:r>
            <a:r>
              <a:rPr lang="en-US">
                <a:cs typeface="Calibri" panose="020F0502020204030204"/>
              </a:rPr>
              <a:t>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cs typeface="Calibri" panose="020F0502020204030204"/>
              </a:rPr>
              <a:t>GROUP BY 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expr_1</a:t>
            </a:r>
            <a:r>
              <a:rPr lang="en-US">
                <a:cs typeface="Calibri" panose="020F0502020204030204"/>
              </a:rPr>
              <a:t>)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GROUP BY () –  </a:t>
            </a:r>
            <a:r>
              <a:rPr lang="en-US" i="1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corespunzător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US" i="1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absenţei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US" i="1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clauzei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GROUP BY </a:t>
            </a:r>
            <a:r>
              <a:rPr lang="en-US" i="1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şi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US" i="1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deci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 </a:t>
            </a:r>
            <a:r>
              <a:rPr lang="en-US" i="1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calculului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US" i="1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funcţiilor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US" i="1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grup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din </a:t>
            </a:r>
            <a:r>
              <a:rPr lang="en-US" i="1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cerere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US" i="1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pentru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US" i="1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întreg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US" i="1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tabelul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.</a:t>
            </a:r>
            <a:endParaRPr lang="en-US" i="1">
              <a:solidFill>
                <a:schemeClr val="accent6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8979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F43F-5FD0-69B5-836F-2CEA297A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Exemplu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D139-A5D4-D699-14A6-52D46BA8C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departamentele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având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codul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mic </a:t>
            </a:r>
            <a:r>
              <a:rPr lang="en-US" err="1">
                <a:ea typeface="+mn-lt"/>
                <a:cs typeface="+mn-lt"/>
              </a:rPr>
              <a:t>decât</a:t>
            </a:r>
            <a:r>
              <a:rPr lang="en-US">
                <a:ea typeface="+mn-lt"/>
                <a:cs typeface="+mn-lt"/>
              </a:rPr>
              <a:t> 50,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afişeze</a:t>
            </a:r>
            <a:r>
              <a:rPr lang="en-US">
                <a:ea typeface="+mn-lt"/>
                <a:cs typeface="+mn-lt"/>
              </a:rPr>
              <a:t>: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-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fiecare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departament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şi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fiecare</a:t>
            </a:r>
            <a:r>
              <a:rPr lang="en-US">
                <a:ea typeface="+mn-lt"/>
                <a:cs typeface="+mn-lt"/>
              </a:rPr>
              <a:t> an al </a:t>
            </a:r>
            <a:r>
              <a:rPr lang="en-US" err="1">
                <a:ea typeface="+mn-lt"/>
                <a:cs typeface="+mn-lt"/>
              </a:rPr>
              <a:t>angajării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corespunzător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departamentului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respectiv</a:t>
            </a:r>
            <a:r>
              <a:rPr lang="en-US">
                <a:ea typeface="+mn-lt"/>
                <a:cs typeface="+mn-lt"/>
              </a:rPr>
              <a:t>), </a:t>
            </a:r>
            <a:r>
              <a:rPr lang="en-US" err="1">
                <a:ea typeface="+mn-lt"/>
                <a:cs typeface="+mn-lt"/>
              </a:rPr>
              <a:t>valoarea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totală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salariilor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angajaţilor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acel</a:t>
            </a:r>
            <a:r>
              <a:rPr lang="en-US">
                <a:ea typeface="+mn-lt"/>
                <a:cs typeface="+mn-lt"/>
              </a:rPr>
              <a:t> an;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</a:t>
            </a:r>
            <a:r>
              <a:rPr lang="en-US" err="1">
                <a:ea typeface="+mn-lt"/>
                <a:cs typeface="+mn-lt"/>
              </a:rPr>
              <a:t>valoarea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totală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salariilor</a:t>
            </a:r>
            <a:r>
              <a:rPr lang="en-US">
                <a:ea typeface="+mn-lt"/>
                <a:cs typeface="+mn-lt"/>
              </a:rPr>
              <a:t> pe </a:t>
            </a:r>
            <a:r>
              <a:rPr lang="en-US" err="1">
                <a:ea typeface="+mn-lt"/>
                <a:cs typeface="+mn-lt"/>
              </a:rPr>
              <a:t>departamente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indiferent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anul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angajării</a:t>
            </a:r>
            <a:r>
              <a:rPr lang="en-US">
                <a:ea typeface="+mn-lt"/>
                <a:cs typeface="+mn-lt"/>
              </a:rPr>
              <a:t>);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</a:t>
            </a:r>
            <a:r>
              <a:rPr lang="en-US" err="1">
                <a:ea typeface="+mn-lt"/>
                <a:cs typeface="+mn-lt"/>
              </a:rPr>
              <a:t>valoarea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totală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salariilor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indiferent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anul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angajării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şi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departament</a:t>
            </a:r>
            <a:r>
              <a:rPr lang="en-US">
                <a:ea typeface="+mn-lt"/>
                <a:cs typeface="+mn-lt"/>
              </a:rPr>
              <a:t>).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168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BBE-5174-B265-3629-1D8E760E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Cererea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438F-EDAF-F4AB-95A0-6254A963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SELECT </a:t>
            </a:r>
            <a:r>
              <a:rPr lang="en-US" err="1">
                <a:ea typeface="+mn-lt"/>
                <a:cs typeface="+mn-lt"/>
              </a:rPr>
              <a:t>department_id</a:t>
            </a:r>
            <a:r>
              <a:rPr lang="en-US">
                <a:ea typeface="+mn-lt"/>
                <a:cs typeface="+mn-lt"/>
              </a:rPr>
              <a:t>, TO_CHAR(</a:t>
            </a:r>
            <a:r>
              <a:rPr lang="en-US" err="1">
                <a:ea typeface="+mn-lt"/>
                <a:cs typeface="+mn-lt"/>
              </a:rPr>
              <a:t>hire_date</a:t>
            </a:r>
            <a:r>
              <a:rPr lang="en-US">
                <a:ea typeface="+mn-lt"/>
                <a:cs typeface="+mn-lt"/>
              </a:rPr>
              <a:t>, '</a:t>
            </a:r>
            <a:r>
              <a:rPr lang="en-US" err="1">
                <a:ea typeface="+mn-lt"/>
                <a:cs typeface="+mn-lt"/>
              </a:rPr>
              <a:t>yyyy</a:t>
            </a:r>
            <a:r>
              <a:rPr lang="en-US">
                <a:ea typeface="+mn-lt"/>
                <a:cs typeface="+mn-lt"/>
              </a:rPr>
              <a:t>'), SUM(salary)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FROM employees WHERE </a:t>
            </a:r>
            <a:r>
              <a:rPr lang="en-US" err="1">
                <a:ea typeface="+mn-lt"/>
                <a:cs typeface="+mn-lt"/>
              </a:rPr>
              <a:t>department_id</a:t>
            </a:r>
            <a:r>
              <a:rPr lang="en-US">
                <a:ea typeface="+mn-lt"/>
                <a:cs typeface="+mn-lt"/>
              </a:rPr>
              <a:t> &lt; 50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GROUP BY ROLLUP(</a:t>
            </a:r>
            <a:r>
              <a:rPr lang="en-US" err="1">
                <a:ea typeface="+mn-lt"/>
                <a:cs typeface="+mn-lt"/>
              </a:rPr>
              <a:t>department_id</a:t>
            </a:r>
            <a:r>
              <a:rPr lang="en-US">
                <a:ea typeface="+mn-lt"/>
                <a:cs typeface="+mn-lt"/>
              </a:rPr>
              <a:t>, TO_CHAR(</a:t>
            </a:r>
            <a:r>
              <a:rPr lang="en-US" err="1">
                <a:ea typeface="+mn-lt"/>
                <a:cs typeface="+mn-lt"/>
              </a:rPr>
              <a:t>hire_date</a:t>
            </a:r>
            <a:r>
              <a:rPr lang="en-US">
                <a:ea typeface="+mn-lt"/>
                <a:cs typeface="+mn-lt"/>
              </a:rPr>
              <a:t>, '</a:t>
            </a:r>
            <a:r>
              <a:rPr lang="en-US" err="1">
                <a:ea typeface="+mn-lt"/>
                <a:cs typeface="+mn-lt"/>
              </a:rPr>
              <a:t>yyyy</a:t>
            </a:r>
            <a:r>
              <a:rPr lang="en-US">
                <a:ea typeface="+mn-lt"/>
                <a:cs typeface="+mn-lt"/>
              </a:rPr>
              <a:t>'));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FC8B1-CEC7-9921-E37B-AF6366327A9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50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74AC5693-B424-9742-0217-1FA4A5E44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5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B6DF99-80CF-1F5A-0691-B095B53DD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420157"/>
              </p:ext>
            </p:extLst>
          </p:nvPr>
        </p:nvGraphicFramePr>
        <p:xfrm>
          <a:off x="838200" y="1825625"/>
          <a:ext cx="10515600" cy="248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905309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1664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GROUP BY ROLLUP (expr_1, expr_2, …, 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expr_n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) 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</a:rPr>
                        <a:t>GROUP BY  (expr_1, expr_2, …, 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</a:rPr>
                        <a:t>expr_n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</a:rPr>
                        <a:t>) </a:t>
                      </a: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</a:rPr>
                        <a:t>GROUP BY (expr_1, expr_2, …, expr_n-1)…</a:t>
                      </a: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</a:rPr>
                        <a:t>GROUP BY (expr_1, expr_2)</a:t>
                      </a: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</a:rPr>
                        <a:t>GROUP BY (expr_1)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</a:rPr>
                        <a:t>GROUP BY () 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6069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2C2E9D-31EC-8B54-1671-654D2D052FEC}"/>
              </a:ext>
            </a:extLst>
          </p:cNvPr>
          <p:cNvSpPr txBox="1"/>
          <p:nvPr/>
        </p:nvSpPr>
        <p:spPr>
          <a:xfrm>
            <a:off x="6150528" y="2025941"/>
            <a:ext cx="51060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GROUP BY ROLLUP(</a:t>
            </a:r>
            <a:r>
              <a:rPr lang="en-US" err="1"/>
              <a:t>department_id</a:t>
            </a:r>
            <a:r>
              <a:rPr lang="en-US"/>
              <a:t>, TO_CHAR(</a:t>
            </a:r>
            <a:r>
              <a:rPr lang="en-US" err="1"/>
              <a:t>hire_date</a:t>
            </a:r>
            <a:r>
              <a:rPr lang="en-US"/>
              <a:t>, '</a:t>
            </a:r>
            <a:r>
              <a:rPr lang="en-US" err="1"/>
              <a:t>yyyy</a:t>
            </a:r>
            <a:r>
              <a:rPr lang="en-US"/>
              <a:t>'))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GROUP BY( </a:t>
            </a:r>
            <a:r>
              <a:rPr lang="en-US" err="1">
                <a:ea typeface="+mn-lt"/>
                <a:cs typeface="+mn-lt"/>
              </a:rPr>
              <a:t>department_id</a:t>
            </a:r>
            <a:r>
              <a:rPr lang="en-US">
                <a:ea typeface="+mn-lt"/>
                <a:cs typeface="+mn-lt"/>
              </a:rPr>
              <a:t>, TO_CHAR(</a:t>
            </a:r>
            <a:r>
              <a:rPr lang="en-US" err="1">
                <a:ea typeface="+mn-lt"/>
                <a:cs typeface="+mn-lt"/>
              </a:rPr>
              <a:t>hire_date</a:t>
            </a:r>
            <a:r>
              <a:rPr lang="en-US">
                <a:ea typeface="+mn-lt"/>
                <a:cs typeface="+mn-lt"/>
              </a:rPr>
              <a:t>, '</a:t>
            </a:r>
            <a:r>
              <a:rPr lang="en-US" err="1">
                <a:ea typeface="+mn-lt"/>
                <a:cs typeface="+mn-lt"/>
              </a:rPr>
              <a:t>yyyy</a:t>
            </a:r>
            <a:r>
              <a:rPr lang="en-US">
                <a:ea typeface="+mn-lt"/>
                <a:cs typeface="+mn-lt"/>
              </a:rPr>
              <a:t>'))</a:t>
            </a:r>
          </a:p>
          <a:p>
            <a:r>
              <a:rPr lang="en-US">
                <a:cs typeface="Calibri"/>
              </a:rPr>
              <a:t>GROUP BY( </a:t>
            </a:r>
            <a:r>
              <a:rPr lang="en-US" err="1">
                <a:cs typeface="Calibri"/>
              </a:rPr>
              <a:t>department_id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GROUP BY()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32B23-86A3-41D0-16CA-DB479AB12930}"/>
              </a:ext>
            </a:extLst>
          </p:cNvPr>
          <p:cNvSpPr txBox="1"/>
          <p:nvPr/>
        </p:nvSpPr>
        <p:spPr>
          <a:xfrm>
            <a:off x="1273991" y="4746066"/>
            <a:ext cx="100695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Am </a:t>
            </a:r>
            <a:r>
              <a:rPr lang="en-US" err="1">
                <a:solidFill>
                  <a:srgbClr val="C00000"/>
                </a:solidFill>
              </a:rPr>
              <a:t>avut</a:t>
            </a:r>
            <a:r>
              <a:rPr lang="en-US">
                <a:solidFill>
                  <a:srgbClr val="C00000"/>
                </a:solidFill>
              </a:rPr>
              <a:t> 2 </a:t>
            </a:r>
            <a:r>
              <a:rPr lang="en-US" err="1">
                <a:solidFill>
                  <a:srgbClr val="C00000"/>
                </a:solidFill>
              </a:rPr>
              <a:t>expresii</a:t>
            </a:r>
            <a:r>
              <a:rPr lang="en-US">
                <a:solidFill>
                  <a:srgbClr val="C00000"/>
                </a:solidFill>
              </a:rPr>
              <a:t> in GROUP BY =&gt; 3 </a:t>
            </a:r>
            <a:r>
              <a:rPr lang="en-US" err="1">
                <a:solidFill>
                  <a:srgbClr val="C00000"/>
                </a:solidFill>
              </a:rPr>
              <a:t>grupări</a:t>
            </a:r>
            <a:endParaRPr lang="en-US" err="1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88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3208-5516-E4F5-8EF8-AD0B9DD5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OPERATORUL CUBE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8D71-1772-6BB3-D637-A4B7E490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- </a:t>
            </a:r>
            <a:r>
              <a:rPr lang="en-US" err="1">
                <a:ea typeface="+mn-lt"/>
                <a:cs typeface="+mn-lt"/>
              </a:rPr>
              <a:t>grupează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liniile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selectate</a:t>
            </a:r>
            <a:r>
              <a:rPr lang="en-US">
                <a:ea typeface="+mn-lt"/>
                <a:cs typeface="+mn-lt"/>
              </a:rPr>
              <a:t> pe </a:t>
            </a:r>
            <a:r>
              <a:rPr lang="en-US" err="1">
                <a:ea typeface="+mn-lt"/>
                <a:cs typeface="+mn-lt"/>
              </a:rPr>
              <a:t>baza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valorilor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tuturor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combinaţiilor</a:t>
            </a:r>
            <a:endParaRPr lang="en-US" err="1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posibile</a:t>
            </a:r>
            <a:r>
              <a:rPr lang="en-US">
                <a:ea typeface="+mn-lt"/>
                <a:cs typeface="+mn-lt"/>
              </a:rPr>
              <a:t> ale </a:t>
            </a:r>
            <a:r>
              <a:rPr lang="en-US" err="1">
                <a:ea typeface="+mn-lt"/>
                <a:cs typeface="+mn-lt"/>
              </a:rPr>
              <a:t>expresiilor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specificate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şi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returnează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câte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linie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totalizatoare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fiecare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grup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- </a:t>
            </a:r>
            <a:r>
              <a:rPr lang="en-US" err="1">
                <a:ea typeface="+mn-lt"/>
                <a:cs typeface="+mn-lt"/>
              </a:rPr>
              <a:t>acest</a:t>
            </a:r>
            <a:r>
              <a:rPr lang="en-US">
                <a:ea typeface="+mn-lt"/>
                <a:cs typeface="+mn-lt"/>
              </a:rPr>
              <a:t> operator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folosit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a produce </a:t>
            </a:r>
            <a:r>
              <a:rPr lang="en-US" err="1">
                <a:ea typeface="+mn-lt"/>
                <a:cs typeface="+mn-lt"/>
              </a:rPr>
              <a:t>mulţimi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rezultate</a:t>
            </a:r>
            <a:r>
              <a:rPr lang="en-US">
                <a:ea typeface="+mn-lt"/>
                <a:cs typeface="+mn-lt"/>
              </a:rPr>
              <a:t> care sunt </a:t>
            </a:r>
            <a:r>
              <a:rPr lang="en-US" err="1">
                <a:ea typeface="+mn-lt"/>
                <a:cs typeface="+mn-lt"/>
              </a:rPr>
              <a:t>utilizate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rapoarte</a:t>
            </a:r>
            <a:r>
              <a:rPr lang="en-US">
                <a:ea typeface="+mn-lt"/>
                <a:cs typeface="+mn-lt"/>
              </a:rPr>
              <a:t>. </a:t>
            </a:r>
            <a:endParaRPr lang="en-US" err="1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- in </a:t>
            </a:r>
            <a:r>
              <a:rPr lang="en-US" err="1">
                <a:ea typeface="+mn-lt"/>
                <a:cs typeface="+mn-lt"/>
              </a:rPr>
              <a:t>vreme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</a:t>
            </a:r>
            <a:r>
              <a:rPr lang="en-US">
                <a:ea typeface="+mn-lt"/>
                <a:cs typeface="+mn-lt"/>
              </a:rPr>
              <a:t> ROLLUP produce </a:t>
            </a:r>
            <a:r>
              <a:rPr lang="en-US" err="1">
                <a:ea typeface="+mn-lt"/>
                <a:cs typeface="+mn-lt"/>
              </a:rPr>
              <a:t>subtotalurile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parte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combinaţiile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posibile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operatorul</a:t>
            </a:r>
            <a:r>
              <a:rPr lang="en-US">
                <a:ea typeface="+mn-lt"/>
                <a:cs typeface="+mn-lt"/>
              </a:rPr>
              <a:t> CUBE produce </a:t>
            </a:r>
            <a:r>
              <a:rPr lang="en-US" err="1">
                <a:ea typeface="+mn-lt"/>
                <a:cs typeface="+mn-lt"/>
              </a:rPr>
              <a:t>subtotaluri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combinaţiile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posibile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grupări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specificate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clauza</a:t>
            </a:r>
            <a:r>
              <a:rPr lang="en-US">
                <a:ea typeface="+mn-lt"/>
                <a:cs typeface="+mn-lt"/>
              </a:rPr>
              <a:t> GROUP BY, precum </a:t>
            </a:r>
            <a:r>
              <a:rPr lang="en-US" err="1">
                <a:ea typeface="+mn-lt"/>
                <a:cs typeface="+mn-lt"/>
              </a:rPr>
              <a:t>şi</a:t>
            </a:r>
            <a:r>
              <a:rPr lang="en-US">
                <a:ea typeface="+mn-lt"/>
                <a:cs typeface="+mn-lt"/>
              </a:rPr>
              <a:t> un total general.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0778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BF8420843954A9D8E9D7AABC1244D" ma:contentTypeVersion="2" ma:contentTypeDescription="Create a new document." ma:contentTypeScope="" ma:versionID="e42719fd8e9d8ce2a4f5f7b7632c772e">
  <xsd:schema xmlns:xsd="http://www.w3.org/2001/XMLSchema" xmlns:xs="http://www.w3.org/2001/XMLSchema" xmlns:p="http://schemas.microsoft.com/office/2006/metadata/properties" xmlns:ns2="e2531283-abbb-452d-8122-9513edb3c305" targetNamespace="http://schemas.microsoft.com/office/2006/metadata/properties" ma:root="true" ma:fieldsID="b68d4b8fa44ef3dfda9207ea870903d5" ns2:_="">
    <xsd:import namespace="e2531283-abbb-452d-8122-9513edb3c3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31283-abbb-452d-8122-9513edb3c3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9C4280-3AF9-4E5E-ACD4-FE69F0423EE9}"/>
</file>

<file path=customXml/itemProps2.xml><?xml version="1.0" encoding="utf-8"?>
<ds:datastoreItem xmlns:ds="http://schemas.openxmlformats.org/officeDocument/2006/customXml" ds:itemID="{23E7916C-CBE3-4005-A5AB-B958FC1E70C7}"/>
</file>

<file path=customXml/itemProps3.xml><?xml version="1.0" encoding="utf-8"?>
<ds:datastoreItem xmlns:ds="http://schemas.openxmlformats.org/officeDocument/2006/customXml" ds:itemID="{BAF314EC-482E-487B-8860-E51D619C3B0C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Temă Office</vt:lpstr>
      <vt:lpstr>Operatorii ROLLUP, CUBE</vt:lpstr>
      <vt:lpstr> Operatorul ROLLUP</vt:lpstr>
      <vt:lpstr>Cum funcționează?</vt:lpstr>
      <vt:lpstr>Cum funcționează?</vt:lpstr>
      <vt:lpstr>Exemplu</vt:lpstr>
      <vt:lpstr>Cererea</vt:lpstr>
      <vt:lpstr>PowerPoint Presentation</vt:lpstr>
      <vt:lpstr>PowerPoint Presentation</vt:lpstr>
      <vt:lpstr>OPERATORUL CUBE</vt:lpstr>
      <vt:lpstr>Cum funcționează?</vt:lpstr>
      <vt:lpstr>Exemplu</vt:lpstr>
      <vt:lpstr>Cererea</vt:lpstr>
      <vt:lpstr>Ce  apare in plus la rezultat folosind CUBE?</vt:lpstr>
      <vt:lpstr>Exercitiu</vt:lpstr>
      <vt:lpstr>  Funcția DECODE și expresia CASE. Subcereri nesincronizate în clauza FROM. </vt:lpstr>
      <vt:lpstr>Funcția DECODE</vt:lpstr>
      <vt:lpstr>Exemplu</vt:lpstr>
      <vt:lpstr>Exemplu</vt:lpstr>
      <vt:lpstr>Expresia CASE</vt:lpstr>
      <vt:lpstr>Subcereri nesincronizate in clauza FROM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2022-03-27T17:17:52Z</dcterms:created>
  <dcterms:modified xsi:type="dcterms:W3CDTF">2022-03-31T08:18:39Z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0x010100C81BF8420843954A9D8E9D7AABC1244D</vt:lpwstr>
  </property>
</Properties>
</file>