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2" r:id="rId4"/>
    <p:sldId id="271" r:id="rId5"/>
    <p:sldId id="263" r:id="rId6"/>
    <p:sldId id="264" r:id="rId7"/>
    <p:sldId id="265" r:id="rId8"/>
    <p:sldId id="270" r:id="rId9"/>
    <p:sldId id="266" r:id="rId10"/>
    <p:sldId id="267" r:id="rId11"/>
    <p:sldId id="268" r:id="rId12"/>
    <p:sldId id="257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911B7-A2B0-4D60-947A-DFC0321F1E42}" v="455" dt="2022-04-04T16:09:19.256"/>
    <p1510:client id="{FDC1BCA7-1CA7-ADAD-6BEB-7D067AE7EFC0}" v="462" dt="2022-04-07T07:16:32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06.04.2022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06.04.2022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06.04.2022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06.04.2022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06.04.2022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06.04.2022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06.04.2022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06.04.2022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06.04.2022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06.04.2022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06.04.2022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06.04.2022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ea typeface="Calibri Light"/>
                <a:cs typeface="Calibri Light"/>
              </a:rPr>
              <a:t>Laborator 5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o-RO" dirty="0">
                <a:ea typeface="Calibri"/>
                <a:cs typeface="Calibri"/>
              </a:rPr>
              <a:t>04.04.2022</a:t>
            </a: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CA54-19B0-0E0F-3630-598ACFCE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EXEMPLU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18B6-8C58-BE95-2CC1-B4F67BAA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3.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afişeze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departamentelor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numele</a:t>
            </a:r>
            <a:r>
              <a:rPr lang="en-US" dirty="0">
                <a:ea typeface="+mn-lt"/>
                <a:cs typeface="+mn-lt"/>
              </a:rPr>
              <a:t> job-</a:t>
            </a:r>
            <a:r>
              <a:rPr lang="en-US" dirty="0" err="1">
                <a:ea typeface="+mn-lt"/>
                <a:cs typeface="+mn-lt"/>
              </a:rPr>
              <a:t>urilor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codurile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managerilor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maximul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salariilor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- </a:t>
            </a:r>
            <a:r>
              <a:rPr lang="en-US" dirty="0" err="1">
                <a:ea typeface="+mn-lt"/>
                <a:cs typeface="+mn-lt"/>
              </a:rPr>
              <a:t>fiecare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departament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cadrul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fiecare</a:t>
            </a:r>
            <a:r>
              <a:rPr lang="en-US" dirty="0">
                <a:ea typeface="+mn-lt"/>
                <a:cs typeface="+mn-lt"/>
              </a:rPr>
              <a:t> job;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- </a:t>
            </a:r>
            <a:r>
              <a:rPr lang="en-US" dirty="0" err="1">
                <a:ea typeface="+mn-lt"/>
                <a:cs typeface="+mn-lt"/>
              </a:rPr>
              <a:t>fiecare</a:t>
            </a:r>
            <a:r>
              <a:rPr lang="en-US" dirty="0">
                <a:ea typeface="+mn-lt"/>
                <a:cs typeface="+mn-lt"/>
              </a:rPr>
              <a:t> job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cadrul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fiecare</a:t>
            </a:r>
            <a:r>
              <a:rPr lang="en-US" dirty="0">
                <a:ea typeface="+mn-lt"/>
                <a:cs typeface="+mn-lt"/>
              </a:rPr>
              <a:t> manager;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- </a:t>
            </a:r>
            <a:r>
              <a:rPr lang="en-US" dirty="0" err="1">
                <a:ea typeface="+mn-lt"/>
                <a:cs typeface="+mn-lt"/>
              </a:rPr>
              <a:t>întreg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tabelul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015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D22D-5502-C235-5863-9210B589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43" y="378525"/>
            <a:ext cx="11004957" cy="57984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SELECT </a:t>
            </a:r>
            <a:r>
              <a:rPr lang="en-US" dirty="0" err="1">
                <a:ea typeface="+mn-lt"/>
                <a:cs typeface="+mn-lt"/>
              </a:rPr>
              <a:t>department_name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job_title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e.manager_id</a:t>
            </a:r>
            <a:r>
              <a:rPr lang="en-US" dirty="0">
                <a:ea typeface="+mn-lt"/>
                <a:cs typeface="+mn-lt"/>
              </a:rPr>
              <a:t>, MAX(salary) “Maxim”,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SUM(salary) "Suma"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FROM employees e, departments d, jobs j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WHERE </a:t>
            </a:r>
            <a:r>
              <a:rPr lang="en-US" dirty="0" err="1">
                <a:ea typeface="+mn-lt"/>
                <a:cs typeface="+mn-lt"/>
              </a:rPr>
              <a:t>e.department_id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d.department_id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AND </a:t>
            </a:r>
            <a:r>
              <a:rPr lang="en-US" dirty="0" err="1">
                <a:ea typeface="+mn-lt"/>
                <a:cs typeface="+mn-lt"/>
              </a:rPr>
              <a:t>e.job_id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j.job_id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GROUP BY GROUPING SETS ((</a:t>
            </a:r>
            <a:r>
              <a:rPr lang="en-US" dirty="0" err="1">
                <a:ea typeface="+mn-lt"/>
                <a:cs typeface="+mn-lt"/>
              </a:rPr>
              <a:t>department_name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job_title</a:t>
            </a:r>
            <a:r>
              <a:rPr lang="en-US" dirty="0">
                <a:ea typeface="+mn-lt"/>
                <a:cs typeface="+mn-lt"/>
              </a:rPr>
              <a:t>),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job_title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e.manager_id</a:t>
            </a:r>
            <a:r>
              <a:rPr lang="en-US" dirty="0">
                <a:ea typeface="+mn-lt"/>
                <a:cs typeface="+mn-lt"/>
              </a:rPr>
              <a:t>), 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3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F6CE-281C-163F-830F-BC6FD30B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Subcererri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sincronizate</a:t>
            </a:r>
            <a:r>
              <a:rPr lang="en-US" dirty="0">
                <a:ea typeface="Calibri Light"/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5BEC-931C-5BB5-25F8-1B5DC2DE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      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          </a:t>
            </a:r>
            <a:r>
              <a:rPr lang="en-US" dirty="0" err="1">
                <a:ea typeface="Calibri"/>
                <a:cs typeface="Calibri"/>
              </a:rPr>
              <a:t>Subcerereri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sincronizate</a:t>
            </a:r>
            <a:r>
              <a:rPr lang="en-US" dirty="0">
                <a:ea typeface="Calibri"/>
                <a:cs typeface="Calibri"/>
              </a:rPr>
              <a:t> vs </a:t>
            </a:r>
            <a:r>
              <a:rPr lang="en-US" dirty="0" err="1">
                <a:ea typeface="Calibri"/>
                <a:cs typeface="Calibri"/>
              </a:rPr>
              <a:t>Subcereri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nesincronizate</a:t>
            </a:r>
            <a:r>
              <a:rPr lang="en-US" dirty="0">
                <a:ea typeface="Calibri"/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                                             DEBATE :D </a:t>
            </a:r>
          </a:p>
        </p:txBody>
      </p:sp>
    </p:spTree>
    <p:extLst>
      <p:ext uri="{BB962C8B-B14F-4D97-AF65-F5344CB8AC3E}">
        <p14:creationId xmlns:p14="http://schemas.microsoft.com/office/powerpoint/2010/main" val="369553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C384-3EB1-B76F-80CA-5C8F0E953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82" y="726031"/>
            <a:ext cx="10583118" cy="5450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subcerere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corelată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necorelată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poate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apărea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clauzele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Font typeface="Wingdings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SELECT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FROM ( view in line)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 WHERE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HAVING 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START WITH 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1263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26E2-5697-096D-F978-D10B21A6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Operatorul EXISTS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F92A-1E78-D7D3-5BAE-B79ED9AA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testa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valoarea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recuperată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cererea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externă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există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mulţimea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valorilor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regăsite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cererea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internă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corelată</a:t>
            </a:r>
            <a:r>
              <a:rPr lang="en-US" dirty="0">
                <a:ea typeface="+mn-lt"/>
                <a:cs typeface="+mn-lt"/>
              </a:rPr>
              <a:t>, se </a:t>
            </a:r>
            <a:r>
              <a:rPr lang="en-US" dirty="0" err="1">
                <a:ea typeface="+mn-lt"/>
                <a:cs typeface="+mn-lt"/>
              </a:rPr>
              <a:t>poate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operatorul</a:t>
            </a:r>
            <a:r>
              <a:rPr lang="en-US" dirty="0">
                <a:ea typeface="+mn-lt"/>
                <a:cs typeface="+mn-lt"/>
              </a:rPr>
              <a:t> EXISTS. 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subcererea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returnează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puţin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linie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operatorul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returnează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valoarea</a:t>
            </a:r>
            <a:r>
              <a:rPr lang="en-US" dirty="0">
                <a:ea typeface="+mn-lt"/>
                <a:cs typeface="+mn-lt"/>
              </a:rPr>
              <a:t> TRUE.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contrar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fi </a:t>
            </a:r>
            <a:r>
              <a:rPr lang="en-US" dirty="0" err="1">
                <a:ea typeface="+mn-lt"/>
                <a:cs typeface="+mn-lt"/>
              </a:rPr>
              <a:t>returnată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valoarea</a:t>
            </a:r>
            <a:r>
              <a:rPr lang="en-US" dirty="0">
                <a:ea typeface="+mn-lt"/>
                <a:cs typeface="+mn-lt"/>
              </a:rPr>
              <a:t> FALSE.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Operatorul EXISTS </a:t>
            </a:r>
            <a:r>
              <a:rPr lang="en-US" dirty="0" err="1">
                <a:ea typeface="+mn-lt"/>
                <a:cs typeface="+mn-lt"/>
              </a:rPr>
              <a:t>asigură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că</a:t>
            </a:r>
            <a:r>
              <a:rPr lang="en-US" dirty="0">
                <a:ea typeface="+mn-lt"/>
                <a:cs typeface="+mn-lt"/>
              </a:rPr>
              <a:t> nu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continuată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căutarea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cererea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internă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după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aceasta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regăseşte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linie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4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7470-B188-9A49-CACA-E3150450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EXEMPLU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9924-4275-3F57-76A5-673A8C5C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Avem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tabelele</a:t>
            </a:r>
            <a:r>
              <a:rPr lang="en-US" dirty="0">
                <a:cs typeface="Calibri" panose="020F0502020204030204"/>
              </a:rPr>
              <a:t>: </a:t>
            </a:r>
            <a:endParaRPr lang="en-US"/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</a:t>
            </a:r>
            <a:r>
              <a:rPr lang="en-US" dirty="0" err="1">
                <a:cs typeface="Calibri" panose="020F0502020204030204"/>
              </a:rPr>
              <a:t>Profesor</a:t>
            </a:r>
            <a:r>
              <a:rPr lang="en-US" dirty="0">
                <a:cs typeface="Calibri" panose="020F0502020204030204"/>
              </a:rPr>
              <a:t>( </a:t>
            </a:r>
            <a:r>
              <a:rPr lang="en-US" dirty="0" err="1">
                <a:cs typeface="Calibri" panose="020F0502020204030204"/>
              </a:rPr>
              <a:t>id_profesor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nume_profesor</a:t>
            </a:r>
            <a:r>
              <a:rPr lang="en-US" dirty="0">
                <a:cs typeface="Calibri" panose="020F0502020204030204"/>
              </a:rPr>
              <a:t>)</a:t>
            </a:r>
            <a:endParaRPr lang="en-US"/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</a:t>
            </a:r>
            <a:r>
              <a:rPr lang="en-US" dirty="0" err="1">
                <a:cs typeface="Calibri" panose="020F0502020204030204"/>
              </a:rPr>
              <a:t>Grupă</a:t>
            </a:r>
            <a:r>
              <a:rPr lang="en-US" dirty="0">
                <a:cs typeface="Calibri" panose="020F0502020204030204"/>
              </a:rPr>
              <a:t>(</a:t>
            </a:r>
            <a:r>
              <a:rPr lang="en-US" dirty="0" err="1">
                <a:cs typeface="Calibri" panose="020F0502020204030204"/>
              </a:rPr>
              <a:t>id_grupă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nume_grupă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id_profesor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marL="0" indent="0">
              <a:buNone/>
            </a:pPr>
            <a:r>
              <a:rPr lang="en-US" i="1" dirty="0">
                <a:cs typeface="Calibri" panose="020F0502020204030204"/>
              </a:rPr>
              <a:t>CERINȚĂ:</a:t>
            </a: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Să</a:t>
            </a:r>
            <a:r>
              <a:rPr lang="en-US" dirty="0">
                <a:cs typeface="Calibri" panose="020F0502020204030204"/>
              </a:rPr>
              <a:t> se </a:t>
            </a:r>
            <a:r>
              <a:rPr lang="en-US" dirty="0" err="1">
                <a:cs typeface="Calibri" panose="020F0502020204030204"/>
              </a:rPr>
              <a:t>afișeze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numele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profesorului</a:t>
            </a:r>
            <a:r>
              <a:rPr lang="en-US" dirty="0">
                <a:cs typeface="Calibri" panose="020F0502020204030204"/>
              </a:rPr>
              <a:t> care </a:t>
            </a:r>
            <a:r>
              <a:rPr lang="en-US" dirty="0" err="1">
                <a:cs typeface="Calibri" panose="020F0502020204030204"/>
              </a:rPr>
              <a:t>predă</a:t>
            </a:r>
            <a:r>
              <a:rPr lang="en-US" dirty="0">
                <a:cs typeface="Calibri" panose="020F0502020204030204"/>
              </a:rPr>
              <a:t> la </a:t>
            </a:r>
            <a:r>
              <a:rPr lang="en-US" dirty="0" err="1">
                <a:cs typeface="Calibri" panose="020F0502020204030204"/>
              </a:rPr>
              <a:t>cel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puțin</a:t>
            </a:r>
            <a:r>
              <a:rPr lang="en-US" dirty="0">
                <a:cs typeface="Calibri" panose="020F0502020204030204"/>
              </a:rPr>
              <a:t> o </a:t>
            </a:r>
            <a:r>
              <a:rPr lang="en-US" dirty="0" err="1">
                <a:cs typeface="Calibri" panose="020F0502020204030204"/>
              </a:rPr>
              <a:t>grupă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SELECT </a:t>
            </a:r>
            <a:r>
              <a:rPr lang="en-US" b="1" err="1">
                <a:ea typeface="+mn-lt"/>
                <a:cs typeface="+mn-lt"/>
              </a:rPr>
              <a:t>id_profesor</a:t>
            </a:r>
            <a:r>
              <a:rPr lang="en-US" b="1" dirty="0">
                <a:ea typeface="+mn-lt"/>
                <a:cs typeface="+mn-lt"/>
              </a:rPr>
              <a:t>, </a:t>
            </a:r>
            <a:r>
              <a:rPr lang="en-US" b="1" err="1">
                <a:ea typeface="+mn-lt"/>
                <a:cs typeface="+mn-lt"/>
              </a:rPr>
              <a:t>nume_profesor</a:t>
            </a:r>
            <a:r>
              <a:rPr lang="en-US" b="1" dirty="0">
                <a:ea typeface="+mn-lt"/>
                <a:cs typeface="+mn-lt"/>
              </a:rPr>
              <a:t> from </a:t>
            </a:r>
            <a:r>
              <a:rPr lang="en-US" b="1" err="1">
                <a:ea typeface="+mn-lt"/>
                <a:cs typeface="+mn-lt"/>
              </a:rPr>
              <a:t>profesor</a:t>
            </a:r>
            <a:r>
              <a:rPr lang="en-US" b="1" dirty="0">
                <a:ea typeface="+mn-lt"/>
                <a:cs typeface="+mn-lt"/>
              </a:rPr>
              <a:t> p WHERE EXISTS( </a:t>
            </a:r>
            <a:r>
              <a:rPr lang="en-US" b="1">
                <a:ea typeface="+mn-lt"/>
                <a:cs typeface="+mn-lt"/>
              </a:rPr>
              <a:t>SELECT id_grupă FROM grupă  WHERE id_profesor=p.id_profesor);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651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ACAC-D8DE-C238-4323-57759BD5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9911"/>
          </a:xfrm>
        </p:spPr>
        <p:txBody>
          <a:bodyPr/>
          <a:lstStyle/>
          <a:p>
            <a:pPr algn="ctr"/>
            <a:r>
              <a:rPr lang="en-US" i="1" dirty="0" err="1">
                <a:cs typeface="Calibri Light"/>
              </a:rPr>
              <a:t>Recapitulare</a:t>
            </a:r>
            <a:r>
              <a:rPr lang="en-US" i="1" dirty="0">
                <a:cs typeface="Calibri Light"/>
              </a:rPr>
              <a:t> Group By</a:t>
            </a:r>
          </a:p>
        </p:txBody>
      </p:sp>
    </p:spTree>
    <p:extLst>
      <p:ext uri="{BB962C8B-B14F-4D97-AF65-F5344CB8AC3E}">
        <p14:creationId xmlns:p14="http://schemas.microsoft.com/office/powerpoint/2010/main" val="253215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0670-E73A-7311-D8F9-6E6C56A0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ea typeface="Calibri Light"/>
                <a:cs typeface="Calibri Light"/>
              </a:rPr>
              <a:t>Expresia</a:t>
            </a:r>
            <a:r>
              <a:rPr lang="en-US" i="1" dirty="0">
                <a:ea typeface="Calibri Light"/>
                <a:cs typeface="Calibri Light"/>
              </a:rPr>
              <a:t> GROUPING</a:t>
            </a:r>
            <a:endParaRPr lang="en-US" i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1806-0FBC-FAC4-5CD7-AA214344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vedea</a:t>
            </a:r>
            <a:r>
              <a:rPr lang="en-US" dirty="0">
                <a:ea typeface="+mn-lt"/>
                <a:cs typeface="+mn-lt"/>
              </a:rPr>
              <a:t> pe </a:t>
            </a:r>
            <a:r>
              <a:rPr lang="en-US" dirty="0" err="1">
                <a:ea typeface="+mn-lt"/>
                <a:cs typeface="+mn-lt"/>
              </a:rPr>
              <a:t>coloane</a:t>
            </a:r>
            <a:r>
              <a:rPr lang="en-US" dirty="0">
                <a:ea typeface="+mn-lt"/>
                <a:cs typeface="+mn-lt"/>
              </a:rPr>
              <a:t> separate  </a:t>
            </a:r>
            <a:r>
              <a:rPr lang="en-US" dirty="0" err="1">
                <a:ea typeface="+mn-lt"/>
                <a:cs typeface="+mn-lt"/>
              </a:rPr>
              <a:t>expresiile</a:t>
            </a:r>
            <a:r>
              <a:rPr lang="en-US" dirty="0">
                <a:ea typeface="+mn-lt"/>
                <a:cs typeface="+mn-lt"/>
              </a:rPr>
              <a:t> care au </a:t>
            </a:r>
            <a:r>
              <a:rPr lang="en-US" dirty="0" err="1">
                <a:ea typeface="+mn-lt"/>
                <a:cs typeface="+mn-lt"/>
              </a:rPr>
              <a:t>fost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folosite</a:t>
            </a:r>
            <a:r>
              <a:rPr lang="en-US" dirty="0">
                <a:ea typeface="+mn-lt"/>
                <a:cs typeface="+mn-lt"/>
              </a:rPr>
              <a:t> in </a:t>
            </a:r>
            <a:r>
              <a:rPr lang="en-US" dirty="0" err="1">
                <a:ea typeface="+mn-lt"/>
                <a:cs typeface="+mn-lt"/>
              </a:rPr>
              <a:t>grupare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folosește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expresia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GROUPING(</a:t>
            </a:r>
            <a:r>
              <a:rPr lang="en-US" b="1" dirty="0" err="1">
                <a:ea typeface="+mn-lt"/>
                <a:cs typeface="+mn-lt"/>
              </a:rPr>
              <a:t>expresie</a:t>
            </a:r>
            <a:r>
              <a:rPr lang="en-US" b="1" dirty="0">
                <a:ea typeface="+mn-lt"/>
                <a:cs typeface="+mn-lt"/>
              </a:rPr>
              <a:t>)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</a:t>
            </a:r>
            <a:r>
              <a:rPr lang="en-US" err="1">
                <a:ea typeface="+mn-lt"/>
                <a:cs typeface="+mn-lt"/>
              </a:rPr>
              <a:t>Aceasta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întoarce</a:t>
            </a:r>
            <a:r>
              <a:rPr lang="en-US" dirty="0">
                <a:ea typeface="+mn-lt"/>
                <a:cs typeface="+mn-lt"/>
              </a:rPr>
              <a:t> ca </a:t>
            </a:r>
            <a:r>
              <a:rPr lang="en-US">
                <a:ea typeface="+mn-lt"/>
                <a:cs typeface="+mn-lt"/>
              </a:rPr>
              <a:t>rezultat: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- </a:t>
            </a:r>
            <a:r>
              <a:rPr lang="en-US" dirty="0" err="1">
                <a:ea typeface="+mn-lt"/>
                <a:cs typeface="+mn-lt"/>
              </a:rPr>
              <a:t>valoarea</a:t>
            </a:r>
            <a:r>
              <a:rPr lang="en-US" dirty="0">
                <a:ea typeface="+mn-lt"/>
                <a:cs typeface="+mn-lt"/>
              </a:rPr>
              <a:t> 0, 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expresia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fost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calculul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valorii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agregat</a:t>
            </a:r>
            <a:endParaRPr lang="en-US" dirty="0" err="1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 </a:t>
            </a:r>
            <a:r>
              <a:rPr lang="en-US" dirty="0" err="1">
                <a:ea typeface="+mn-lt"/>
                <a:cs typeface="+mn-lt"/>
              </a:rPr>
              <a:t>valoarea</a:t>
            </a:r>
            <a:r>
              <a:rPr lang="en-US" dirty="0">
                <a:ea typeface="+mn-lt"/>
                <a:cs typeface="+mn-lt"/>
              </a:rPr>
              <a:t> 1, 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expresia</a:t>
            </a:r>
            <a:r>
              <a:rPr lang="en-US" dirty="0">
                <a:ea typeface="+mn-lt"/>
                <a:cs typeface="+mn-lt"/>
              </a:rPr>
              <a:t> nu a </a:t>
            </a:r>
            <a:r>
              <a:rPr lang="en-US" dirty="0" err="1">
                <a:ea typeface="+mn-lt"/>
                <a:cs typeface="+mn-lt"/>
              </a:rPr>
              <a:t>fost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utilizată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6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8F84-6D79-0B65-6278-A175671C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cs typeface="Calibri Light"/>
              </a:rPr>
              <a:t>Sintaxă</a:t>
            </a:r>
            <a:r>
              <a:rPr lang="en-US" i="1" dirty="0">
                <a:cs typeface="Calibri Light"/>
              </a:rPr>
              <a:t> </a:t>
            </a:r>
            <a:endParaRPr lang="en-US" i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4F2B-1077-F71E-D123-859B38A4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SELECT expr</a:t>
            </a:r>
            <a:r>
              <a:rPr lang="en-US" baseline="-25000" dirty="0">
                <a:cs typeface="Calibri"/>
              </a:rPr>
              <a:t>1</a:t>
            </a:r>
            <a:r>
              <a:rPr lang="en-US" dirty="0">
                <a:cs typeface="Calibri"/>
              </a:rPr>
              <a:t>, expr</a:t>
            </a:r>
            <a:r>
              <a:rPr lang="en-US" baseline="-25000" dirty="0">
                <a:cs typeface="Calibri"/>
              </a:rPr>
              <a:t>2</a:t>
            </a:r>
            <a:r>
              <a:rPr lang="en-US" dirty="0">
                <a:cs typeface="Calibri"/>
              </a:rPr>
              <a:t>..expr</a:t>
            </a:r>
            <a:r>
              <a:rPr lang="en-US" baseline="-25000" dirty="0">
                <a:cs typeface="Calibri"/>
              </a:rPr>
              <a:t>n</a:t>
            </a:r>
            <a:r>
              <a:rPr lang="en-US" dirty="0">
                <a:cs typeface="Calibri"/>
              </a:rPr>
              <a:t>, GROUPING(expr</a:t>
            </a:r>
            <a:r>
              <a:rPr lang="en-US" baseline="-25000" dirty="0">
                <a:cs typeface="Calibri"/>
              </a:rPr>
              <a:t>1</a:t>
            </a:r>
            <a:r>
              <a:rPr lang="en-US" dirty="0">
                <a:cs typeface="Calibri"/>
              </a:rPr>
              <a:t>), GROUPING(expr</a:t>
            </a:r>
            <a:r>
              <a:rPr lang="en-US" baseline="-25000" dirty="0">
                <a:cs typeface="Calibri"/>
              </a:rPr>
              <a:t>1</a:t>
            </a:r>
            <a:r>
              <a:rPr lang="en-US" dirty="0">
                <a:cs typeface="Calibri"/>
              </a:rPr>
              <a:t>,expr</a:t>
            </a:r>
            <a:r>
              <a:rPr lang="en-US" baseline="-25000" dirty="0">
                <a:cs typeface="Calibri"/>
              </a:rPr>
              <a:t>2</a:t>
            </a:r>
            <a:r>
              <a:rPr lang="en-US" dirty="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FROM tables ROLLUP/CUBE GROUP BY (</a:t>
            </a:r>
            <a:r>
              <a:rPr lang="en-US" dirty="0">
                <a:ea typeface="+mn-lt"/>
                <a:cs typeface="+mn-lt"/>
              </a:rPr>
              <a:t>expr</a:t>
            </a:r>
            <a:r>
              <a:rPr lang="en-US" baseline="-25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, expr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..expr</a:t>
            </a:r>
            <a:r>
              <a:rPr lang="en-US" baseline="-25000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26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073D-9970-28C2-C083-9675A117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cs typeface="Calibri Light"/>
              </a:rPr>
              <a:t>Exemplu</a:t>
            </a:r>
            <a:endParaRPr lang="en-US" i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28B5-F8D5-4E69-46E6-FCD098DC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afişeze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departamentelor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titlurile</a:t>
            </a:r>
            <a:r>
              <a:rPr lang="en-US" dirty="0">
                <a:ea typeface="+mn-lt"/>
                <a:cs typeface="+mn-lt"/>
              </a:rPr>
              <a:t> job-</a:t>
            </a:r>
            <a:r>
              <a:rPr lang="en-US" dirty="0" err="1">
                <a:ea typeface="+mn-lt"/>
                <a:cs typeface="+mn-lt"/>
              </a:rPr>
              <a:t>urilor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valoarea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medie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salariilor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>
              <a:ea typeface="Calibri"/>
              <a:cs typeface="Calibri"/>
            </a:endParaRP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dirty="0" err="1">
                <a:ea typeface="+mn-lt"/>
                <a:cs typeface="+mn-lt"/>
              </a:rPr>
              <a:t>fiecare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departament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cadrul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fiecare</a:t>
            </a:r>
            <a:r>
              <a:rPr lang="en-US" dirty="0">
                <a:ea typeface="+mn-lt"/>
                <a:cs typeface="+mn-lt"/>
              </a:rPr>
              <a:t> job;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dirty="0" err="1">
                <a:ea typeface="+mn-lt"/>
                <a:cs typeface="+mn-lt"/>
              </a:rPr>
              <a:t>fiecare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departament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indiferent</a:t>
            </a:r>
            <a:r>
              <a:rPr lang="en-US" dirty="0">
                <a:ea typeface="+mn-lt"/>
                <a:cs typeface="+mn-lt"/>
              </a:rPr>
              <a:t> de job);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dirty="0" err="1">
                <a:ea typeface="+mn-lt"/>
                <a:cs typeface="+mn-lt"/>
              </a:rPr>
              <a:t>întreg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tabelul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582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7666-8BBB-CD6D-C2B6-05EED60C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ea typeface="Calibri Light"/>
                <a:cs typeface="Calibri Light"/>
              </a:rPr>
              <a:t>Rezolvare</a:t>
            </a:r>
            <a:endParaRPr lang="en-US" i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BE51-69FF-EB88-3737-145C2044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US" dirty="0">
                <a:ea typeface="+mn-lt"/>
                <a:cs typeface="+mn-lt"/>
              </a:rPr>
              <a:t>SELECT </a:t>
            </a:r>
            <a:r>
              <a:rPr lang="en-US" dirty="0" err="1">
                <a:ea typeface="+mn-lt"/>
                <a:cs typeface="+mn-lt"/>
              </a:rPr>
              <a:t>department_name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job_title</a:t>
            </a:r>
            <a:r>
              <a:rPr lang="en-US" dirty="0">
                <a:ea typeface="+mn-lt"/>
                <a:cs typeface="+mn-lt"/>
              </a:rPr>
              <a:t>, AVG(salary) </a:t>
            </a:r>
            <a:r>
              <a:rPr lang="en-US" dirty="0" err="1">
                <a:ea typeface="+mn-lt"/>
                <a:cs typeface="+mn-lt"/>
              </a:rPr>
              <a:t>medie</a:t>
            </a:r>
            <a:endParaRPr lang="en-US" dirty="0" err="1">
              <a:ea typeface="Calibri" panose="020F0502020204030204"/>
              <a:cs typeface="Calibri" panose="020F0502020204030204"/>
            </a:endParaRPr>
          </a:p>
          <a:p>
            <a:pPr algn="just">
              <a:buNone/>
            </a:pPr>
            <a:r>
              <a:rPr lang="en-US" dirty="0">
                <a:ea typeface="+mn-lt"/>
                <a:cs typeface="+mn-lt"/>
              </a:rPr>
              <a:t>FROM employees e, departments d, jobs j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>
              <a:buNone/>
            </a:pPr>
            <a:r>
              <a:rPr lang="en-US" dirty="0">
                <a:ea typeface="+mn-lt"/>
                <a:cs typeface="+mn-lt"/>
              </a:rPr>
              <a:t>WHERE </a:t>
            </a:r>
            <a:r>
              <a:rPr lang="en-US" dirty="0" err="1">
                <a:ea typeface="+mn-lt"/>
                <a:cs typeface="+mn-lt"/>
              </a:rPr>
              <a:t>e.department_id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d.department_id</a:t>
            </a:r>
            <a:endParaRPr lang="en-US" dirty="0" err="1">
              <a:ea typeface="Calibri" panose="020F0502020204030204"/>
              <a:cs typeface="Calibri" panose="020F0502020204030204"/>
            </a:endParaRPr>
          </a:p>
          <a:p>
            <a:pPr algn="just">
              <a:buNone/>
            </a:pPr>
            <a:r>
              <a:rPr lang="en-US" dirty="0">
                <a:ea typeface="+mn-lt"/>
                <a:cs typeface="+mn-lt"/>
              </a:rPr>
              <a:t>AND </a:t>
            </a:r>
            <a:r>
              <a:rPr lang="en-US" dirty="0" err="1">
                <a:ea typeface="+mn-lt"/>
                <a:cs typeface="+mn-lt"/>
              </a:rPr>
              <a:t>e.job_id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j.job_id</a:t>
            </a:r>
            <a:endParaRPr lang="en-US" dirty="0" err="1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GROUP BY ROLLUP(</a:t>
            </a:r>
            <a:r>
              <a:rPr lang="en-US" dirty="0" err="1">
                <a:ea typeface="+mn-lt"/>
                <a:cs typeface="+mn-lt"/>
              </a:rPr>
              <a:t>department_name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job_title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0711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CC24-5770-DFA6-FCAD-DD2834BD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12" y="350561"/>
            <a:ext cx="10753288" cy="582640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i="1" dirty="0">
                <a:ea typeface="+mn-lt"/>
                <a:cs typeface="+mn-lt"/>
              </a:rPr>
              <a:t>Analog cu a), </a:t>
            </a:r>
            <a:r>
              <a:rPr lang="en-US" i="1" dirty="0" err="1">
                <a:ea typeface="+mn-lt"/>
                <a:cs typeface="+mn-lt"/>
              </a:rPr>
              <a:t>afişând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şi</a:t>
            </a:r>
            <a:r>
              <a:rPr lang="en-US" i="1" dirty="0">
                <a:ea typeface="+mn-lt"/>
                <a:cs typeface="+mn-lt"/>
              </a:rPr>
              <a:t> o </a:t>
            </a:r>
            <a:r>
              <a:rPr lang="en-US" i="1" dirty="0" err="1">
                <a:ea typeface="+mn-lt"/>
                <a:cs typeface="+mn-lt"/>
              </a:rPr>
              <a:t>coloană</a:t>
            </a:r>
            <a:r>
              <a:rPr lang="en-US" i="1" dirty="0">
                <a:ea typeface="+mn-lt"/>
                <a:cs typeface="+mn-lt"/>
              </a:rPr>
              <a:t> care </a:t>
            </a:r>
            <a:r>
              <a:rPr lang="en-US" i="1" dirty="0" err="1">
                <a:ea typeface="+mn-lt"/>
                <a:cs typeface="+mn-lt"/>
              </a:rPr>
              <a:t>arată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intervenţia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coloanelor</a:t>
            </a:r>
            <a:endParaRPr lang="en-US" i="1" dirty="0">
              <a:ea typeface="+mn-lt"/>
              <a:cs typeface="+mn-lt"/>
            </a:endParaRPr>
          </a:p>
          <a:p>
            <a:pPr>
              <a:buNone/>
            </a:pPr>
            <a:r>
              <a:rPr lang="en-US" i="1" dirty="0" err="1">
                <a:ea typeface="+mn-lt"/>
                <a:cs typeface="+mn-lt"/>
              </a:rPr>
              <a:t>department_name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i="1" dirty="0" err="1">
                <a:ea typeface="+mn-lt"/>
                <a:cs typeface="+mn-lt"/>
              </a:rPr>
              <a:t>job_title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i="1" dirty="0" err="1">
                <a:ea typeface="+mn-lt"/>
                <a:cs typeface="+mn-lt"/>
              </a:rPr>
              <a:t>în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obţinerea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rezultatului</a:t>
            </a:r>
            <a:r>
              <a:rPr lang="en-US" i="1" dirty="0">
                <a:ea typeface="+mn-lt"/>
                <a:cs typeface="+mn-lt"/>
              </a:rPr>
              <a:t>.</a:t>
            </a:r>
          </a:p>
          <a:p>
            <a:pPr>
              <a:buNone/>
            </a:pPr>
            <a:endParaRPr lang="en-US" dirty="0">
              <a:ea typeface="Calibri"/>
              <a:cs typeface="Calibr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SELECT </a:t>
            </a:r>
            <a:r>
              <a:rPr lang="en-US" dirty="0" err="1">
                <a:ea typeface="+mn-lt"/>
                <a:cs typeface="+mn-lt"/>
              </a:rPr>
              <a:t>department_name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job_title</a:t>
            </a:r>
            <a:r>
              <a:rPr lang="en-US" dirty="0">
                <a:ea typeface="+mn-lt"/>
                <a:cs typeface="+mn-lt"/>
              </a:rPr>
              <a:t>, AVG(salary) </a:t>
            </a:r>
            <a:r>
              <a:rPr lang="en-US" dirty="0" err="1">
                <a:ea typeface="+mn-lt"/>
                <a:cs typeface="+mn-lt"/>
              </a:rPr>
              <a:t>medie</a:t>
            </a:r>
            <a:r>
              <a:rPr lang="en-US" dirty="0">
                <a:ea typeface="+mn-lt"/>
                <a:cs typeface="+mn-lt"/>
              </a:rPr>
              <a:t>,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GROUPING(</a:t>
            </a:r>
            <a:r>
              <a:rPr lang="en-US" dirty="0" err="1">
                <a:ea typeface="+mn-lt"/>
                <a:cs typeface="+mn-lt"/>
              </a:rPr>
              <a:t>department_name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dn</a:t>
            </a:r>
            <a:r>
              <a:rPr lang="en-US" dirty="0">
                <a:ea typeface="+mn-lt"/>
                <a:cs typeface="+mn-lt"/>
              </a:rPr>
              <a:t>, GROUPING(</a:t>
            </a:r>
            <a:r>
              <a:rPr lang="en-US" dirty="0" err="1">
                <a:ea typeface="+mn-lt"/>
                <a:cs typeface="+mn-lt"/>
              </a:rPr>
              <a:t>job_title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jt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FROM employees e, departments d, jobs j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WHERE </a:t>
            </a:r>
            <a:r>
              <a:rPr lang="en-US" dirty="0" err="1">
                <a:ea typeface="+mn-lt"/>
                <a:cs typeface="+mn-lt"/>
              </a:rPr>
              <a:t>e.department_id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d.department_id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AND </a:t>
            </a:r>
            <a:r>
              <a:rPr lang="en-US" dirty="0" err="1">
                <a:ea typeface="+mn-lt"/>
                <a:cs typeface="+mn-lt"/>
              </a:rPr>
              <a:t>e.job_id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j.job_id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GROUP BY ROLLUP(</a:t>
            </a:r>
            <a:r>
              <a:rPr lang="en-US" dirty="0" err="1">
                <a:ea typeface="+mn-lt"/>
                <a:cs typeface="+mn-lt"/>
              </a:rPr>
              <a:t>department_name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job_title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2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122E-868E-C23C-41A5-039E6AFC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" y="365125"/>
            <a:ext cx="11864829" cy="1346534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     </a:t>
            </a:r>
            <a:r>
              <a:rPr lang="en-US" dirty="0" err="1">
                <a:cs typeface="Calibri Light"/>
              </a:rPr>
              <a:t>Rezultat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fără</a:t>
            </a:r>
            <a:r>
              <a:rPr lang="en-US" dirty="0">
                <a:cs typeface="Calibri Light"/>
              </a:rPr>
              <a:t> Grouping vs </a:t>
            </a:r>
            <a:br>
              <a:rPr lang="en-US" dirty="0">
                <a:cs typeface="Calibri Light"/>
              </a:rPr>
            </a:br>
            <a:r>
              <a:rPr lang="en-US" dirty="0" err="1">
                <a:cs typeface="Calibri Light"/>
              </a:rPr>
              <a:t>Rezultat</a:t>
            </a:r>
            <a:r>
              <a:rPr lang="en-US" dirty="0">
                <a:cs typeface="Calibri Light"/>
              </a:rPr>
              <a:t> cu Grouping()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3E43-90F7-4E6B-BF2E-E27D2EEA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Fără</a:t>
            </a:r>
            <a:r>
              <a:rPr lang="en-US" dirty="0">
                <a:cs typeface="Calibri" panose="020F0502020204030204"/>
              </a:rPr>
              <a:t> Grouping()                                                        Cu  Grouping()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923549-E6AE-D742-3602-E9DA85E1A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1" y="2568332"/>
            <a:ext cx="5038847" cy="297525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B1FFAC2-3AA1-2666-ED0D-B6D8DF730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565" y="2558704"/>
            <a:ext cx="6369933" cy="292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0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7C3B-9A65-2B2E-0E67-E021A251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Expresia</a:t>
            </a:r>
            <a:r>
              <a:rPr lang="en-US" dirty="0">
                <a:ea typeface="Calibri Light"/>
                <a:cs typeface="Calibri Light"/>
              </a:rPr>
              <a:t> GROUPING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C4AA-3680-E258-E935-E3A27A318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doreşte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obţinerea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numai</a:t>
            </a:r>
            <a:r>
              <a:rPr lang="en-US" dirty="0">
                <a:ea typeface="+mn-lt"/>
                <a:cs typeface="+mn-lt"/>
              </a:rPr>
              <a:t>  </a:t>
            </a:r>
            <a:r>
              <a:rPr lang="en-US" dirty="0" err="1">
                <a:ea typeface="+mn-lt"/>
                <a:cs typeface="+mn-lt"/>
              </a:rPr>
              <a:t>anumitor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grupări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superagregat</a:t>
            </a:r>
            <a:r>
              <a:rPr lang="en-US" dirty="0">
                <a:ea typeface="+mn-lt"/>
                <a:cs typeface="+mn-lt"/>
              </a:rPr>
              <a:t>,</a:t>
            </a:r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acestea</a:t>
            </a:r>
            <a:r>
              <a:rPr lang="en-US" dirty="0">
                <a:ea typeface="+mn-lt"/>
                <a:cs typeface="+mn-lt"/>
              </a:rPr>
              <a:t> pot fi </a:t>
            </a:r>
            <a:r>
              <a:rPr lang="en-US" dirty="0" err="1">
                <a:ea typeface="+mn-lt"/>
                <a:cs typeface="+mn-lt"/>
              </a:rPr>
              <a:t>precizate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intermediul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clauzei</a:t>
            </a:r>
            <a:r>
              <a:rPr lang="en-US" dirty="0">
                <a:ea typeface="+mn-lt"/>
                <a:cs typeface="+mn-lt"/>
              </a:rPr>
              <a:t> :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GROUPING SETS ((expr_11, expr_12, …, expr_1n), (expr_21, expr_22, …expr_2m), …)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1501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BF8420843954A9D8E9D7AABC1244D" ma:contentTypeVersion="2" ma:contentTypeDescription="Create a new document." ma:contentTypeScope="" ma:versionID="e42719fd8e9d8ce2a4f5f7b7632c772e">
  <xsd:schema xmlns:xsd="http://www.w3.org/2001/XMLSchema" xmlns:xs="http://www.w3.org/2001/XMLSchema" xmlns:p="http://schemas.microsoft.com/office/2006/metadata/properties" xmlns:ns2="e2531283-abbb-452d-8122-9513edb3c305" targetNamespace="http://schemas.microsoft.com/office/2006/metadata/properties" ma:root="true" ma:fieldsID="b68d4b8fa44ef3dfda9207ea870903d5" ns2:_="">
    <xsd:import namespace="e2531283-abbb-452d-8122-9513edb3c3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31283-abbb-452d-8122-9513edb3c3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CA93AE-0F2B-4E60-96CA-11923996B361}"/>
</file>

<file path=customXml/itemProps2.xml><?xml version="1.0" encoding="utf-8"?>
<ds:datastoreItem xmlns:ds="http://schemas.openxmlformats.org/officeDocument/2006/customXml" ds:itemID="{3D20EE9D-E3EB-416A-99B0-51A0022F3BFB}"/>
</file>

<file path=customXml/itemProps3.xml><?xml version="1.0" encoding="utf-8"?>
<ds:datastoreItem xmlns:ds="http://schemas.openxmlformats.org/officeDocument/2006/customXml" ds:itemID="{6578E97F-F06F-44DA-A901-84960648218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Temă Office</vt:lpstr>
      <vt:lpstr>Laborator 5</vt:lpstr>
      <vt:lpstr>Recapitulare Group By</vt:lpstr>
      <vt:lpstr>Expresia GROUPING</vt:lpstr>
      <vt:lpstr>Sintaxă </vt:lpstr>
      <vt:lpstr>Exemplu</vt:lpstr>
      <vt:lpstr>Rezolvare</vt:lpstr>
      <vt:lpstr>PowerPoint Presentation</vt:lpstr>
      <vt:lpstr>     Rezultat fără Grouping vs  Rezultat cu Grouping()</vt:lpstr>
      <vt:lpstr>Expresia GROUPING SETS</vt:lpstr>
      <vt:lpstr>EXEMPLU</vt:lpstr>
      <vt:lpstr>PowerPoint Presentation</vt:lpstr>
      <vt:lpstr>Subcererri sincronizate </vt:lpstr>
      <vt:lpstr>PowerPoint Presentation</vt:lpstr>
      <vt:lpstr>Operatorul EXISTS</vt:lpstr>
      <vt:lpstr>EXEMPLU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249</cp:revision>
  <dcterms:created xsi:type="dcterms:W3CDTF">2022-04-04T10:09:35Z</dcterms:created>
  <dcterms:modified xsi:type="dcterms:W3CDTF">2022-04-07T07:16:50Z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0x010100C81BF8420843954A9D8E9D7AABC1244D</vt:lpwstr>
  </property>
</Properties>
</file>