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2"/>
  </p:notesMasterIdLst>
  <p:sldIdLst>
    <p:sldId id="256" r:id="rId7"/>
    <p:sldId id="257" r:id="rId8"/>
    <p:sldId id="612" r:id="rId9"/>
    <p:sldId id="553" r:id="rId10"/>
    <p:sldId id="599" r:id="rId11"/>
    <p:sldId id="600" r:id="rId12"/>
    <p:sldId id="556" r:id="rId13"/>
    <p:sldId id="561" r:id="rId14"/>
    <p:sldId id="563" r:id="rId15"/>
    <p:sldId id="602" r:id="rId16"/>
    <p:sldId id="565" r:id="rId17"/>
    <p:sldId id="603" r:id="rId18"/>
    <p:sldId id="604" r:id="rId19"/>
    <p:sldId id="605" r:id="rId20"/>
    <p:sldId id="606" r:id="rId21"/>
    <p:sldId id="570" r:id="rId22"/>
    <p:sldId id="571" r:id="rId23"/>
    <p:sldId id="607" r:id="rId24"/>
    <p:sldId id="578" r:id="rId25"/>
    <p:sldId id="513" r:id="rId26"/>
    <p:sldId id="514" r:id="rId27"/>
    <p:sldId id="595" r:id="rId28"/>
    <p:sldId id="596" r:id="rId29"/>
    <p:sldId id="597" r:id="rId30"/>
    <p:sldId id="611" r:id="rId31"/>
    <p:sldId id="598" r:id="rId32"/>
    <p:sldId id="588" r:id="rId33"/>
    <p:sldId id="589" r:id="rId34"/>
    <p:sldId id="590" r:id="rId35"/>
    <p:sldId id="591" r:id="rId36"/>
    <p:sldId id="581" r:id="rId37"/>
    <p:sldId id="582" r:id="rId38"/>
    <p:sldId id="583" r:id="rId39"/>
    <p:sldId id="585" r:id="rId40"/>
    <p:sldId id="586" r:id="rId41"/>
    <p:sldId id="515" r:id="rId42"/>
    <p:sldId id="594" r:id="rId43"/>
    <p:sldId id="538" r:id="rId44"/>
    <p:sldId id="539" r:id="rId45"/>
    <p:sldId id="540" r:id="rId46"/>
    <p:sldId id="541" r:id="rId47"/>
    <p:sldId id="543" r:id="rId48"/>
    <p:sldId id="592" r:id="rId49"/>
    <p:sldId id="593" r:id="rId50"/>
    <p:sldId id="610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82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515" name="Google Shape;515;p28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516" name="Google Shape;5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8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271;g4ceff3631c_0_60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36C753B-23DE-4843-A896-254232F7536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13</a:t>
            </a:fld>
            <a:endParaRPr lang="en-US" sz="1700" dirty="0"/>
          </a:p>
        </p:txBody>
      </p:sp>
      <p:sp>
        <p:nvSpPr>
          <p:cNvPr id="96259" name="Google Shape;272;g4ceff3631c_0_60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21E934E-BB74-41D5-978D-DBA96E81920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13</a:t>
            </a:fld>
            <a:endParaRPr lang="en-US" sz="1700" dirty="0"/>
          </a:p>
        </p:txBody>
      </p:sp>
      <p:sp>
        <p:nvSpPr>
          <p:cNvPr id="96260" name="Google Shape;273;g4ceff3631c_0_60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6261" name="Google Shape;274;g4ceff3631c_0_6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6262" name="Google Shape;275;g4ceff3631c_0_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284;g4ceff3631c_0_75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6A4196-C380-451A-AC83-BB6CB23CEFB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14</a:t>
            </a:fld>
            <a:endParaRPr lang="en-US" sz="1700" dirty="0"/>
          </a:p>
        </p:txBody>
      </p:sp>
      <p:sp>
        <p:nvSpPr>
          <p:cNvPr id="97283" name="Google Shape;285;g4ceff3631c_0_75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7E1EB18-E2BE-4D68-953D-5F49785F78C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14</a:t>
            </a:fld>
            <a:endParaRPr lang="en-US" sz="1700" dirty="0"/>
          </a:p>
        </p:txBody>
      </p:sp>
      <p:sp>
        <p:nvSpPr>
          <p:cNvPr id="97284" name="Google Shape;286;g4ceff3631c_0_75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7285" name="Google Shape;287;g4ceff3631c_0_7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7286" name="Google Shape;288;g4ceff3631c_0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297;p12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D232494-EA57-40DA-9F85-70830129745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15</a:t>
            </a:fld>
            <a:endParaRPr lang="en-US" sz="1700" dirty="0"/>
          </a:p>
        </p:txBody>
      </p:sp>
      <p:sp>
        <p:nvSpPr>
          <p:cNvPr id="98307" name="Google Shape;298;p12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15DCA55C-0CBA-4243-8582-6F164AC0BA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15</a:t>
            </a:fld>
            <a:endParaRPr lang="en-US" sz="1700" dirty="0"/>
          </a:p>
        </p:txBody>
      </p:sp>
      <p:sp>
        <p:nvSpPr>
          <p:cNvPr id="98308" name="Google Shape;299;p12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8309" name="Google Shape;300;p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8310" name="Google Shape;30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16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16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17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17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346;g4ceff3631c_0_33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DE5BA14-8FD2-4C46-AD00-A8775BD5C2E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18</a:t>
            </a:fld>
            <a:endParaRPr lang="en-US" sz="1700" dirty="0"/>
          </a:p>
        </p:txBody>
      </p:sp>
      <p:sp>
        <p:nvSpPr>
          <p:cNvPr id="102403" name="Google Shape;347;g4ceff3631c_0_33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7BBB177-D12B-4D4C-8194-D9E7B6D1FF7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18</a:t>
            </a:fld>
            <a:endParaRPr lang="en-US" sz="1700" dirty="0"/>
          </a:p>
        </p:txBody>
      </p:sp>
      <p:sp>
        <p:nvSpPr>
          <p:cNvPr id="102404" name="Google Shape;348;g4ceff3631c_0_33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102405" name="Google Shape;349;g4ceff3631c_0_3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2406" name="Google Shape;350;g4ceff3631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19</a:t>
            </a:fld>
            <a:endParaRPr sz="1700"/>
          </a:p>
        </p:txBody>
      </p:sp>
      <p:sp>
        <p:nvSpPr>
          <p:cNvPr id="396" name="Google Shape;396;p15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19</a:t>
            </a:fld>
            <a:endParaRPr sz="1700"/>
          </a:p>
        </p:txBody>
      </p:sp>
      <p:sp>
        <p:nvSpPr>
          <p:cNvPr id="397" name="Google Shape;397;p15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8" name="Google Shape;398;p1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9" name="Google Shape;3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ceff3631c_0_11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432" name="Google Shape;432;g4ceff3631c_0_11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433" name="Google Shape;433;g4ceff3631c_0_11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4" name="Google Shape;434;g4ceff3631c_0_11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5" name="Google Shape;435;g4ceff3631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US" sz="1300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US" sz="1300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144588" y="693738"/>
            <a:ext cx="4556125" cy="3417887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444" name="Google Shape;444;p18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445" name="Google Shape;445;p18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6" name="Google Shape;446;p1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7" name="Google Shape;4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ceff3631c_0_16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458" name="Google Shape;458;g4ceff3631c_0_16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459" name="Google Shape;459;g4ceff3631c_0_16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0" name="Google Shape;460;g4ceff3631c_0_16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1" name="Google Shape;461;g4ceff3631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ceff3631c_0_142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483" name="Google Shape;483;g4ceff3631c_0_142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484" name="Google Shape;484;g4ceff3631c_0_142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5" name="Google Shape;485;g4ceff3631c_0_142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6" name="Google Shape;486;g4ceff3631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ceff3631c_0_193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495" name="Google Shape;495;g4ceff3631c_0_193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496" name="Google Shape;496;g4ceff3631c_0_193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7" name="Google Shape;497;g4ceff3631c_0_193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8" name="Google Shape;498;g4ceff3631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45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8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8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9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9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Google Shape;52;p3"/>
          <p:cNvSpPr txBox="1"/>
          <p:nvPr/>
        </p:nvSpPr>
        <p:spPr>
          <a:xfrm>
            <a:off x="228600" y="1162050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lvl="0" algn="ctr">
              <a:lnSpc>
                <a:spcPct val="72000"/>
              </a:lnSpc>
              <a:buSzPts val="4000"/>
            </a:pP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</a:t>
            </a:r>
            <a:r>
              <a:rPr lang="ro-RO" sz="4000" b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6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</a:t>
            </a: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curs -</a:t>
            </a:r>
            <a:endParaRPr/>
          </a:p>
        </p:txBody>
      </p:sp>
      <p:sp>
        <p:nvSpPr>
          <p:cNvPr id="16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2021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8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2;p36"/>
          <p:cNvSpPr>
            <a:spLocks noChangeArrowheads="1"/>
          </p:cNvSpPr>
          <p:nvPr/>
        </p:nvSpPr>
        <p:spPr bwMode="auto">
          <a:xfrm>
            <a:off x="304799" y="1949496"/>
            <a:ext cx="8639629" cy="452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600" dirty="0" smtClean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#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include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 = 12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//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prototip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cu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mentionarea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implicite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pentru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main()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f(1);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f(1,20); 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return 0;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b) {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- "&lt;&lt;b&lt;&lt;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}</a:t>
            </a:r>
          </a:p>
          <a:p>
            <a:pPr>
              <a:lnSpc>
                <a:spcPct val="104000"/>
              </a:lnSpc>
            </a:pPr>
            <a:endParaRPr lang="en-US" sz="1600" b="1" dirty="0"/>
          </a:p>
          <a:p>
            <a:pPr>
              <a:lnSpc>
                <a:spcPct val="104000"/>
              </a:lnSpc>
            </a:pPr>
            <a:endParaRPr lang="en-US" sz="1600" dirty="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6200" y="1371600"/>
            <a:ext cx="3873176" cy="476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2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01480" y="1524000"/>
            <a:ext cx="7499520" cy="429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nt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*pi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-o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considera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neocupata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(2);//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2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[2];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un vector de 2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elemente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de tip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[ ]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pi; //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vectorul</a:t>
            </a:r>
            <a:endParaRPr sz="180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//-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//-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[ ]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 [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]</a:t>
            </a: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/>
          <p:nvPr/>
        </p:nvSpPr>
        <p:spPr>
          <a:xfrm>
            <a:off x="493908" y="1447800"/>
            <a:ext cx="7993429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referinţă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esenta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un pointer implicit, care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actioneaza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ca un alt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nume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variabila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 b="1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pi,j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&amp;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=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//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alt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variabila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pi=&amp;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// pi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*pi=3;   //in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afla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3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453600" y="5648849"/>
            <a:ext cx="8421120" cy="586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1600" b="1" dirty="0" err="1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600" b="1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folosită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referinţă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momentul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devenind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alias (un alt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al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cu care a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Google Shape;281;p39"/>
          <p:cNvSpPr>
            <a:spLocks noChangeArrowheads="1"/>
          </p:cNvSpPr>
          <p:nvPr/>
        </p:nvSpPr>
        <p:spPr bwMode="auto">
          <a:xfrm>
            <a:off x="228600" y="1219200"/>
            <a:ext cx="31749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39941" name="Google Shape;282;p39"/>
          <p:cNvSpPr txBox="1">
            <a:spLocks noChangeArrowheads="1"/>
          </p:cNvSpPr>
          <p:nvPr/>
        </p:nvSpPr>
        <p:spPr bwMode="auto">
          <a:xfrm>
            <a:off x="497665" y="1868292"/>
            <a:ext cx="8432639" cy="407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ref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++;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21 21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deosebire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pointeri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la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trec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la un alt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acelasi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tip,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implica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fapt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Google Shape;295;p40"/>
          <p:cNvSpPr txBox="1">
            <a:spLocks noChangeArrowheads="1"/>
          </p:cNvSpPr>
          <p:nvPr/>
        </p:nvSpPr>
        <p:spPr bwMode="auto">
          <a:xfrm>
            <a:off x="221185" y="1966414"/>
            <a:ext cx="8584704" cy="39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 = 50;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ref = b;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ref-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49 49</a:t>
            </a:r>
          </a:p>
          <a:p>
            <a:endParaRPr lang="en-US" sz="20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initializarii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puteti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modifica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indica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Google Shape;281;p39"/>
          <p:cNvSpPr>
            <a:spLocks noChangeArrowheads="1"/>
          </p:cNvSpPr>
          <p:nvPr/>
        </p:nvSpPr>
        <p:spPr bwMode="auto">
          <a:xfrm>
            <a:off x="76200" y="1371600"/>
            <a:ext cx="37083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/>
          <p:nvPr/>
        </p:nvSpPr>
        <p:spPr>
          <a:xfrm>
            <a:off x="217489" y="2111102"/>
            <a:ext cx="8269287" cy="3253174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când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definita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dacă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nu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clase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un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parametru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returnata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  <a:sym typeface="Arial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referintele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nule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interzise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-un program C++ valid.</a:t>
            </a:r>
            <a:endParaRPr sz="20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obtine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adresa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unei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pot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crea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tablouri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face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catre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un camp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biti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Google Shape;281;p39"/>
          <p:cNvSpPr>
            <a:spLocks noChangeArrowheads="1"/>
          </p:cNvSpPr>
          <p:nvPr/>
        </p:nvSpPr>
        <p:spPr bwMode="auto">
          <a:xfrm>
            <a:off x="254001" y="1295400"/>
            <a:ext cx="34035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0949" y="1409898"/>
            <a:ext cx="45758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320;p42"/>
          <p:cNvGraphicFramePr/>
          <p:nvPr/>
        </p:nvGraphicFramePr>
        <p:xfrm>
          <a:off x="725360" y="1907132"/>
          <a:ext cx="7921360" cy="47378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03640"/>
                <a:gridCol w="5217720"/>
              </a:tblGrid>
              <a:tr h="47222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 = x *2;}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*x = *x + 30;}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d\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n”,x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d\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n“,x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C++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x){   x = x *2;} //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valoare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*x){  *x = *x + 30;} //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pointer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void h(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&amp;x){ x = x + 50;} //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referinta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h(x);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</a:tr>
            </a:tbl>
          </a:graphicData>
        </a:graphic>
      </p:graphicFrame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0949" y="1409898"/>
            <a:ext cx="40424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1;p43"/>
          <p:cNvSpPr/>
          <p:nvPr/>
        </p:nvSpPr>
        <p:spPr>
          <a:xfrm>
            <a:off x="301626" y="2059639"/>
            <a:ext cx="8210550" cy="3594971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dirty="0" err="1"/>
              <a:t>Observatii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endParaRPr sz="2000" dirty="0"/>
          </a:p>
          <a:p>
            <a:pPr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formali</a:t>
            </a:r>
            <a:r>
              <a:rPr lang="en-US" sz="2000" dirty="0"/>
              <a:t> -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creati</a:t>
            </a:r>
            <a:r>
              <a:rPr lang="en-US" sz="2000" dirty="0"/>
              <a:t> la </a:t>
            </a:r>
            <a:r>
              <a:rPr lang="en-US" sz="2000" dirty="0" err="1"/>
              <a:t>intrarea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distrusi</a:t>
            </a:r>
            <a:r>
              <a:rPr lang="en-US" sz="2000" dirty="0"/>
              <a:t> la </a:t>
            </a:r>
            <a:r>
              <a:rPr lang="en-US" sz="2000" dirty="0" err="1"/>
              <a:t>retur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- </a:t>
            </a:r>
            <a:r>
              <a:rPr lang="en-US" sz="2000" dirty="0" err="1"/>
              <a:t>copiaza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parametru</a:t>
            </a:r>
            <a:r>
              <a:rPr lang="en-US" sz="2000" dirty="0"/>
              <a:t> formal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nu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argumentului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referinta</a:t>
            </a:r>
            <a:r>
              <a:rPr lang="en-US" sz="2000" dirty="0"/>
              <a:t> - in </a:t>
            </a:r>
            <a:r>
              <a:rPr lang="en-US" sz="2000" dirty="0" err="1"/>
              <a:t>parametru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copiata</a:t>
            </a:r>
            <a:r>
              <a:rPr lang="en-US" sz="2000" dirty="0"/>
              <a:t> </a:t>
            </a: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 </a:t>
            </a:r>
            <a:r>
              <a:rPr lang="en-US" sz="2000" dirty="0" err="1"/>
              <a:t>argumentului</a:t>
            </a:r>
            <a:r>
              <a:rPr lang="en-US" sz="2000" dirty="0"/>
              <a:t>.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functiile</a:t>
            </a:r>
            <a:r>
              <a:rPr lang="en-US" sz="2000" dirty="0"/>
              <a:t>, cu </a:t>
            </a:r>
            <a:r>
              <a:rPr lang="en-US" sz="2000" dirty="0" err="1"/>
              <a:t>exceptia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de tip void, pot fi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operand in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expresie</a:t>
            </a:r>
            <a:r>
              <a:rPr lang="en-US" sz="2000" dirty="0"/>
              <a:t> </a:t>
            </a:r>
            <a:r>
              <a:rPr lang="en-US" sz="2000" dirty="0" err="1"/>
              <a:t>valida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/>
          <p:nvPr/>
        </p:nvSpPr>
        <p:spPr>
          <a:xfrm>
            <a:off x="301626" y="1371600"/>
            <a:ext cx="8210550" cy="4902200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Cand</a:t>
            </a:r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returnat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o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este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explicit, i se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atribuie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automat int.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trebuie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cunoscut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inainte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apel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f (double x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 {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 indent="414683"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return x;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Prototipul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unei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permite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numarului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parametri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lor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void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antet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prototip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main() {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 f(50); 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void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f(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{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corp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 }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/>
          <p:nvPr/>
        </p:nvSpPr>
        <p:spPr>
          <a:xfrm>
            <a:off x="1078599" y="1713920"/>
            <a:ext cx="7299072" cy="384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Clasa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Obiect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Incapsularea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Modularitatea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Ierarhizarea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compilare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executie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etc.</a:t>
            </a:r>
            <a:endParaRPr sz="20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pPr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Recapitularea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discu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ţ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iilor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cursul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anterior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Generalităţi despre curs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, R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eguli de 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comportament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Generalităţi despre OOP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Principiile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program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orientate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</a:p>
          <a:p>
            <a:pPr>
              <a:defRPr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defRPr/>
            </a:pP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modificatori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acces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functii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prieten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constructori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destructor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58;p34"/>
          <p:cNvSpPr txBox="1"/>
          <p:nvPr/>
        </p:nvSpPr>
        <p:spPr>
          <a:xfrm>
            <a:off x="1600200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r>
              <a:rPr lang="en-US" sz="2800" b="1" i="0" u="none" dirty="0" err="1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0"/>
            <a:ext cx="2895600" cy="4572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53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stare şi acțiuni (metode/funcţii)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interfață (acțiuni) şi o parte ascunsă (starea)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Sunt grupate în clase, obiecte cu aceleași proprietăți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program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orientat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colec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care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interactioneaz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unul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cel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lalt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mesaje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aplicand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metod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1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2286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menționează proprietățile generale ale obiectelor din clasa respectivă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folositoare la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ncapsulare (ascunderea informației)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reutilizare de cod: moștenire</a:t>
            </a:r>
          </a:p>
        </p:txBody>
      </p: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846516"/>
            <a:ext cx="8077200" cy="246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class X{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date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membre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metode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–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argument implicit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obiectu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curent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};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cu “class”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obiectele instanţiază clase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similare cu struct-uri şi union-uri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funcții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specificatorii de acces: public, private, protected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default: private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protected: pentru moștenire, vorbim mai târziu</a:t>
            </a:r>
          </a:p>
        </p:txBody>
      </p:sp>
      <p:sp>
        <p:nvSpPr>
          <p:cNvPr id="593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93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838200" y="1905000"/>
            <a:ext cx="57150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class</a:t>
            </a:r>
            <a:r>
              <a:rPr lang="ro-RO" dirty="0"/>
              <a:t> nume_clasă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</a:p>
          <a:p>
            <a:r>
              <a:rPr lang="ro-RO" b="1" dirty="0">
                <a:solidFill>
                  <a:srgbClr val="800000"/>
                </a:solidFill>
              </a:rPr>
              <a:t>	private</a:t>
            </a:r>
            <a:r>
              <a:rPr lang="ro-RO" dirty="0"/>
              <a:t>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696969"/>
                </a:solidFill>
              </a:rPr>
              <a:t>// ...</a:t>
            </a:r>
            <a:r>
              <a:rPr lang="ro-RO" dirty="0"/>
              <a:t> </a:t>
            </a:r>
          </a:p>
          <a:p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r>
              <a:rPr lang="ro-RO" dirty="0"/>
              <a:t> listă_obiecte</a:t>
            </a:r>
            <a:r>
              <a:rPr lang="ro-RO" dirty="0">
                <a:solidFill>
                  <a:srgbClr val="800080"/>
                </a:solidFill>
              </a:rPr>
              <a:t>;</a:t>
            </a:r>
            <a:endParaRPr lang="ro-RO" altLang="ro-RO" i="1" dirty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5867400"/>
            <a:ext cx="8534400" cy="762000"/>
          </a:xfrm>
          <a:noFill/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en-US" altLang="ro-RO" sz="2800" dirty="0" smtClean="0"/>
              <a:t> </a:t>
            </a:r>
            <a:r>
              <a:rPr lang="ro-RO" altLang="ro-RO" sz="2800" dirty="0" smtClean="0"/>
              <a:t>putem trece de la public la private şi iar la public, etc.</a:t>
            </a:r>
          </a:p>
        </p:txBody>
      </p:sp>
      <p:sp>
        <p:nvSpPr>
          <p:cNvPr id="225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28600" y="1828800"/>
            <a:ext cx="5029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private </a:t>
            </a:r>
            <a:r>
              <a:rPr lang="en-US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din </a:t>
            </a:r>
            <a:r>
              <a:rPr lang="en-US" sz="2000" dirty="0" err="1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oficiu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acestea sunt  publice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acum din nou  private </a:t>
            </a:r>
            <a:endParaRPr lang="en-US" sz="2000" dirty="0" smtClean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înapoi la public </a:t>
            </a:r>
            <a:endParaRPr lang="en-US" sz="2000" dirty="0" smtClean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724400" y="1828800"/>
            <a:ext cx="4267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en-US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se folosește mai mult a doua variantă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un membru (ne-static) al clasei nu poate avea inițializare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nu putem avea ca membri obiecte de tipul clasei (putem avea pointeri la tipul clasei)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nu auto, extern, register</a:t>
            </a:r>
          </a:p>
          <a:p>
            <a:pPr eaLnBrk="1" hangingPunct="1">
              <a:lnSpc>
                <a:spcPct val="90000"/>
              </a:lnSpc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971800"/>
          </a:xfrm>
        </p:spPr>
        <p:txBody>
          <a:bodyPr/>
          <a:lstStyle/>
          <a:p>
            <a:pPr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variabilele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instanta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(instance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variabiles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membri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tip date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ai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clasei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in general private</a:t>
            </a:r>
          </a:p>
          <a:p>
            <a:pPr lvl="1"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viteza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se pot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folosi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“public”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dar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 LA ACEST CURS</a:t>
            </a:r>
          </a:p>
        </p:txBody>
      </p:sp>
      <p:sp>
        <p:nvSpPr>
          <p:cNvPr id="245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45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6002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9144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 smtClean="0"/>
              <a:t>init(), push(), pop() sunt funcții membru</a:t>
            </a: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 smtClean="0"/>
              <a:t>stck, tos: variabile membru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057400" y="2028825"/>
            <a:ext cx="5791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4A43"/>
                </a:solidFill>
                <a:latin typeface="Arial" pitchFamily="34" charset="0"/>
                <a:cs typeface="Arial" pitchFamily="34" charset="0"/>
              </a:rPr>
              <a:t>#define SIZE 100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This creates the class stack.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pop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765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18288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se creează un tip nou de date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un obiect instanţiază clasa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funcțiile membru sunt date prin semnătură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pentru definirea fiecărei funcții se folosește ::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402829" y="2133600"/>
            <a:ext cx="2271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dirty="0" err="1">
                <a:latin typeface="Arial" pitchFamily="34" charset="0"/>
                <a:cs typeface="Arial" pitchFamily="34" charset="0"/>
              </a:rPr>
              <a:t>mystack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066800" y="4038600"/>
            <a:ext cx="7239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dirty="0">
                <a:latin typeface="Arial" pitchFamily="34" charset="0"/>
                <a:cs typeface="Arial" pitchFamily="34" charset="0"/>
              </a:rPr>
              <a:t>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if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Stack is full.</a:t>
            </a:r>
            <a:r>
              <a:rPr lang="en-US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	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++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867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:: scope resolution operator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şi alte clase pot folosi numele push() şi pop()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după instantiere, pentru apelul push()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mystack.push(5);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programul complet în continuare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676400" y="3810000"/>
            <a:ext cx="2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</a:rPr>
              <a:t>stack </a:t>
            </a:r>
            <a:r>
              <a:rPr lang="en-US" altLang="ro-RO" b="1" dirty="0" err="1">
                <a:solidFill>
                  <a:srgbClr val="FF0000"/>
                </a:solidFill>
              </a:rPr>
              <a:t>mystack</a:t>
            </a:r>
            <a:r>
              <a:rPr lang="en-US" altLang="ro-RO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6413" y="76421"/>
            <a:ext cx="4571717" cy="5986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/>
          <a:stretch/>
        </p:blipFill>
        <p:spPr>
          <a:xfrm>
            <a:off x="8187944" y="76421"/>
            <a:ext cx="803316" cy="761597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106582" y="888639"/>
            <a:ext cx="5028235" cy="4059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" rIns="0" bIns="9144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b="1" spc="-1" dirty="0" err="1">
                <a:solidFill>
                  <a:srgbClr val="0070C0"/>
                </a:solidFill>
                <a:latin typeface="Arial"/>
                <a:ea typeface="Arial"/>
              </a:rPr>
              <a:t>Generalităţi</a:t>
            </a:r>
            <a:r>
              <a:rPr lang="en-US" sz="2500" b="1" spc="-1" dirty="0">
                <a:solidFill>
                  <a:srgbClr val="0070C0"/>
                </a:solidFill>
                <a:latin typeface="Arial"/>
                <a:ea typeface="Arial"/>
              </a:rPr>
              <a:t> </a:t>
            </a:r>
            <a:r>
              <a:rPr lang="en-US" sz="2500" b="1" spc="-1" dirty="0" err="1">
                <a:solidFill>
                  <a:srgbClr val="0070C0"/>
                </a:solidFill>
                <a:latin typeface="Arial"/>
                <a:ea typeface="Arial"/>
              </a:rPr>
              <a:t>despre</a:t>
            </a:r>
            <a:r>
              <a:rPr lang="en-US" sz="2500" b="1" spc="-1" dirty="0">
                <a:solidFill>
                  <a:srgbClr val="0070C0"/>
                </a:solidFill>
                <a:latin typeface="Arial"/>
                <a:ea typeface="Arial"/>
              </a:rPr>
              <a:t> curs</a:t>
            </a:r>
            <a:endParaRPr lang="en-US" sz="2500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05401" y="1684855"/>
            <a:ext cx="8586990" cy="46528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noAutofit/>
          </a:bodyPr>
          <a:lstStyle/>
          <a:p>
            <a:pPr marL="414726" indent="-41440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Curs –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13: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luni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(10 -12),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14: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marti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(8 – 10),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15: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vineri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(12 - 14)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–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pe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semigrupe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, in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fiecare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saptamana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. Seminar - o data la 2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saptamani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Prezenta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la curs/seminar: nu e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obligatorie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!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–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OBLIGATORIU</a:t>
            </a: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COLOCVIU: 23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mai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2022 (de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stabilit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exact)</a:t>
            </a: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EXAMEN SCRIS: 7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sau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14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iunie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2022 (de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stabilit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exact)</a:t>
            </a:r>
            <a:endParaRPr lang="en-US" sz="2200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304800" y="744538"/>
            <a:ext cx="36576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004A43"/>
                </a:solidFill>
              </a:rPr>
              <a:t>#define SIZE 100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696969"/>
                </a:solidFill>
              </a:rPr>
              <a:t>// This creates the class stack.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tos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is full.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++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3581400" y="550863"/>
            <a:ext cx="5334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underflow.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  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--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stack2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create two stack objects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/>
          <p:nvPr/>
        </p:nvSpPr>
        <p:spPr>
          <a:xfrm>
            <a:off x="152400" y="13716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endParaRPr b="1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b="1"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ascunderea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informaţii</a:t>
            </a:r>
            <a:r>
              <a:rPr lang="en-US" dirty="0">
                <a:latin typeface="Arial" pitchFamily="34" charset="0"/>
                <a:cs typeface="Arial" pitchFamily="34" charset="0"/>
              </a:rPr>
              <a:t> (data-hiding);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separarea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externe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unui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accesibile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altor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interne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ascunse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celorlalter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defineşte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apartenenţa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proprietăţi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faţă</a:t>
            </a:r>
            <a:r>
              <a:rPr lang="en-US" dirty="0">
                <a:latin typeface="Arial" pitchFamily="34" charset="0"/>
                <a:cs typeface="Arial" pitchFamily="34" charset="0"/>
              </a:rPr>
              <a:t> de un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doar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metodele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proprii</a:t>
            </a:r>
            <a:r>
              <a:rPr lang="en-US" dirty="0"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latin typeface="Arial" pitchFamily="34" charset="0"/>
                <a:cs typeface="Arial" pitchFamily="34" charset="0"/>
              </a:rPr>
              <a:t> pot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accesa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acestuia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/>
          <p:nvPr/>
        </p:nvSpPr>
        <p:spPr>
          <a:xfrm>
            <a:off x="643632" y="1524001"/>
            <a:ext cx="793845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453" name="Google Shape;453;p53"/>
          <p:cNvSpPr/>
          <p:nvPr/>
        </p:nvSpPr>
        <p:spPr>
          <a:xfrm>
            <a:off x="1824441" y="2133600"/>
            <a:ext cx="4645191" cy="82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foarte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public, protected, private</a:t>
            </a:r>
            <a:endParaRPr sz="1600"/>
          </a:p>
        </p:txBody>
      </p:sp>
      <p:graphicFrame>
        <p:nvGraphicFramePr>
          <p:cNvPr id="454" name="Google Shape;454;p53"/>
          <p:cNvGraphicFramePr/>
          <p:nvPr/>
        </p:nvGraphicFramePr>
        <p:xfrm>
          <a:off x="950265" y="3272495"/>
          <a:ext cx="7584135" cy="24134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7507"/>
                <a:gridCol w="1410617"/>
                <a:gridCol w="1763271"/>
                <a:gridCol w="1692740"/>
              </a:tblGrid>
              <a:tr h="7155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Avem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acces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Aceeasi clasa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Clase derivate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522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Alte clase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</a:tr>
            </a:tbl>
          </a:graphicData>
        </a:graphic>
      </p:graphicFrame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/>
          <p:nvPr/>
        </p:nvSpPr>
        <p:spPr>
          <a:xfrm>
            <a:off x="643623" y="1387010"/>
            <a:ext cx="7938459" cy="41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Google Shape;468;p54"/>
          <p:cNvSpPr txBox="1"/>
          <p:nvPr/>
        </p:nvSpPr>
        <p:spPr>
          <a:xfrm>
            <a:off x="2021420" y="2192704"/>
            <a:ext cx="4820168" cy="415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Test 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private: 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public: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void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a) {x = a;}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Test t;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t.x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34; //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inaccesibil</a:t>
            </a:r>
            <a:endParaRPr sz="20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t.set_x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(34); // ok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return 0;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"/>
          <p:cNvSpPr/>
          <p:nvPr/>
        </p:nvSpPr>
        <p:spPr>
          <a:xfrm>
            <a:off x="1078599" y="1713921"/>
            <a:ext cx="7298963" cy="342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compunerea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simple.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tip “has a”)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Moştenirea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între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care 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mosteneste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structura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comportarea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definită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de tip “is a”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“is like 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”);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/>
          <p:nvPr/>
        </p:nvSpPr>
        <p:spPr>
          <a:xfrm>
            <a:off x="4299420" y="1447800"/>
            <a:ext cx="1720380" cy="51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5" name="Google Shape;505;p57"/>
          <p:cNvSpPr txBox="1"/>
          <p:nvPr/>
        </p:nvSpPr>
        <p:spPr>
          <a:xfrm>
            <a:off x="2519002" y="1969764"/>
            <a:ext cx="3918342" cy="393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string </a:t>
            </a:r>
            <a:r>
              <a:rPr lang="en-US" sz="2200" dirty="0" err="1"/>
              <a:t>nume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vechime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Curs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string </a:t>
            </a:r>
            <a:r>
              <a:rPr lang="en-US" sz="2200" dirty="0" err="1"/>
              <a:t>denumire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r>
              <a:rPr lang="en-US" sz="2200" b="1" dirty="0">
                <a:solidFill>
                  <a:srgbClr val="FF0000"/>
                </a:solidFill>
              </a:rPr>
              <a:t> p;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7772400" cy="1981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multe obiecte au proprietăți similare</a:t>
            </a:r>
          </a:p>
          <a:p>
            <a:pPr eaLnBrk="1" hangingPunct="1">
              <a:buFontTx/>
              <a:buNone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reutilizare de cod</a:t>
            </a:r>
          </a:p>
        </p:txBody>
      </p:sp>
      <p:sp>
        <p:nvSpPr>
          <p:cNvPr id="102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024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124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terminologie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 ba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ă, 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superclasă subclasă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părinte, fiu</a:t>
            </a:r>
          </a:p>
          <a:p>
            <a:pPr lvl="1"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mai târziu: funcții virtuale, identificare de tipuri in timpul rulării (RTTI)</a:t>
            </a:r>
          </a:p>
        </p:txBody>
      </p:sp>
      <p:sp>
        <p:nvSpPr>
          <p:cNvPr id="532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325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încorporarea componentelor unei clase în alta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refolosire de cod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detalii mai subtile pentru tipuri şi subtipuri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 baz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, 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conține toate elementele clasei de baz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, mai adăug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noi elemente</a:t>
            </a:r>
          </a:p>
        </p:txBody>
      </p:sp>
      <p:sp>
        <p:nvSpPr>
          <p:cNvPr id="481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481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304800" y="1460242"/>
            <a:ext cx="457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floors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area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get_rooms</a:t>
            </a:r>
            <a:r>
              <a:rPr lang="ro-RO" sz="2000" dirty="0" smtClean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// …</a:t>
            </a:r>
          </a:p>
          <a:p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house e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house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bedrooms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baths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set_bedrooms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get_bedrooms</a:t>
            </a:r>
            <a:r>
              <a:rPr lang="ro-RO" sz="2000" dirty="0" smtClean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4419600" y="2949476"/>
            <a:ext cx="457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tip acces: public, private, protected</a:t>
            </a:r>
          </a:p>
          <a:p>
            <a:r>
              <a:rPr lang="ro-RO" altLang="ro-RO" dirty="0"/>
              <a:t>mai multe mai târziu</a:t>
            </a:r>
          </a:p>
          <a:p>
            <a:endParaRPr lang="ro-RO" altLang="ro-RO" dirty="0"/>
          </a:p>
          <a:p>
            <a:r>
              <a:rPr lang="ro-RO" altLang="ro-RO" dirty="0"/>
              <a:t>public: membrii publici ai building devin publici pentru house</a:t>
            </a:r>
          </a:p>
        </p:txBody>
      </p:sp>
      <p:sp>
        <p:nvSpPr>
          <p:cNvPr id="491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4915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1752600"/>
            <a:ext cx="8216856" cy="4038599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Bjarne Stroustrup în 1979 la Bell Laboratories in Murray Hill, New Jersey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5 revizii: 1998 ANSI+ISO, 2003 (corrigendum), 2011 (</a:t>
            </a:r>
            <a:r>
              <a:rPr lang="ro-RO" altLang="ro-RO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C++11/0x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), 2014, 2017 (</a:t>
            </a:r>
            <a:r>
              <a:rPr lang="ro-RO" altLang="ro-RO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C++ 17/1z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Următoarea plănuită în 2020 (C++2a)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Versiunea 1998: Standard C++, C++98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8153400" cy="21336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house NU are acces la membrii privați ai lui building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așa se realizează encapsularea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are acces la membrii publici ai clasei de baza şi la toți membrii săi (publici şi privați)</a:t>
            </a:r>
          </a:p>
          <a:p>
            <a:pPr eaLnBrk="1" hangingPunct="1"/>
            <a:endParaRPr lang="ro-RO" altLang="ro-RO" sz="2800" dirty="0" smtClean="0"/>
          </a:p>
        </p:txBody>
      </p:sp>
      <p:sp>
        <p:nvSpPr>
          <p:cNvPr id="501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01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152400" y="1381065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dirty="0"/>
              <a:t>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floors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area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get_rooms</a:t>
            </a:r>
            <a:r>
              <a:rPr lang="en-US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 smtClean="0">
                <a:solidFill>
                  <a:srgbClr val="800080"/>
                </a:solidFill>
              </a:rPr>
              <a:t>; //…};</a:t>
            </a:r>
            <a:r>
              <a:rPr lang="en-US" sz="2000" dirty="0" smtClean="0"/>
              <a:t> </a:t>
            </a:r>
            <a:endParaRPr lang="en-US" sz="2000" dirty="0">
              <a:solidFill>
                <a:srgbClr val="696969"/>
              </a:solidFill>
            </a:endParaRPr>
          </a:p>
        </p:txBody>
      </p:sp>
      <p:sp>
        <p:nvSpPr>
          <p:cNvPr id="51203" name="Rectangle 8"/>
          <p:cNvSpPr>
            <a:spLocks noChangeArrowheads="1"/>
          </p:cNvSpPr>
          <p:nvPr/>
        </p:nvSpPr>
        <p:spPr bwMode="auto">
          <a:xfrm>
            <a:off x="4419600" y="2590800"/>
            <a:ext cx="4572000" cy="34778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school este de asemenea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school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classrooms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offices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0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120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3767078"/>
            <a:ext cx="45720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house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/>
              <a:t> 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bedrooms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baths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set_bedrooms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get_bedrooms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set_baths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get_baths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ChangeArrowheads="1"/>
          </p:cNvSpPr>
          <p:nvPr/>
        </p:nvSpPr>
        <p:spPr bwMode="auto">
          <a:xfrm>
            <a:off x="228600" y="733425"/>
            <a:ext cx="35814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set_floors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floors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set_area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area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get_floors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floors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get_area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area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set_bedrooms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bedrooms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set_baths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baths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get_bedrooms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bedrooms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get_baths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baths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set_classrooms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classrooms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set_offices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offices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get_classrooms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classrooms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get_offices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offices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endParaRPr lang="en-US" altLang="ro-RO" sz="1400" b="1">
              <a:solidFill>
                <a:schemeClr val="bg2"/>
              </a:solidFill>
            </a:endParaRPr>
          </a:p>
        </p:txBody>
      </p:sp>
      <p:sp>
        <p:nvSpPr>
          <p:cNvPr id="52227" name="Rectangle 7"/>
          <p:cNvSpPr>
            <a:spLocks noChangeArrowheads="1"/>
          </p:cNvSpPr>
          <p:nvPr/>
        </p:nvSpPr>
        <p:spPr bwMode="auto">
          <a:xfrm>
            <a:off x="3886200" y="487363"/>
            <a:ext cx="4953000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house h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school 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set_floors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4500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set_bedrooms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set_baths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house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get_bedrooms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bedrooms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set_classrooms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180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set_offices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25000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school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get_classrooms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classrooms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Its area is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get_area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4419600" y="5181600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o-RO"/>
              <a:t>house has 5 bedrooms</a:t>
            </a:r>
          </a:p>
          <a:p>
            <a:r>
              <a:rPr lang="en-US" altLang="ro-RO"/>
              <a:t>school has 180 classrooms</a:t>
            </a:r>
          </a:p>
          <a:p>
            <a:r>
              <a:rPr lang="en-US" altLang="ro-RO"/>
              <a:t>Its area is 25000</a:t>
            </a:r>
          </a:p>
        </p:txBody>
      </p:sp>
      <p:sp>
        <p:nvSpPr>
          <p:cNvPr id="5222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223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0" y="533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Polimorfism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362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tot pentru claritate/ cod mai sigur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Polimorfism la compilare: ex. max(int), max(float)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Polimorfism la execuție: RTTI</a:t>
            </a:r>
          </a:p>
        </p:txBody>
      </p:sp>
      <p:sp>
        <p:nvSpPr>
          <p:cNvPr id="1229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229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Șabloane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2004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din nou cod mai sigur/reutilizare de cod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putem implementa listă înlănțuită de 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întregi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caractere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float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3</a:t>
            </a:r>
          </a:p>
          <a:p>
            <a:pPr>
              <a:buNone/>
              <a:defRPr/>
            </a:pPr>
            <a:endParaRPr lang="en-US" sz="28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 smtClean="0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 smtClean="0"/>
              <a:t>unctii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si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clase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prieten</a:t>
            </a:r>
            <a:endParaRPr lang="en-US" altLang="ro-RO" sz="2800" dirty="0" smtClean="0"/>
          </a:p>
          <a:p>
            <a:pPr>
              <a:defRPr/>
            </a:pPr>
            <a:r>
              <a:rPr lang="en-US" altLang="ro-RO" sz="2800" dirty="0" err="1" smtClean="0"/>
              <a:t>Functii</a:t>
            </a:r>
            <a:r>
              <a:rPr lang="en-US" altLang="ro-RO" sz="2800" dirty="0" smtClean="0"/>
              <a:t> inline</a:t>
            </a:r>
          </a:p>
          <a:p>
            <a:pPr>
              <a:defRPr/>
            </a:pPr>
            <a:r>
              <a:rPr lang="en-US" altLang="ro-RO" sz="2800" dirty="0" err="1" smtClean="0"/>
              <a:t>Constructori</a:t>
            </a:r>
            <a:r>
              <a:rPr lang="en-US" altLang="ro-RO" sz="2800" dirty="0" smtClean="0"/>
              <a:t> / destructor</a:t>
            </a:r>
            <a:endParaRPr lang="ro-RO" altLang="ro-RO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153400" cy="4982250"/>
          </a:xfrm>
        </p:spPr>
        <p:txBody>
          <a:bodyPr/>
          <a:lstStyle/>
          <a:p>
            <a:r>
              <a:rPr lang="ro-RO" sz="2400" dirty="0" smtClean="0">
                <a:latin typeface="Arial" pitchFamily="34" charset="0"/>
                <a:cs typeface="Arial" pitchFamily="34" charset="0"/>
              </a:rPr>
              <a:t>C++98: a definit standardul inițial, toate chestiunile de limbaj, STL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ro-RO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400" dirty="0" smtClean="0">
                <a:latin typeface="Arial" pitchFamily="34" charset="0"/>
                <a:cs typeface="Arial" pitchFamily="34" charset="0"/>
              </a:rPr>
              <a:t>C++03: bugfix o unic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 chestie nou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: value initialization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400" dirty="0" smtClean="0">
                <a:latin typeface="Arial" pitchFamily="34" charset="0"/>
                <a:cs typeface="Arial" pitchFamily="34" charset="0"/>
              </a:rPr>
              <a:t>C++11: initializer lists, rvalue references, moving constructors, lambda functions, final, constant null pointer, etc.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400" dirty="0" smtClean="0">
                <a:latin typeface="Arial" pitchFamily="34" charset="0"/>
                <a:cs typeface="Arial" pitchFamily="34" charset="0"/>
              </a:rPr>
              <a:t>C++14: generic lambdas, binary literals, auto, variable template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etc.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1536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5364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3657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C++17: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constexpr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Inline variables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Nested namespace definitions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Class template argument deduction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Hexadecimal literals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etc</a:t>
            </a:r>
            <a:endParaRPr 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28600" y="5105400"/>
            <a:ext cx="8915399" cy="156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eaLnBrk="0" hangingPunct="0"/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is permitted for template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parameter declarations 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	(e.g., </a:t>
            </a:r>
          </a:p>
          <a:p>
            <a:pPr eaLnBrk="0" hangingPunct="0"/>
            <a:r>
              <a:rPr lang="en-US" b="1" dirty="0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dirty="0" err="1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X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…)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6389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79" y="1524000"/>
            <a:ext cx="8382722" cy="471857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&lt;iostream&gt;                               (fără .h)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cout, cin                                     (fără &amp;) 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// comentarii pe o linie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declarare variabile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Tipul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date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bool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se definesc true şi false (1 si 0)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C99 nu îl definește ca bool ci ca _Bool (fără true/false)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&lt;stdbool.h&gt; pentru compatibilitate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ro-RO" altLang="ro-RO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741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/>
          <p:nvPr/>
        </p:nvSpPr>
        <p:spPr>
          <a:xfrm>
            <a:off x="331488" y="1603177"/>
            <a:ext cx="8485204" cy="466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(un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caz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b="1" i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Polimorfism</a:t>
            </a:r>
            <a:r>
              <a:rPr lang="en-US" b="1" i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b="1" i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compilare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tilizarea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multor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acelaşi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Identificarea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face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numărul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lor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</a:t>
            </a:r>
            <a:r>
              <a:rPr lang="ro-RO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ipul de întoarcere nu e suficient pentru </a:t>
            </a:r>
            <a:r>
              <a:rPr lang="en-US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 face </a:t>
            </a:r>
            <a:r>
              <a:rPr lang="ro-RO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diferența</a:t>
            </a:r>
            <a:endParaRPr lang="en-US" altLang="ro-RO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altLang="ro-RO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ro-RO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o-RO" altLang="ro-RO" dirty="0" smtClean="0">
                <a:latin typeface="Arial" pitchFamily="34" charset="0"/>
                <a:cs typeface="Arial" pitchFamily="34" charset="0"/>
              </a:rPr>
              <a:t>implicitate/corectitudine de cod</a:t>
            </a: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/>
          <p:nvPr/>
        </p:nvSpPr>
        <p:spPr>
          <a:xfrm>
            <a:off x="83520" y="1371600"/>
            <a:ext cx="8543520" cy="46689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Într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-o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pot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mulţi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apel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omite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specificarea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formali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b="1" dirty="0" smtClean="0">
              <a:solidFill>
                <a:srgbClr val="FF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Argumentele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cu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amplasate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sfârşitul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listei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sz="20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Valorile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implicite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se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specifică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o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singură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dată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definiţie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(de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obicei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prototip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).</a:t>
            </a:r>
            <a:endParaRPr sz="200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C82B5A6D8C744B4C9639945D2D39F" ma:contentTypeVersion="0" ma:contentTypeDescription="Creați un document nou." ma:contentTypeScope="" ma:versionID="ad7c3ec5233386522c921bf9bb55c9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080d5c2d9aab64fc2d8514934b56b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343B7-6EDE-4C77-AFB2-6F464C0D23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808107-05A2-45DF-9A9F-3728C93292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8D4915-25DE-4F16-B6B1-044472E2B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4505</TotalTime>
  <Words>2934</Words>
  <Application>Microsoft Office PowerPoint</Application>
  <PresentationFormat>On-screen Show (4:3)</PresentationFormat>
  <Paragraphs>679</Paragraphs>
  <Slides>45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Default Design</vt:lpstr>
      <vt:lpstr>1_Default Design</vt:lpstr>
      <vt:lpstr>3_ipc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Obiecte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Moștenire</vt:lpstr>
      <vt:lpstr>Moștenire</vt:lpstr>
      <vt:lpstr>Moștenire</vt:lpstr>
      <vt:lpstr>Moștenire</vt:lpstr>
      <vt:lpstr>Moștenire</vt:lpstr>
      <vt:lpstr>Moștenire</vt:lpstr>
      <vt:lpstr>Moștenire</vt:lpstr>
      <vt:lpstr>Polimorfism</vt:lpstr>
      <vt:lpstr>Șabloane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269</cp:revision>
  <dcterms:created xsi:type="dcterms:W3CDTF">1601-01-01T00:00:00Z</dcterms:created>
  <dcterms:modified xsi:type="dcterms:W3CDTF">2022-02-20T14:27:09Z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0x0101008EEC82B5A6D8C744B4C9639945D2D39F</vt:lpwstr>
  </property>
</Properties>
</file>