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5"/>
  </p:notesMasterIdLst>
  <p:sldIdLst>
    <p:sldId id="256" r:id="rId5"/>
    <p:sldId id="257" r:id="rId6"/>
    <p:sldId id="297" r:id="rId7"/>
    <p:sldId id="300" r:id="rId8"/>
    <p:sldId id="303" r:id="rId9"/>
    <p:sldId id="304" r:id="rId10"/>
    <p:sldId id="305" r:id="rId11"/>
    <p:sldId id="307" r:id="rId12"/>
    <p:sldId id="308" r:id="rId13"/>
    <p:sldId id="313" r:id="rId14"/>
    <p:sldId id="314" r:id="rId15"/>
    <p:sldId id="315" r:id="rId16"/>
    <p:sldId id="316" r:id="rId17"/>
    <p:sldId id="317" r:id="rId18"/>
    <p:sldId id="322" r:id="rId19"/>
    <p:sldId id="318" r:id="rId20"/>
    <p:sldId id="319" r:id="rId21"/>
    <p:sldId id="32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4" r:id="rId31"/>
    <p:sldId id="335" r:id="rId32"/>
    <p:sldId id="336" r:id="rId33"/>
    <p:sldId id="337" r:id="rId34"/>
    <p:sldId id="338" r:id="rId35"/>
    <p:sldId id="351" r:id="rId36"/>
    <p:sldId id="340" r:id="rId37"/>
    <p:sldId id="341" r:id="rId38"/>
    <p:sldId id="342" r:id="rId39"/>
    <p:sldId id="352" r:id="rId40"/>
    <p:sldId id="343" r:id="rId41"/>
    <p:sldId id="345" r:id="rId42"/>
    <p:sldId id="346" r:id="rId43"/>
    <p:sldId id="347" r:id="rId44"/>
    <p:sldId id="348" r:id="rId45"/>
    <p:sldId id="349" r:id="rId46"/>
    <p:sldId id="354" r:id="rId47"/>
    <p:sldId id="353" r:id="rId48"/>
    <p:sldId id="350" r:id="rId49"/>
    <p:sldId id="355" r:id="rId50"/>
    <p:sldId id="356" r:id="rId51"/>
    <p:sldId id="357" r:id="rId52"/>
    <p:sldId id="358" r:id="rId53"/>
    <p:sldId id="321" r:id="rId54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33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traditional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mostenit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C;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Recapitulare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–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executie</a:t>
            </a: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Operatorii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cast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Downcasting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exceptiilor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6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22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2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0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25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9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68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2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27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4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479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este o problemă care apare în timpul execuției unui program.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excepție C++ este un răspuns la o circumstanță excepțională care apare în timpul rulării unui program,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alocare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încercare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împărțire la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procesării erorilor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catch,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aruncă excepție cu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este prinsă cu catch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ce este prinsă se termină execuția din blocul catch şi se dă controlul “mai sus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se revine la locul unde s-a făcut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 e apel de funcție).</a:t>
            </a:r>
          </a:p>
        </p:txBody>
      </p:sp>
    </p:spTree>
    <p:extLst>
      <p:ext uri="{BB962C8B-B14F-4D97-AF65-F5344CB8AC3E}">
        <p14:creationId xmlns:p14="http://schemas.microsoft.com/office/powerpoint/2010/main" val="19610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 dirty="0"/>
              <a:t>tipul argumentului </a:t>
            </a:r>
            <a:r>
              <a:rPr lang="ro-RO" sz="2600" dirty="0" err="1"/>
              <a:t>arg</a:t>
            </a:r>
            <a:r>
              <a:rPr lang="ro-RO" sz="26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endParaRPr lang="ro-RO" sz="26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</a:rPr>
              <a:t>Observații</a:t>
            </a:r>
            <a:r>
              <a:rPr lang="ro-RO" sz="26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se face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şi nu există 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care a fost aruncată excepția sau o funcție apelată dintr-un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eroare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nu există un catch care să fie asociat cu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throw-ul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 (tipuri de date egale) atunci programul se termină prin terminate()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terminate() poate să fie redefinită să facă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9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56047" y="1951867"/>
            <a:ext cx="4872302" cy="461664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*</a:t>
            </a:r>
            <a:r>
              <a:rPr lang="en-US" sz="2000" dirty="0"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n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public</a:t>
            </a:r>
            <a:r>
              <a:rPr lang="en-US" sz="2000" dirty="0">
                <a:solidFill>
                  <a:srgbClr val="E34ADC"/>
                </a:solidFill>
                <a:cs typeface="Times New Roman" pitchFamily="18" charset="0"/>
              </a:rPr>
              <a:t>: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       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v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new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[</a:t>
            </a: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]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catch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bad_alloc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Nume_Var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 smtClean="0">
                <a:cs typeface="Times New Roman" pitchFamily="18" charset="0"/>
              </a:rPr>
              <a:t>           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cs typeface="Times New Roman" pitchFamily="18" charset="0"/>
              </a:rPr>
              <a:t>Allocation Failure</a:t>
            </a:r>
            <a:r>
              <a:rPr lang="en-US" sz="2000" dirty="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>
                <a:solidFill>
                  <a:srgbClr val="603000"/>
                </a:solidFill>
                <a:cs typeface="Times New Roman" pitchFamily="18" charset="0"/>
              </a:rPr>
              <a:t>exit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EXIT_FAILURE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n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};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{ </a:t>
            </a:r>
            <a:r>
              <a:rPr lang="en-US" sz="2000" dirty="0" err="1" smtClean="0">
                <a:cs typeface="Times New Roman" pitchFamily="18" charset="0"/>
              </a:rPr>
              <a:t>TestTry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cs typeface="Times New Roman" pitchFamily="18" charset="0"/>
              </a:rPr>
              <a:t>4</a:t>
            </a:r>
            <a:r>
              <a:rPr lang="en-US" sz="2000" dirty="0" smtClean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; }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 smtClean="0"/>
              <a:t>Exemplu</a:t>
            </a:r>
            <a:r>
              <a:rPr lang="en-US" sz="2000" b="1" i="1" dirty="0" smtClean="0"/>
              <a:t> - </a:t>
            </a:r>
            <a:r>
              <a:rPr lang="en-US" sz="2000" b="1" i="1" dirty="0" err="1" smtClean="0"/>
              <a:t>Semnalarea</a:t>
            </a:r>
            <a:r>
              <a:rPr lang="en-US" sz="2000" b="1" i="1" dirty="0" smtClean="0"/>
              <a:t> </a:t>
            </a:r>
            <a:r>
              <a:rPr lang="en-US" sz="2000" b="1" i="1" dirty="0" err="1"/>
              <a:t>unei</a:t>
            </a:r>
            <a:r>
              <a:rPr lang="en-US" sz="2000" b="1" i="1" dirty="0"/>
              <a:t> </a:t>
            </a:r>
            <a:r>
              <a:rPr lang="en-US" sz="2000" b="1" i="1" dirty="0" err="1"/>
              <a:t>posibile</a:t>
            </a:r>
            <a:r>
              <a:rPr lang="en-US" sz="2000" b="1" i="1" dirty="0"/>
              <a:t> </a:t>
            </a:r>
            <a:r>
              <a:rPr lang="en-US" sz="2000" b="1" i="1" dirty="0" err="1"/>
              <a:t>erori</a:t>
            </a:r>
            <a:r>
              <a:rPr lang="en-US" sz="2000" b="1" i="1" dirty="0"/>
              <a:t> la </a:t>
            </a:r>
            <a:r>
              <a:rPr lang="en-US" sz="2000" b="1" i="1" dirty="0" err="1"/>
              <a:t>alocarea</a:t>
            </a:r>
            <a:r>
              <a:rPr lang="en-US" sz="2000" b="1" i="1" dirty="0"/>
              <a:t> de </a:t>
            </a:r>
            <a:r>
              <a:rPr lang="en-US" sz="2000" b="1" i="1" dirty="0" err="1"/>
              <a:t>memorie</a:t>
            </a:r>
            <a:r>
              <a:rPr lang="en-US" sz="2000" b="1" i="1" dirty="0"/>
              <a:t>: </a:t>
            </a:r>
            <a:r>
              <a:rPr lang="en-US" sz="2000" b="1" i="1" dirty="0" err="1"/>
              <a:t>bad_alloc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698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 smtClean="0"/>
              <a:t>Exceptii</a:t>
            </a:r>
            <a:r>
              <a:rPr lang="en-US" sz="2000" b="1" i="1" dirty="0" smtClean="0"/>
              <a:t> standard de </a:t>
            </a:r>
            <a:r>
              <a:rPr lang="en-US" sz="2000" b="1" i="1" dirty="0" err="1" smtClean="0"/>
              <a:t>biblioteca</a:t>
            </a:r>
            <a:r>
              <a:rPr lang="en-US" sz="2000" b="1" i="1" dirty="0" smtClean="0"/>
              <a:t> &lt;exception&gt;</a:t>
            </a:r>
            <a:endParaRPr lang="en-US" sz="2000" b="1" i="1" dirty="0"/>
          </a:p>
        </p:txBody>
      </p:sp>
      <p:pic>
        <p:nvPicPr>
          <p:cNvPr id="1026" name="Picture 2" descr="C++ Exceptions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1874837"/>
            <a:ext cx="36766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3112" y="6761817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Sursa</a:t>
            </a:r>
            <a:r>
              <a:rPr lang="en-US" b="1" dirty="0" smtClean="0">
                <a:solidFill>
                  <a:srgbClr val="0070C0"/>
                </a:solidFill>
              </a:rPr>
              <a:t>: https</a:t>
            </a:r>
            <a:r>
              <a:rPr lang="en-US" b="1" dirty="0">
                <a:solidFill>
                  <a:srgbClr val="0070C0"/>
                </a:solidFill>
              </a:rPr>
              <a:t>://www.tutorialspoint.com/cplusplus/cpp_exceptions_handling.htm</a:t>
            </a:r>
          </a:p>
        </p:txBody>
      </p:sp>
    </p:spTree>
    <p:extLst>
      <p:ext uri="{BB962C8B-B14F-4D97-AF65-F5344CB8AC3E}">
        <p14:creationId xmlns:p14="http://schemas.microsoft.com/office/powerpoint/2010/main" val="7843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36021" y="1915318"/>
            <a:ext cx="4323291" cy="3693319"/>
            <a:chOff x="304800" y="2385221"/>
            <a:chExt cx="4419600" cy="3350177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smtClean="0"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7987" y="3429342"/>
              <a:ext cx="776893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230313" y="1265237"/>
            <a:ext cx="851429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aruncat</a:t>
            </a:r>
            <a:r>
              <a:rPr lang="en-US" sz="2000" b="1" i="1" dirty="0"/>
              <a:t> coincide cu </a:t>
            </a: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parametrului</a:t>
            </a:r>
            <a:r>
              <a:rPr lang="en-US" sz="2000" b="1" i="1" dirty="0"/>
              <a:t> </a:t>
            </a:r>
            <a:r>
              <a:rPr lang="en-US" sz="2000" b="1" i="1" dirty="0" err="1"/>
              <a:t>blocului</a:t>
            </a:r>
            <a:r>
              <a:rPr lang="en-US" sz="2000" b="1" i="1" dirty="0"/>
              <a:t>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39712" y="6031329"/>
            <a:ext cx="3864240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este prins</a:t>
            </a:r>
            <a:r>
              <a:rPr lang="vi-VN" sz="2000" b="1" dirty="0"/>
              <a:t>ă</a:t>
            </a:r>
            <a:r>
              <a:rPr lang="ro-RO" sz="2000" b="1" dirty="0"/>
              <a:t>; se afișează expresia din blocul catch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212821" y="1915318"/>
            <a:ext cx="4323291" cy="3693319"/>
            <a:chOff x="304800" y="2385221"/>
            <a:chExt cx="4419600" cy="335017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2000" dirty="0" smtClean="0">
                  <a:cs typeface="Times New Roman" pitchFamily="18" charset="0"/>
                </a:rPr>
                <a:t> </a:t>
              </a:r>
              <a:r>
                <a:rPr lang="en-US" sz="2000" dirty="0">
                  <a:cs typeface="Times New Roman" pitchFamily="18" charset="0"/>
                </a:rPr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smtClean="0"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5885" y="3488187"/>
              <a:ext cx="9144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54724" y="6186706"/>
            <a:ext cx="348138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nu este prins</a:t>
            </a:r>
            <a:r>
              <a:rPr lang="vi-VN" sz="2000" b="1" dirty="0"/>
              <a:t>ă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10665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Aruncarea unei excepții dintr-o funcție (</a:t>
            </a:r>
            <a:r>
              <a:rPr lang="ro-RO" sz="2000" b="1" i="1" dirty="0" err="1"/>
              <a:t>throw</a:t>
            </a:r>
            <a:r>
              <a:rPr lang="ro-RO" sz="20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36021" y="2015913"/>
            <a:ext cx="9504891" cy="4667327"/>
            <a:chOff x="304800" y="1829295"/>
            <a:chExt cx="8621759" cy="4233678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945223"/>
              <a:ext cx="8621759" cy="4117750"/>
              <a:chOff x="304800" y="1424003"/>
              <a:chExt cx="8621759" cy="411775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633226"/>
                <a:ext cx="6096000" cy="39085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 smtClean="0">
                    <a:solidFill>
                      <a:srgbClr val="800000"/>
                    </a:solidFill>
                    <a:cs typeface="Times New Roman" pitchFamily="18" charset="0"/>
                  </a:rPr>
                  <a:t>public</a:t>
                </a:r>
                <a:r>
                  <a:rPr lang="en-US" sz="20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 smtClean="0">
                    <a:solidFill>
                      <a:srgbClr val="800000"/>
                    </a:solidFill>
                    <a:cs typeface="Times New Roman" pitchFamily="18" charset="0"/>
                  </a:rPr>
                  <a:t>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 </a:t>
                </a:r>
                <a:r>
                  <a:rPr lang="en-US" sz="2000" dirty="0" err="1"/>
                  <a:t>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Test(22);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811759" y="1424003"/>
                <a:ext cx="4114800" cy="279180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2000" dirty="0"/>
                  <a:t> Test(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In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functie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x =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dirty="0"/>
                  <a:t>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2000" dirty="0"/>
                  <a:t> x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2000" dirty="0"/>
              </a:p>
              <a:p>
                <a:pPr>
                  <a:buFontTx/>
                  <a:buNone/>
                </a:pP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cs typeface="Times New Roman" pitchFamily="18" charset="0"/>
                  </a:rPr>
                  <a:t>T</a:t>
                </a:r>
                <a:r>
                  <a:rPr lang="en-US" sz="2000" dirty="0" smtClean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T.Test_Throw_Functie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200" dirty="0"/>
                  <a:t>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86560" y="2769870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6384396" y="6104552"/>
            <a:ext cx="3444214" cy="133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nl-NL" sz="2000" b="1" dirty="0"/>
              <a:t>In functie x = 5</a:t>
            </a:r>
          </a:p>
          <a:p>
            <a:r>
              <a:rPr lang="nl-NL" sz="2000" b="1" dirty="0"/>
              <a:t>In functie x = 200</a:t>
            </a:r>
          </a:p>
          <a:p>
            <a:r>
              <a:rPr lang="nl-NL" sz="2000" b="1" dirty="0"/>
              <a:t>In functie x = -300</a:t>
            </a:r>
          </a:p>
          <a:p>
            <a:r>
              <a:rPr lang="nl-NL" sz="2000" b="1" dirty="0"/>
              <a:t>Exceptie pe valoarea -300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2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36022" y="2241087"/>
            <a:ext cx="9574843" cy="4924425"/>
            <a:chOff x="304800" y="1499631"/>
            <a:chExt cx="7909690" cy="4466921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523504"/>
              <a:ext cx="6095999" cy="362937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</a:t>
              </a: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2000" dirty="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b="1" dirty="0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n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2000" dirty="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/>
                <a:t>n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 dirty="0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3498541" y="1499631"/>
              <a:ext cx="4715949" cy="446692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2000" dirty="0"/>
                <a:t> </a:t>
              </a:r>
              <a:r>
                <a:rPr lang="en-US" sz="2000" dirty="0" err="1"/>
                <a:t>Try_in_functie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pe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valoarea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smtClean="0">
                  <a:cs typeface="Times New Roman" pitchFamily="18" charset="0"/>
                </a:rPr>
                <a:t>T</a:t>
              </a:r>
              <a:r>
                <a:rPr lang="en-US" sz="2000" dirty="0" smtClean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T.Test_Try_Local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433" y="2618941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i="1" dirty="0" err="1"/>
              <a:t>Try-catch</a:t>
            </a:r>
            <a:r>
              <a:rPr lang="ro-RO" sz="2000" b="1" i="1" dirty="0"/>
              <a:t> local, în funcție, se </a:t>
            </a:r>
            <a:r>
              <a:rPr lang="ro-RO" sz="2000" b="1" i="1" dirty="0" err="1"/>
              <a:t>continu</a:t>
            </a:r>
            <a:r>
              <a:rPr lang="vi-VN" sz="2000" b="1" i="1" dirty="0"/>
              <a:t>ă</a:t>
            </a:r>
            <a:r>
              <a:rPr lang="ro-RO" sz="20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259512" y="5423018"/>
            <a:ext cx="3569098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2000" b="1" dirty="0" err="1"/>
              <a:t>Exceptie</a:t>
            </a:r>
            <a:r>
              <a:rPr lang="en-US" sz="2000" b="1" dirty="0"/>
              <a:t> </a:t>
            </a:r>
            <a:r>
              <a:rPr lang="en-US" sz="2000" b="1" dirty="0" err="1"/>
              <a:t>pe</a:t>
            </a:r>
            <a:r>
              <a:rPr lang="en-US" sz="2000" b="1" dirty="0"/>
              <a:t> </a:t>
            </a:r>
            <a:r>
              <a:rPr lang="en-US" sz="2000" b="1" dirty="0" err="1"/>
              <a:t>valoarea</a:t>
            </a:r>
            <a:r>
              <a:rPr lang="en-US" sz="2000" b="1" dirty="0"/>
              <a:t> -25</a:t>
            </a:r>
          </a:p>
          <a:p>
            <a:r>
              <a:rPr lang="en-US" sz="2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24058" y="1829708"/>
            <a:ext cx="8232510" cy="4924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2000" dirty="0" err="1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0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6020" y="1091953"/>
            <a:ext cx="43232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Excepții</a:t>
            </a:r>
            <a:r>
              <a:rPr lang="en-US" sz="2000" b="1" i="1" dirty="0"/>
              <a:t> multiple; catch (…)</a:t>
            </a:r>
          </a:p>
        </p:txBody>
      </p:sp>
    </p:spTree>
    <p:extLst>
      <p:ext uri="{BB962C8B-B14F-4D97-AF65-F5344CB8AC3E}">
        <p14:creationId xmlns:p14="http://schemas.microsoft.com/office/powerpoint/2010/main" val="7851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aruncarea de erori din clase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şi derivate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un catch pentru tipul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va fi executat pentru un obiect aruncat de tipul derivat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pună catch-ul pe tipul derivat primul şi apoi catchul pe tipul de baz</a:t>
            </a:r>
            <a:r>
              <a:rPr lang="ro-RO" sz="2600" dirty="0"/>
              <a:t>ă</a:t>
            </a: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192198" y="3191863"/>
            <a:ext cx="6636411" cy="4173571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2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j-lt"/>
              </a:rPr>
              <a:t>La </a:t>
            </a:r>
            <a:r>
              <a:rPr lang="en-US" sz="2200" dirty="0" err="1">
                <a:latin typeface="+mj-lt"/>
              </a:rPr>
              <a:t>definiţia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unei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metode</a:t>
            </a:r>
            <a:r>
              <a:rPr lang="en-US" sz="2200" dirty="0">
                <a:latin typeface="+mj-lt"/>
              </a:rPr>
              <a:t>), se </a:t>
            </a:r>
            <a:r>
              <a:rPr lang="en-US" sz="2200" dirty="0" err="1">
                <a:latin typeface="+mj-lt"/>
              </a:rPr>
              <a:t>poate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preciza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lista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tipurilor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excepţii</a:t>
            </a:r>
            <a:r>
              <a:rPr lang="en-US" sz="2200" dirty="0">
                <a:latin typeface="+mj-lt"/>
              </a:rPr>
              <a:t> care pot fi generate </a:t>
            </a:r>
            <a:r>
              <a:rPr lang="en-US" sz="2200" dirty="0" err="1">
                <a:latin typeface="+mj-lt"/>
              </a:rPr>
              <a:t>în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cadrul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funcţiei</a:t>
            </a:r>
            <a:r>
              <a:rPr lang="en-US" sz="2200" dirty="0">
                <a:latin typeface="+mj-lt"/>
              </a:rPr>
              <a:t>. </a:t>
            </a:r>
            <a:endParaRPr lang="ro-RO" sz="22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oid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 smtClean="0">
                <a:solidFill>
                  <a:srgbClr val="0070C0"/>
                </a:solidFill>
                <a:latin typeface="+mn-lt"/>
              </a:rPr>
              <a:t>Functie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(int 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test) throw(int, 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char)</a:t>
            </a:r>
            <a:endParaRPr lang="ro-RO" sz="2200" b="1" i="1" dirty="0">
              <a:solidFill>
                <a:srgbClr val="0070C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73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265237"/>
            <a:ext cx="9296576" cy="60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+mj-lt"/>
              </a:rPr>
              <a:t>Exemplu</a:t>
            </a:r>
            <a:r>
              <a:rPr lang="en-US" sz="2200" b="1" i="1" dirty="0" smtClean="0">
                <a:latin typeface="+mj-lt"/>
              </a:rPr>
              <a:t> </a:t>
            </a:r>
            <a:r>
              <a:rPr lang="en-US" sz="2200" b="1" i="1" dirty="0" err="1" smtClean="0">
                <a:latin typeface="+mj-lt"/>
              </a:rPr>
              <a:t>funcţie</a:t>
            </a:r>
            <a:r>
              <a:rPr lang="en-US" sz="2200" b="1" i="1" dirty="0" smtClean="0">
                <a:latin typeface="+mj-lt"/>
              </a:rPr>
              <a:t> care </a:t>
            </a:r>
            <a:r>
              <a:rPr lang="en-US" sz="2200" b="1" i="1" dirty="0" err="1" smtClean="0">
                <a:latin typeface="+mj-lt"/>
              </a:rPr>
              <a:t>precizeaza</a:t>
            </a:r>
            <a:r>
              <a:rPr lang="en-US" sz="2200" b="1" i="1" dirty="0" smtClean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lista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tipurilor</a:t>
            </a:r>
            <a:r>
              <a:rPr lang="en-US" sz="2200" b="1" i="1" dirty="0">
                <a:latin typeface="+mj-lt"/>
              </a:rPr>
              <a:t> de </a:t>
            </a:r>
            <a:r>
              <a:rPr lang="en-US" sz="2200" b="1" i="1" dirty="0" err="1" smtClean="0">
                <a:latin typeface="+mj-lt"/>
              </a:rPr>
              <a:t>excepţii</a:t>
            </a:r>
            <a:endParaRPr lang="ro-RO" sz="2200" b="1" i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027237"/>
            <a:ext cx="52733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09" y="6294437"/>
            <a:ext cx="7973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compilatoare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 da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warninguri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abrubt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“terminate called after throwing an instance of ‘double’ ”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7" y="3071951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000" b="1" i="1" dirty="0" smtClean="0">
                <a:latin typeface="+mj-lt"/>
              </a:rPr>
              <a:t>Observaţie</a:t>
            </a:r>
            <a:r>
              <a:rPr lang="vi-VN" sz="2000" b="1" i="1" dirty="0">
                <a:latin typeface="+mj-lt"/>
              </a:rPr>
              <a:t>: lista cu tipurile de exceptii poate fi nulă, caz în care nu se acceptă nici o eroare: </a:t>
            </a:r>
          </a:p>
        </p:txBody>
      </p:sp>
    </p:spTree>
    <p:extLst>
      <p:ext uri="{BB962C8B-B14F-4D97-AF65-F5344CB8AC3E}">
        <p14:creationId xmlns:p14="http://schemas.microsoft.com/office/powerpoint/2010/main" val="26980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 smtClean="0">
                <a:latin typeface="+mn-lt"/>
              </a:rPr>
              <a:t>Rearuncarea</a:t>
            </a:r>
            <a:r>
              <a:rPr lang="en-US" sz="2200" b="1" dirty="0" smtClean="0">
                <a:latin typeface="+mn-lt"/>
              </a:rPr>
              <a:t> </a:t>
            </a:r>
            <a:r>
              <a:rPr lang="en-US" sz="2200" b="1" dirty="0" err="1" smtClean="0">
                <a:latin typeface="+mn-lt"/>
              </a:rPr>
              <a:t>unei</a:t>
            </a:r>
            <a:r>
              <a:rPr lang="en-US" sz="2200" b="1" dirty="0" smtClean="0">
                <a:latin typeface="+mn-lt"/>
              </a:rPr>
              <a:t> </a:t>
            </a:r>
            <a:r>
              <a:rPr lang="en-US" sz="2200" b="1" dirty="0" err="1" smtClean="0">
                <a:latin typeface="+mn-lt"/>
              </a:rPr>
              <a:t>exceptii</a:t>
            </a: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1951037"/>
            <a:ext cx="86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re-aruncarea unei excepții: throw; // fără excepție din catch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2382837"/>
            <a:ext cx="4024312" cy="460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35600" y="3703637"/>
            <a:ext cx="3414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60" y="1424439"/>
            <a:ext cx="9217821" cy="59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3717" y="3053619"/>
            <a:ext cx="6447400" cy="39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97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5" y="2636837"/>
            <a:ext cx="5170857" cy="1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229;p27"/>
          <p:cNvSpPr/>
          <p:nvPr/>
        </p:nvSpPr>
        <p:spPr>
          <a:xfrm>
            <a:off x="392112" y="1951037"/>
            <a:ext cx="9296576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C++98 –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&lt;exception&gt;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https://www.cplusplus.com/reference/exception/exception/ </a:t>
            </a: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4389437"/>
            <a:ext cx="637301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07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2103437"/>
            <a:ext cx="7773349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229;p27"/>
          <p:cNvSpPr/>
          <p:nvPr/>
        </p:nvSpPr>
        <p:spPr>
          <a:xfrm>
            <a:off x="609179" y="6377439"/>
            <a:ext cx="39739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06613"/>
            <a:ext cx="4806344" cy="2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24" y="2255837"/>
            <a:ext cx="3342285" cy="22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unexpected()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Vedeti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compilatorul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g++!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027237"/>
            <a:ext cx="3977540" cy="32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09" y="2255837"/>
            <a:ext cx="4520865" cy="236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9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2" ma:contentTypeDescription="Creați un document nou." ma:contentTypeScope="" ma:versionID="e56f8320b7e59897de7a2ee143909a88">
  <xsd:schema xmlns:xsd="http://www.w3.org/2001/XMLSchema" xmlns:xs="http://www.w3.org/2001/XMLSchema" xmlns:p="http://schemas.microsoft.com/office/2006/metadata/properties" xmlns:ns2="2bd40c2f-03e0-439e-a85b-4cba827329f6" targetNamespace="http://schemas.microsoft.com/office/2006/metadata/properties" ma:root="true" ma:fieldsID="96a708d4bc871be56f80780ff8176599" ns2:_="">
    <xsd:import namespace="2bd40c2f-03e0-439e-a85b-4cba827329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0c2f-03e0-439e-a85b-4cba82732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E571BA-FE0F-49C6-91F4-AF036C9C6B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40c2f-03e0-439e-a85b-4cba82732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4937</Words>
  <Application>Microsoft Office PowerPoint</Application>
  <PresentationFormat>Custom</PresentationFormat>
  <Paragraphs>954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189</cp:revision>
  <dcterms:modified xsi:type="dcterms:W3CDTF">2022-04-02T19:29:49Z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