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5" r:id="rId31"/>
    <p:sldId id="326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10080625" cy="7559675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6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8F4B362-A717-411F-ADC7-A9665802A6CE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E582643-5707-4B4B-A402-B85278D816A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3C711-1CFB-4091-9628-DA1026BFE4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4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F57C2AF-4D69-43DA-9A14-C134AD487D2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D5EB3D2-D258-4819-85BC-F3B7E5251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16E6663-FF92-4466-87B6-456EA462599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9D7DFB4-4DF2-40EE-8D0E-2190AE3209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2A5A7B-132C-4295-A56B-E3D4E34242D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2DDC1C8-9981-428F-906A-2635E31281A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5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CEF63A-7F76-43B6-960D-AF2F1ED4A2F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FFD3411-4716-4EAC-9C38-50901CE746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5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EB706B-3B72-404F-93DD-70F80B80F5F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B931B30-B0DA-4F41-8F1C-C860A66B0C7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6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1F7CC74-D0CB-46B0-AC50-6CE1740C851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85EA900-D92A-4F42-891D-E9FA2462D70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6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3E8DC9-50CD-44B3-920F-B2304E575F0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B581D4-0BC8-4825-8AD3-33CE92EC15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7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1343791-25FB-418C-B4E0-8A9A46462D6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942C99-2B9F-40BD-BF3C-66891246F5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7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BD064B5-6FE0-44D9-8C14-7CB68648C3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0D0D725-8A82-4E12-9CEC-21C0B9E05AE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8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8AD936-C0D6-40E6-93E5-3191F8D30A6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B7D560-D5F3-40AC-92AD-BA02F9EADF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8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81C1493-FA7D-47DC-9A9D-6C34A9E6C9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FFA91D-2E46-49A1-A7AE-666D0A7057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4C977DF-02EB-47D0-BD76-D802B4C127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5B43B65-4776-4CED-9A02-8242F2C9055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F449B41-9254-4EF9-B0C7-56C1F4F44F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E2E917-6CC0-4A4D-8736-34DF26DECF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10E5F38-F2F0-4353-A9A6-528B5140A84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2B4DCC9-114F-4F14-A086-CCC1DEA301B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0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47707E-A15B-4CEC-8CCE-958C70E704D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9D5098C-813B-4DE0-A98E-0E4B19145E7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A369647-E9B7-49C2-B8DB-4C362CDF889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AE8F6D-542B-42FD-8F1C-B0D7795C009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10DB66-232F-4F44-863C-41199041FC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A949351-0B2E-4112-8663-556EB1AAD7C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23919A-667A-40D9-8941-EA7D86900D3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532C982-322F-4CA4-9D23-AEC2CEE59C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1F7869-C10C-42B1-ABF3-DBD432FA22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783A3C-5730-44D8-87D8-E6348F1D90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0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74C41D-444D-43AE-BBB0-6B3BC59F74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2CECD8D-BC9B-427E-9E0A-09A64672ED7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550956-56B1-46BA-8EAC-7E1892273C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7992A44-87CE-4B7C-83EF-7F0A3B1F97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ECC975-1A32-4836-B019-3FE4063D68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5607E4-0AFA-42A3-9F24-EF543E10725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B9D98CC-2E8B-4AC3-8BC6-6F38FA908F4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92EEC0-03C2-4576-A006-E04929936A6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4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9AD74A7-CE04-40F2-A424-D91BB211695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9E3E7A-97D5-411A-ABB5-F3F9A922120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54CB675-155F-4551-AE47-D91D38EAB76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80C1941-29DE-4771-86A0-C081DF44922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84C9E0C-D864-4130-97EE-AF052E6D977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6C5EBF8-C6C7-4031-9977-FD11EAC4370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6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79D66FD-AA2D-4C72-A047-12467016C00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24CC0F8-0741-484C-A285-297B7BAE47A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6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78F0EA-4FF9-4FF6-AA44-B191944D1FE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C207790-FC9E-450A-86F4-F5F9E6390E6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7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0EA87B5-E860-4536-BE67-4211FFD0906F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87CE0-ECFB-408C-BA02-67A84AD090E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5FBE28C-9ECF-4975-9E7E-513B5FD5F2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346E4D-C0AD-4A6C-88F6-73527AB7428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F3366C-3677-4AD9-981F-03B647165B4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BE1C331-E411-4E95-86F0-57A6003AD24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1AB19B8-492C-4E4F-8F73-AC53129AF687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AB74FDB-D28C-4AF6-91D0-EE0B08C7E5C1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5B8FBCC-AEA1-42C1-BA43-6A029AA8E17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66E3A16-3B6E-4A21-8C1A-BEC8881C05E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0A48DD1-7C63-41E5-9C3C-E22A0E0845A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B70227C-212F-4151-BD32-1B17D98C17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AEC9CED-BE07-4548-BA8B-EF376033592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301FD28-70EE-474A-AE56-C9D6A833617A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0E4A622-6C77-490F-ACF8-4C27A0ABC28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5EA17A-1C6C-45E2-ABCD-F240D11332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8F1481-4466-477C-840F-0D6AB4C7EA4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2EBD0CC-38B6-4C0B-B3F0-AF6B03983E4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FE0A4CD-CA66-4832-9342-108CC6B34E0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059C85C-EB76-4AF0-AF6E-C16DB8D60C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2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AA3E75A-2CEC-45AD-A162-01F3761A84E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0C6CFA0-6F6B-4C5E-BDE2-B2473D2DA77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1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5A51088-FDA4-4FB9-85C1-D2FD7570C8E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FD7E13-ECE9-4217-ADB2-84953FAAE1C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258D5D-58DA-4165-ADA4-9A0256AD4E4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51DAF2-56B1-4D3F-938F-1821AF060B5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CC9E2B2-6CC0-45B8-8219-C7B4BC8DE7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E914D94-C5EA-4602-851D-727495BD283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4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481B79C-1E05-4A38-8684-2A9DC018E5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E7827B0-D7D9-4E60-A687-FC56546C196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C0C0BAD-5AB4-4142-89BA-E1F23CA3D09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5C72081-71D4-4A30-8B5F-A8E6732C84D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458E167-F9F6-45BC-AEF8-42A9C8FE15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0BE518-1B3D-4B52-95FC-C02C7AA887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B736965-77B5-4683-BDCE-4645B246D37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7E0402F-0818-42E8-9042-0534FDEE3D1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A4BD9AD-A860-4EE6-B7C7-538A592C8E5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456FC01-4B67-44B1-8C2A-D22FA0C74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E8918AA-7997-4798-9FB9-3B4CE548F4B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5710CAA-C36D-44C3-80E7-410D0F37FAC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49050D23-BCB9-482D-AEC5-63BB3B11B9C5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59640" lvl="2" indent="-25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63640" lvl="3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267640" lvl="4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»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C00969D6-9818-4D48-896B-DA80CCF24732}" type="datetime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2/14/2022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B7E38019-A6F6-457F-A25C-71E1EC4CEF79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6000" y="671760"/>
            <a:ext cx="8568360" cy="12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Faceți clic pentru a edita stilul de titlu Coordonator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360" cy="4535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Faceți clic pentru a edita stilurile de text Coordonator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Al doilea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Al treilea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patrulea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cincilea nivel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75600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3760" y="6887520"/>
            <a:ext cx="319176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412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A44565F2-4909-453E-917C-62314B031DB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nca.dobrovat@fmi.unibuc.ro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49;p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096680" y="6918480"/>
            <a:ext cx="2382120" cy="2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68400" y="1847880"/>
            <a:ext cx="8394480" cy="14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9040" rIns="0" bIns="0" anchor="ctr">
            <a:noAutofit/>
          </a:bodyPr>
          <a:lstStyle/>
          <a:p>
            <a:pPr algn="ctr">
              <a:lnSpc>
                <a:spcPct val="72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Programare orientată pe obiecte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- suport de curs -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854440" y="4952880"/>
            <a:ext cx="4044600" cy="195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An universitar 2021 – 2022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Semestrul II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Seriile 13, 14 si 15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059440" y="348984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Andrei Păun</a:t>
            </a:r>
            <a:endParaRPr lang="en-US" sz="2800" b="0" strike="noStrike" spc="-1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Anca Dobrovăț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6" name="Google Shape;172;p1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35000" y="1646280"/>
            <a:ext cx="843408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Prezentarea disciplinei</a:t>
            </a:r>
            <a:endParaRPr lang="en-US" sz="24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Obiectivele discipinei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0" name="Google Shape;184;p1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3.1 Obiectivele disciplinei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82880" y="2082240"/>
            <a:ext cx="9657720" cy="48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Curs de programare OO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Oferă o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baza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de pornire pentru alte cursuri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Obiectivul general al disciplinei: 	 	 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Arial"/>
                <a:ea typeface="Arial"/>
              </a:rPr>
              <a:t>Formarea unei imagini generale, preliminare, despre programarea orientată pe obiecte (POO).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Obiective specifice: 	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Înțelegerea fundamentelor paradigmei programarii orientate pe obiecte;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Înțelegerea conceptelor de clasă, interfață, moștenire, polimorfism;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Familiarizarea cu şabloanele de proiectare;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Dezvoltarea de aplicații de complexitate medie respectând principiile de dezvoltare ale POO;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Deprinderea cu noile facilităţi oferite de limbajul C++.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Google Shape;210;p1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3280" y="2174760"/>
            <a:ext cx="8610120" cy="42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Prezentarea disciplinei.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1.1 Principiile programării orientate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1.2. Caracteristici.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1.3. Programa cursului, obiective, desfăşurare, examinare, bibliografie.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Recapitulare limbaj C (procedural) și introducerea în programarea orientată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2.1 Funcții, transferul parametrilor, pointeri.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2.2 Deosebiri între C și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2.3 Supradefinirea funcțiilor, Operații de intrare/ieșire, Tipul referință, Funcții în structuri.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0" name="Google Shape;223;p1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7160" y="2022840"/>
            <a:ext cx="932472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3. Proiectarea ascendenta a claselor. Incapsularea datelor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Conceptele de clasa și obiect. Structura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Constructorii și destructorul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Metode de acces la membrii unei clase, pointerul this. Modificatori de acces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Declararea și implementarea metodelor în clasă și în afara clasei.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4. Supraîncărcarea funcțiilor și operatorilor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Clase și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Supraîncărcarea funcțiilor.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4.3 Supraîncărcarea operatorilor cu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4.4 Supraîncărcarea operatorilor cu funcții membru.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4.5 Observații.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5" name="Google Shape;236;p1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8880" y="1951200"/>
            <a:ext cx="910224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5. Conversia datelor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5.1 Conversii între diferite tipuri de obiecte (operatorul cast, operatorul= și constructor de copiere).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5.2 Membrii constanți și statici ai unei clase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5.3 Modificatorul const, obiecte constante, pointeri constanți la obiecte și pointeri la obiecte constante.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6. Tratarea excepțiilor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7. Proiectarea descendenta a claselor. Mostenirea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7.1 Controlul accesului la clasa de bază.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7.2 Constructori, destructori şi moştenire.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7.3 Redefinirea membrilor unei clase de bază într-o clasa derivată.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7.4. Declaraţii de acces.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0" name="Google Shape;249;p1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79880" y="1928880"/>
            <a:ext cx="8903520" cy="39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8. Funcții virtuale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8.1 Parametrizarea metodelor (polimorfism la executie).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8.2 Funcții virtuale în C++. Clase abstracte.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8.3 Destructori virtuali.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9. Mostenirea multiplă şi virtuală în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9.1 Moştenirea din clase de bază multiple.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9.2 Exemple, observaţii.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10. Controlul tipului în timpul rulării programului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10.1 Mecanisme de tip RTTI (Run Time Type Identification).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10.2 Moştenire multiplă şi identificatori de tip (dynamic_cast, typeid).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5" name="Google Shape;262;p1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34320" y="1928880"/>
            <a:ext cx="865656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11. Parametrizarea datelor. Şabloane în C++. Clase generice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11.1 Funcții şi clase Template: Definiţii, Exemple, Implementare.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11.2 Clase Template derivate.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11.3 Specializare.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12. Biblioteca Standard Template Library - STL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12.1 Containere, iteratori şi algoritmi.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12.2 Clasele string, set, map / multimap, list, vector, etc.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0" name="Google Shape;275;p2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14440" y="1928880"/>
            <a:ext cx="939780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13. Şabloane de proiectare (Design Pattern)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13.1 Definiţie şi clasificare.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13.2 Exemple de şabloane de proiectare (Singleton, Abstract Object Factory).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14. Recapitulare, concluzii, tratarea subiectelor de examen.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5" name="Google Shape;288;p2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9760" y="1265400"/>
            <a:ext cx="24379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27240" y="1722600"/>
            <a:ext cx="950220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Bruce Eckel. Thinking in C++ (2nd edition). Volume 1: Introduction to Standard C++. Prentice Hall, 2000.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Bruce Eckel, Chuck Allison. Thinking in C++ (2nd edition). Volume 2: Practical Programming. Prentice Hall, 2003.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Bjarne Stroustrup: The C++ Programming Language, Adisson-Wesley, 3nd edition, 1997.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Erich Gamma, Richard Helm, Ralph Johnson, John Vlissides: Design Patterns. Elements of Reusable Object-Oriented Software. Addison-Wesley, 1995.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0" name="Google Shape;301;p2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39760" y="16156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şi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49360" y="2357280"/>
            <a:ext cx="9235800" cy="41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Curs si laborator: fiecare cu 2 ore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Seminar: 1 ora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Disciplina: semestrul II, durata de desfășurare de 14 săptămâni.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Materia este de nivel elementar mediu şi se bazează pe cunoștințele de C++ anterior dobândite.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Limbajul de programare folosit la curs şi la laborator este </a:t>
            </a:r>
            <a:r>
              <a:rPr lang="en-US" sz="2800" b="1" strike="noStrike" spc="-1">
                <a:solidFill>
                  <a:srgbClr val="FF0000"/>
                </a:solidFill>
                <a:latin typeface="Arial"/>
                <a:ea typeface="Arial"/>
              </a:rPr>
              <a:t>C++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Generalităţi despre curs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Curs – seria 13: luni (10 -12), seria 14: marti (8 – 10), seria 15: vineri (12 - 14)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Laborator – pe semigrupe, in fiecare saptamana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3. Seminar - o data la 2 saptamani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Prezenta la curs/seminar: nu e obligatorie!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Laborator – OBLIGATORIU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5" name="Google Shape;314;p2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9760" y="160056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8320" y="2529360"/>
            <a:ext cx="8457840" cy="36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Programa disciplinei este împărțită în 14 cursuri.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Evaluarea studenților se face cumulativ prin: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 lucrări practice (proiecte)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practic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scris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Toate cele 3 probe de evaluare sunt obligatorii.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Condiții de promovare  - minim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nota 5 la fiecare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parte de evaluare enunțată - mai sus se păstrează la oricare din eventualele examene restante ulteriore aferente acestui curs.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0" name="Google Shape;327;p2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9760" y="131112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73280" y="2591280"/>
            <a:ext cx="8381520" cy="472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Cele 3 lucrări practice se realizează si se notează in cadrul laboratorului, după următorul program: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de evaluare a nivelului de intrare.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 temelor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3: 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 LP1.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LP1: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5: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6: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7: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8: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LP2.                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LP2: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9: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10: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LP3.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LP3: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13/14: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practic de laborator.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Arial"/>
              </a:rPr>
              <a:t>Prezenta la laborator in săptămânile 1, 2, 5, 6, 9, 10, 13, 14 pentru atribuirea si evaluarea lucrărilor practice si pentru susținerea testului practic este obligatorie.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cerințelor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6" name="Google Shape;341;p2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69960" y="2513520"/>
            <a:ext cx="8838720" cy="46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Consultațiile de laborator se desfășoară pe baza întrebărilor studenților.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Prezenta la laborator in săptămânile 3, 4, 7, 8, 11, 12 pentru consultații este recomandată, dar facultativă.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Lucrările practice se realizează individual.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Notarea fiecărei lucrări practice se va face cu note de la 1 la 10.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Atribuirea temelor pentru lucrările practice se face prin prezentarea la laborator in săptămâna precizată mai sus sau in oricare din următoarele 2 săptămâni.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Indiferent de data la care un student se prezintă pentru a primi tema pentru una dintre lucrările practice, termenul de predare a acesteia rămâne cel precizat in regulament.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In consecință, tema pentru o lucrare practică nu mai poate fi preluată după expirarea termenului ei de predare.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73280" y="179244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2" name="Google Shape;355;p2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9960" y="2621520"/>
            <a:ext cx="8838720" cy="40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Predarea lucrarilor practice se face la adresa indicata de tutorele de laborator, inainte de termenele limita de predare, indicate mai sus pentru fiecare LP.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termenelor respective, lucrarea practica se mai poate trimite prin email pentru o perioada de gratie de 2 zile (48 de ore).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Pentru fiecare zi partiala de intarziere se vor scadea 2 puncte din nota atribuita pe lucrare.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termenului de gratie, lucrarea nu va mai fi acceptata si va fi notata cu 1.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8" name="Google Shape;369;p2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39760" y="16768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69960" y="2208960"/>
            <a:ext cx="8838720" cy="41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Nota laborator = medie aritmetica a celor 3 note obtinute pe proiecte.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Pentru evidentierea unor lucrari practice, tutorele de laborator poate acorda un bonus de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pana la 2 puncte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la nota pe proiecte astfel calculata.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pentru activitatea pe proiecte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refaca aceasta activitate, inainte de prezentarea la restanta.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3" name="Google Shape;382;p2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39760" y="14940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39720" y="2012400"/>
            <a:ext cx="9220320" cy="50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Testul practic (Colocviu) - in saptamana 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program care trebuie realizat individual intr-un timp limitat (90 de minute – in varianta fata in fata si 2h in varianta online) si va avea un nivel mediu.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Notare: de la 1 la 10 (pot exista pana la 3 puncte bonus).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Testul practic este obligatoriu. 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la testul practic de laborator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il dea din nou, inainte de prezentarea la restanta.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8" name="Google Shape;395;p2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39760" y="158544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39720" y="2164680"/>
            <a:ext cx="8610120" cy="48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Testul scris: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set de 18 intrebari 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6 intrebari de teorie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 intrebari practice.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Notarea testului scris se va face cu o nota de la 1 la 10 (1 punct din oficiu si cate 0,5 puncte pentru fiecare raspuns corect la cele 18 intrebari). 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Studentii nu pot lua examenul decat daca obtin cel putin nota 5 la testul scris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3" name="Google Shape;408;p3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639720" y="1874880"/>
            <a:ext cx="9220320" cy="42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Examenul se considera luat daca studentul respectiv a obtinut 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cel putin nota 5 la fiecare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dintre cele 3 evaluari (activitatea practica din timpul semestrului, testul practic de laborator si testul scris).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 aceasta situatie, nota finala a fiecarui student se calculeaza ca medie ponderata intre notele obtinute la cele 3 evaluari, ponderile cu care cele 3 note intra in medie fiind: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pe lucrarile practice (proiecte)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la testul practic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50% - nota la testul scris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Seminar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maxim 0.5p care se adauga la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nota de la testul scris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daca si numai daca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nota de la testul scris &gt;=5.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800" b="1" strike="noStrike" spc="-1" dirty="0" smtClean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): 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23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mai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8:00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Se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400" b="1" strike="noStrike" spc="-1" dirty="0" smtClean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14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iunie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9:00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pc="-1" dirty="0">
                <a:solidFill>
                  <a:srgbClr val="FF0000"/>
                </a:solidFill>
              </a:rPr>
              <a:t>Se </a:t>
            </a:r>
            <a:r>
              <a:rPr lang="en-US" sz="2400" b="1" spc="-1" dirty="0" err="1">
                <a:solidFill>
                  <a:srgbClr val="FF0000"/>
                </a:solidFill>
              </a:rPr>
              <a:t>sustine</a:t>
            </a:r>
            <a:r>
              <a:rPr lang="en-US" sz="2400" b="1" spc="-1" dirty="0">
                <a:solidFill>
                  <a:srgbClr val="FF0000"/>
                </a:solidFill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</a:rPr>
              <a:t>fizic</a:t>
            </a:r>
            <a:r>
              <a:rPr lang="en-US" sz="2400" b="1" spc="-1" dirty="0">
                <a:solidFill>
                  <a:srgbClr val="FF0000"/>
                </a:solidFill>
              </a:rPr>
              <a:t> in </a:t>
            </a:r>
            <a:r>
              <a:rPr lang="en-US" sz="2400" b="1" spc="-1" dirty="0" err="1">
                <a:solidFill>
                  <a:srgbClr val="FF0000"/>
                </a:solidFill>
              </a:rPr>
              <a:t>facultate</a:t>
            </a:r>
            <a:endParaRPr lang="en-US" sz="24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spc="-1" dirty="0" smtClean="0">
                <a:latin typeface="Arial"/>
              </a:rPr>
              <a:t>LFA </a:t>
            </a:r>
            <a:r>
              <a:rPr lang="en-US" sz="2400" spc="-1" dirty="0" err="1" smtClean="0">
                <a:latin typeface="Arial"/>
              </a:rPr>
              <a:t>seriile</a:t>
            </a:r>
            <a:r>
              <a:rPr lang="en-US" sz="2400" spc="-1" dirty="0" smtClean="0">
                <a:latin typeface="Arial"/>
              </a:rPr>
              <a:t> 13 </a:t>
            </a:r>
            <a:r>
              <a:rPr lang="en-US" sz="2400" spc="-1" dirty="0" err="1" smtClean="0">
                <a:latin typeface="Arial"/>
              </a:rPr>
              <a:t>si</a:t>
            </a:r>
            <a:r>
              <a:rPr lang="en-US" sz="2400" spc="-1" dirty="0" smtClean="0">
                <a:latin typeface="Arial"/>
              </a:rPr>
              <a:t> 15: </a:t>
            </a:r>
            <a:r>
              <a:rPr lang="en-US" sz="2400" spc="-1" dirty="0" err="1" smtClean="0">
                <a:latin typeface="Arial"/>
              </a:rPr>
              <a:t>examen</a:t>
            </a:r>
            <a:r>
              <a:rPr lang="en-US" sz="2400" spc="-1" dirty="0" smtClean="0">
                <a:latin typeface="Arial"/>
              </a:rPr>
              <a:t> </a:t>
            </a:r>
            <a:r>
              <a:rPr lang="en-US" sz="2400" b="1" spc="-1" dirty="0" smtClean="0">
                <a:solidFill>
                  <a:srgbClr val="FF0000"/>
                </a:solidFill>
                <a:latin typeface="Arial"/>
              </a:rPr>
              <a:t>7 </a:t>
            </a:r>
            <a:r>
              <a:rPr lang="en-US" sz="2400" b="1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400" b="1" spc="-1" dirty="0" smtClean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400" b="1" spc="-1" dirty="0" err="1" smtClean="0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400" b="1" spc="-1" dirty="0" smtClean="0">
                <a:solidFill>
                  <a:srgbClr val="FF0000"/>
                </a:solidFill>
                <a:latin typeface="Arial"/>
              </a:rPr>
              <a:t> 9:00</a:t>
            </a:r>
            <a:endParaRPr lang="en-US" sz="2400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spc="-1" dirty="0" err="1" smtClean="0">
                <a:latin typeface="Arial"/>
              </a:rPr>
              <a:t>Daca</a:t>
            </a:r>
            <a:r>
              <a:rPr lang="en-US" sz="2400" spc="-1" dirty="0" smtClean="0">
                <a:latin typeface="Arial"/>
              </a:rPr>
              <a:t> </a:t>
            </a:r>
            <a:r>
              <a:rPr lang="en-US" sz="2400" spc="-1" dirty="0" err="1" smtClean="0">
                <a:latin typeface="Arial"/>
              </a:rPr>
              <a:t>cineva</a:t>
            </a:r>
            <a:r>
              <a:rPr lang="en-US" sz="2400" spc="-1" dirty="0" smtClean="0">
                <a:latin typeface="Arial"/>
              </a:rPr>
              <a:t> are o </a:t>
            </a:r>
            <a:r>
              <a:rPr lang="en-US" sz="2400" spc="-1" dirty="0" err="1" smtClean="0">
                <a:latin typeface="Arial"/>
              </a:rPr>
              <a:t>problema</a:t>
            </a:r>
            <a:r>
              <a:rPr lang="en-US" sz="2400" spc="-1" dirty="0" smtClean="0">
                <a:latin typeface="Arial"/>
              </a:rPr>
              <a:t> cu </a:t>
            </a:r>
            <a:r>
              <a:rPr lang="en-US" sz="2400" spc="-1" dirty="0" err="1" smtClean="0">
                <a:latin typeface="Arial"/>
              </a:rPr>
              <a:t>aceste</a:t>
            </a:r>
            <a:r>
              <a:rPr lang="en-US" sz="2400" spc="-1" dirty="0" smtClean="0">
                <a:latin typeface="Arial"/>
              </a:rPr>
              <a:t> date </a:t>
            </a:r>
            <a:r>
              <a:rPr lang="en-US" sz="2400" spc="-1" dirty="0" err="1" smtClean="0">
                <a:latin typeface="Arial"/>
              </a:rPr>
              <a:t>il</a:t>
            </a:r>
            <a:r>
              <a:rPr lang="en-US" sz="2400" spc="-1" dirty="0" smtClean="0">
                <a:latin typeface="Arial"/>
              </a:rPr>
              <a:t>/o </a:t>
            </a:r>
            <a:r>
              <a:rPr lang="en-US" sz="2400" spc="-1" dirty="0" err="1" smtClean="0">
                <a:latin typeface="Arial"/>
              </a:rPr>
              <a:t>rog</a:t>
            </a:r>
            <a:r>
              <a:rPr lang="en-US" sz="2400" spc="-1" dirty="0" smtClean="0">
                <a:latin typeface="Arial"/>
              </a:rPr>
              <a:t> </a:t>
            </a:r>
            <a:r>
              <a:rPr lang="en-US" sz="2400" spc="-1" dirty="0" err="1" smtClean="0">
                <a:latin typeface="Arial"/>
              </a:rPr>
              <a:t>sa</a:t>
            </a:r>
            <a:r>
              <a:rPr lang="en-US" sz="2400" spc="-1" dirty="0" smtClean="0">
                <a:latin typeface="Arial"/>
              </a:rPr>
              <a:t> ne </a:t>
            </a:r>
            <a:r>
              <a:rPr lang="en-US" sz="2400" spc="-1" dirty="0" err="1" smtClean="0">
                <a:latin typeface="Arial"/>
              </a:rPr>
              <a:t>anunte</a:t>
            </a:r>
            <a:endParaRPr lang="en-US" sz="2400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smtClean="0">
                <a:latin typeface="Arial"/>
              </a:rPr>
              <a:t>In 2 </a:t>
            </a:r>
            <a:r>
              <a:rPr lang="en-US" sz="2400" b="0" strike="noStrike" spc="-1" dirty="0" err="1" smtClean="0">
                <a:latin typeface="Arial"/>
              </a:rPr>
              <a:t>saptamani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datele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acestea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sunt</a:t>
            </a:r>
            <a:r>
              <a:rPr lang="en-US" sz="2400" b="0" strike="noStrike" spc="-1" dirty="0" smtClean="0">
                <a:latin typeface="Arial"/>
              </a:rPr>
              <a:t> fixate/</a:t>
            </a:r>
            <a:r>
              <a:rPr lang="en-US" sz="2400" b="0" strike="noStrike" spc="-1" dirty="0" err="1" smtClean="0">
                <a:latin typeface="Arial"/>
              </a:rPr>
              <a:t>finalizate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800" b="1" strike="noStrike" spc="-1" dirty="0" smtClean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39712" y="1570037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Cursul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se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tine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prin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zoom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Inregistrarea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zoom se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va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incarca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moodle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in 24 de ore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Grupele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141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si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142 in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saptamanile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impare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fizic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Arial"/>
              </a:rPr>
              <a:t>si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143, 144 online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</a:rPr>
              <a:t>Grupele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</a:rPr>
              <a:t>143 </a:t>
            </a:r>
            <a:r>
              <a:rPr lang="en-US" sz="2400" spc="-1" dirty="0" err="1">
                <a:solidFill>
                  <a:srgbClr val="000000"/>
                </a:solidFill>
              </a:rPr>
              <a:t>si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</a:rPr>
              <a:t>144 </a:t>
            </a:r>
            <a:r>
              <a:rPr lang="en-US" sz="2400" spc="-1" dirty="0">
                <a:solidFill>
                  <a:srgbClr val="000000"/>
                </a:solidFill>
              </a:rPr>
              <a:t>in </a:t>
            </a:r>
            <a:r>
              <a:rPr lang="en-US" sz="2400" spc="-1" dirty="0" err="1">
                <a:solidFill>
                  <a:srgbClr val="000000"/>
                </a:solidFill>
              </a:rPr>
              <a:t>saptamanile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</a:rPr>
              <a:t>pare </a:t>
            </a:r>
            <a:r>
              <a:rPr lang="en-US" sz="2400" spc="-1" dirty="0">
                <a:solidFill>
                  <a:srgbClr val="000000"/>
                </a:solidFill>
              </a:rPr>
              <a:t>in </a:t>
            </a:r>
            <a:r>
              <a:rPr lang="en-US" sz="2400" spc="-1" dirty="0" err="1">
                <a:solidFill>
                  <a:srgbClr val="000000"/>
                </a:solidFill>
              </a:rPr>
              <a:t>fizic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si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</a:rPr>
              <a:t>141, 142 online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 smtClean="0">
                <a:solidFill>
                  <a:srgbClr val="000000"/>
                </a:solidFill>
              </a:rPr>
              <a:t>Metoda</a:t>
            </a:r>
            <a:r>
              <a:rPr lang="en-US" sz="2400" spc="-1" dirty="0" smtClean="0">
                <a:solidFill>
                  <a:srgbClr val="000000"/>
                </a:solidFill>
              </a:rPr>
              <a:t> de </a:t>
            </a:r>
            <a:r>
              <a:rPr lang="en-US" sz="2400" spc="-1" dirty="0" err="1" smtClean="0">
                <a:solidFill>
                  <a:srgbClr val="000000"/>
                </a:solidFill>
              </a:rPr>
              <a:t>predare</a:t>
            </a:r>
            <a:r>
              <a:rPr lang="en-US" sz="2400" spc="-1" dirty="0" smtClean="0">
                <a:solidFill>
                  <a:srgbClr val="000000"/>
                </a:solidFill>
              </a:rPr>
              <a:t>: predominant online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 smtClean="0">
                <a:solidFill>
                  <a:srgbClr val="000000"/>
                </a:solidFill>
              </a:rPr>
              <a:t>Cei</a:t>
            </a:r>
            <a:r>
              <a:rPr lang="en-US" sz="2400" spc="-1" dirty="0" smtClean="0">
                <a:solidFill>
                  <a:srgbClr val="000000"/>
                </a:solidFill>
              </a:rPr>
              <a:t> din online: camera web </a:t>
            </a:r>
            <a:r>
              <a:rPr lang="en-US" sz="2400" spc="-1" dirty="0" err="1" smtClean="0">
                <a:solidFill>
                  <a:srgbClr val="000000"/>
                </a:solidFill>
              </a:rPr>
              <a:t>deschisa</a:t>
            </a:r>
            <a:r>
              <a:rPr lang="en-US" sz="2400" spc="-1" dirty="0" smtClean="0">
                <a:solidFill>
                  <a:srgbClr val="000000"/>
                </a:solidFill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</a:rPr>
              <a:t>sunet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dat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pe</a:t>
            </a:r>
            <a:r>
              <a:rPr lang="en-US" sz="2400" spc="-1" dirty="0" smtClean="0">
                <a:solidFill>
                  <a:srgbClr val="000000"/>
                </a:solidFill>
              </a:rPr>
              <a:t> mute in </a:t>
            </a:r>
            <a:r>
              <a:rPr lang="en-US" sz="2400" spc="-1" dirty="0" err="1" smtClean="0">
                <a:solidFill>
                  <a:srgbClr val="000000"/>
                </a:solidFill>
              </a:rPr>
              <a:t>majoritatea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timpului</a:t>
            </a:r>
            <a:r>
              <a:rPr lang="en-US" sz="2400" spc="-1" dirty="0" smtClean="0">
                <a:solidFill>
                  <a:srgbClr val="000000"/>
                </a:solidFill>
              </a:rPr>
              <a:t>; la </a:t>
            </a:r>
            <a:r>
              <a:rPr lang="en-US" sz="2400" spc="-1" dirty="0" err="1" smtClean="0">
                <a:solidFill>
                  <a:srgbClr val="000000"/>
                </a:solidFill>
              </a:rPr>
              <a:t>sfarsitul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cursului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studentii</a:t>
            </a:r>
            <a:r>
              <a:rPr lang="en-US" sz="2400" spc="-1" dirty="0" smtClean="0">
                <a:solidFill>
                  <a:srgbClr val="000000"/>
                </a:solidFill>
              </a:rPr>
              <a:t> din online </a:t>
            </a:r>
            <a:r>
              <a:rPr lang="en-US" sz="2400" spc="-1" dirty="0" err="1" smtClean="0">
                <a:solidFill>
                  <a:srgbClr val="000000"/>
                </a:solidFill>
              </a:rPr>
              <a:t>isi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vor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trece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nume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si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grupa</a:t>
            </a:r>
            <a:r>
              <a:rPr lang="en-US" sz="2400" spc="-1" dirty="0" smtClean="0">
                <a:solidFill>
                  <a:srgbClr val="000000"/>
                </a:solidFill>
              </a:rPr>
              <a:t> in chat-</a:t>
            </a:r>
            <a:r>
              <a:rPr lang="en-US" sz="2400" spc="-1" dirty="0" err="1" smtClean="0">
                <a:solidFill>
                  <a:srgbClr val="000000"/>
                </a:solidFill>
              </a:rPr>
              <a:t>ul</a:t>
            </a:r>
            <a:r>
              <a:rPr lang="en-US" sz="2400" spc="-1" dirty="0" smtClean="0">
                <a:solidFill>
                  <a:srgbClr val="000000"/>
                </a:solidFill>
              </a:rPr>
              <a:t> din zoom </a:t>
            </a:r>
            <a:r>
              <a:rPr lang="en-US" sz="2400" spc="-1" dirty="0" err="1" smtClean="0">
                <a:solidFill>
                  <a:srgbClr val="000000"/>
                </a:solidFill>
              </a:rPr>
              <a:t>intr</a:t>
            </a:r>
            <a:r>
              <a:rPr lang="en-US" sz="2400" spc="-1" dirty="0" smtClean="0">
                <a:solidFill>
                  <a:srgbClr val="000000"/>
                </a:solidFill>
              </a:rPr>
              <a:t>-un interval de 5 minute </a:t>
            </a:r>
            <a:r>
              <a:rPr lang="en-US" sz="2400" spc="-1" dirty="0" err="1" smtClean="0">
                <a:solidFill>
                  <a:srgbClr val="000000"/>
                </a:solidFill>
              </a:rPr>
              <a:t>precizat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9220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Să ne cunoaștem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4680" y="1848600"/>
            <a:ext cx="8568000" cy="4978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fontScale="80500"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Cine predă?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Curs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: Anca Dobrovăț (13, 15) si Andrei P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ăun (14)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hlinkClick r:id="rId2"/>
              </a:rPr>
              <a:t>anca.dobrovat@fmi.unibuc.ro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</a:rPr>
              <a:t>apaun@fmi.unibuc.ro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Arial"/>
              </a:rPr>
              <a:t>Seminar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: Daniela Cheptea (13), Florin Bilbie (14), TBA (15)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Arial"/>
              </a:rPr>
              <a:t>Laboratoare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Marius Micluta – Campeanu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Eduard Stefan Deaconu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Eduard Szmeteanca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Octavian Comanescu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Alexandra Murgoci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2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56000" y="1371600"/>
            <a:ext cx="8568000" cy="5284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Modificari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24760" y="2159280"/>
            <a:ext cx="8568000" cy="45352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Laborator: notare mai “clara”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Seminar: 0.5 bonus la nota de la examenul scris pentru max. 20% din studenti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Prezenta la curs: 0.5 bonus la nota de la examenul scris pentru primii 20% dintre studenti KAHOOT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FF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FF0000"/>
                </a:solidFill>
                <a:latin typeface="Calibri"/>
              </a:rPr>
              <a:t>bonusuri dupa ce se promoveaza examenul scris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04000" y="1371600"/>
            <a:ext cx="9072360" cy="3888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 fontScale="3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strike="noStrike" spc="-1">
                <a:solidFill>
                  <a:srgbClr val="215968"/>
                </a:solidFill>
                <a:latin typeface="Arial"/>
              </a:rPr>
              <a:t>Kahoot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04000" y="19314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/>
          </a:bodyPr>
          <a:lstStyle/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Se va defini un nume unic de forma popescu131 (unde popescu este numele de familie si 131 este grupa)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Daca sunt mai multi studenti cu acelasi nume in grupa respectiva (adaugati si initiala / initialele prenumelui)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131: </a:t>
            </a:r>
            <a:r>
              <a:rPr lang="en-US" sz="2600" b="0" strike="noStrike" spc="-1">
                <a:solidFill>
                  <a:srgbClr val="215968"/>
                </a:solidFill>
                <a:latin typeface="Arial"/>
              </a:rPr>
              <a:t>popescu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p131 si </a:t>
            </a:r>
            <a:r>
              <a:rPr lang="en-US" sz="2600" b="0" strike="noStrike" spc="-1">
                <a:solidFill>
                  <a:srgbClr val="215968"/>
                </a:solidFill>
                <a:latin typeface="Arial"/>
              </a:rPr>
              <a:t>popescu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pr131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8" name="Google Shape;457;p3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35000" y="1646280"/>
            <a:ext cx="8729280" cy="32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Prezentarea disciplinei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56000" y="1931760"/>
            <a:ext cx="9058320" cy="2944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Bjarne Stroustrup în 1979 la Bell Laboratories in Murray Hill, New Jersey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 revizii: 1998 ANSI+ISO, 2003 (corrigendum), 2011 (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</a:rPr>
              <a:t>C++11/0x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), 2014, 2017 (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</a:rPr>
              <a:t>C++ 17/1z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Următoarea plănuită în 2020 (C++2a)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Versiunea 1998: Standard C++, C++98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3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56000" y="2067840"/>
            <a:ext cx="8646840" cy="3966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C++03: bugfix o unică chestie nouă: value initialization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C++11: initializer lists, rvalue references, moving constructors, lambda functions, final, constant null pointer, etc.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C++14: generic lambdas, binary literals, auto, variable template, etc.  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Completări aduse de limbajul C++ faţă de limbajul C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56000" y="1937520"/>
            <a:ext cx="8568000" cy="26341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C++17: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If constexpr()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Inline variables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Nested namespace definitions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Class template argument deduction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Hexadecimal literals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etc</a:t>
            </a:r>
          </a:p>
        </p:txBody>
      </p:sp>
      <p:sp>
        <p:nvSpPr>
          <p:cNvPr id="292" name="CustomShape 2"/>
          <p:cNvSpPr/>
          <p:nvPr/>
        </p:nvSpPr>
        <p:spPr>
          <a:xfrm>
            <a:off x="1357200" y="5294880"/>
            <a:ext cx="7908480" cy="119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lang="en-US" sz="1800" b="0" strike="noStrike" spc="-1">
                <a:solidFill>
                  <a:srgbClr val="333333"/>
                </a:solidFill>
                <a:latin typeface="-apple-system"/>
                <a:ea typeface="Arial"/>
              </a:rPr>
              <a:t>is permitted for template template parameter declarations 	(e.g.,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&lt;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4070A0"/>
                </a:solidFill>
                <a:latin typeface="Consolas"/>
                <a:ea typeface="Arial"/>
              </a:rPr>
              <a:t>&lt;typename&gt;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X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struct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0" strike="noStrike" spc="-1">
                <a:solidFill>
                  <a:srgbClr val="666600"/>
                </a:solidFill>
                <a:latin typeface="Arial"/>
                <a:ea typeface="Arial"/>
              </a:rPr>
              <a:t>…)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4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03280" y="1938240"/>
            <a:ext cx="9059400" cy="4065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&lt;iostream&gt;                               (fără .h)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using namespace std;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cout, cin                                     (fără &amp;) 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comentarii pe o linie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declarare variabile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Tipul de date bool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 definesc true şi false (1 si 0);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C99 nu îl definește ca bool ci ca _Bool (fără true/false)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&lt;stdbool.h&gt; pentru compatibilitate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9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56000" y="2183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este folosirea aceluiasi nume pentru functii diferite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functii diferite, dar cu inteles apropiat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compilatorul foloseste numarul si tipul parametrilor pentru a diferentia apelurile</a:t>
            </a:r>
          </a:p>
        </p:txBody>
      </p:sp>
      <p:sp>
        <p:nvSpPr>
          <p:cNvPr id="30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14400" y="1089000"/>
            <a:ext cx="34635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548640" y="1828800"/>
            <a:ext cx="78249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Supraîncărcarea funcţiilor (un caz de 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Polimorfism la compilare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4937760" y="758160"/>
            <a:ext cx="1468440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oogle Shape;483;p3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3897360" y="53388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9760" y="98604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12560" y="2049120"/>
            <a:ext cx="5040000" cy="394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integer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double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0.0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872240" y="1715400"/>
            <a:ext cx="5040000" cy="4215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long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Arial"/>
                <a:ea typeface="Arial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11.0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9</a:t>
            </a:r>
            <a:r>
              <a:rPr lang="en-US" sz="1800" b="0" strike="noStrike" spc="-1">
                <a:solidFill>
                  <a:srgbClr val="006600"/>
                </a:solidFill>
                <a:latin typeface="Arial"/>
                <a:ea typeface="Arial"/>
              </a:rPr>
              <a:t>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412000" y="5399280"/>
            <a:ext cx="3528000" cy="13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integer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double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long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983160"/>
            <a:ext cx="7728120" cy="466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types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myfunc(double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368240" y="6299640"/>
            <a:ext cx="5040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tipuri diferite pentru parametrul i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Google Shape;75;p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322360" y="979560"/>
            <a:ext cx="554292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35000" y="1933560"/>
            <a:ext cx="8658000" cy="45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948120" y="5291640"/>
            <a:ext cx="5544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numar diferit de parametri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67760" y="1021680"/>
            <a:ext cx="7896240" cy="49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number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i, int j)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*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2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71760" y="1427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daca diferenta este doar in tipul de date intors: eroare la compilare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sau tipuri care _par_ sa fie diferite</a:t>
            </a:r>
          </a:p>
        </p:txBody>
      </p:sp>
      <p:sp>
        <p:nvSpPr>
          <p:cNvPr id="324" name="CustomShape 2"/>
          <p:cNvSpPr/>
          <p:nvPr/>
        </p:nvSpPr>
        <p:spPr>
          <a:xfrm>
            <a:off x="1343880" y="2855880"/>
            <a:ext cx="840024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Error: differing return types are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insufficient when overloading.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596240" y="4787640"/>
            <a:ext cx="7224120" cy="228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*p);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p[]); // error, *p is same as p[]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int&amp;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7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56000" y="923760"/>
            <a:ext cx="8568360" cy="1259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</a:rPr>
              <a:t>Ambiguitati pentru polimorfism de functii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756000" y="235188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erori la compilare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majoritatea datorita conversiilor implicite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1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2" name="CustomShape 4"/>
          <p:cNvSpPr/>
          <p:nvPr/>
        </p:nvSpPr>
        <p:spPr>
          <a:xfrm>
            <a:off x="2230920" y="4323960"/>
            <a:ext cx="6337080" cy="100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56000" y="5963400"/>
            <a:ext cx="8568360" cy="1007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nu e de definire a functiilor myfunc,</a:t>
            </a: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apare la apelul functiilor</a:t>
            </a:r>
          </a:p>
        </p:txBody>
      </p:sp>
      <p:sp>
        <p:nvSpPr>
          <p:cNvPr id="334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1175760" y="1208880"/>
            <a:ext cx="8316360" cy="3566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unambiguous, calls myfunc(double)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9760" y="6719400"/>
            <a:ext cx="6048000" cy="671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intre char si unsigned char 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pentru functii cu param. impliciti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956120" y="167760"/>
            <a:ext cx="5040000" cy="612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j=1);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i*j;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0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252000" y="1583280"/>
            <a:ext cx="4788000" cy="4115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this calls myfunc(char)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  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+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460120" y="1511640"/>
            <a:ext cx="4367880" cy="327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doua tipuri de apel: prin valoare si prin referinta, ambiguitate!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mereu eroare de ambiguitate</a:t>
            </a:r>
          </a:p>
        </p:txBody>
      </p:sp>
      <p:sp>
        <p:nvSpPr>
          <p:cNvPr id="34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0" y="1428480"/>
            <a:ext cx="4536000" cy="393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This program contains an error.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=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error, which f()?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 &amp;)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7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2160" y="1646280"/>
            <a:ext cx="9418320" cy="51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Într-o funcţie se pot declara valori implicite pentru unul sau mai mulţi parametri.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 apel se poate omite specificarea valorii pentru acei parametri formali care au declarate valori implicite.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Argumentele cu valori implicite trebuie să fie amplasate la sfârşitul listei.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Valorile implicite se specifică o singură dată în definiţie (de obicei în prototip).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2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f(1,20);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8" name="Google Shape;509;p3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9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//-pentru new se foloseste delete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 pentru new [ ] se foloseste delete [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3" name="Google Shape;522;p3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64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pi=&amp;i;  // pi este adresa variabilei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*pi=3;   //in zona adresata de pi se afla valoarea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8" name="Google Shape;87;p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35000" y="1933560"/>
            <a:ext cx="8658000" cy="42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9" name="Google Shape;279;p39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70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21 21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5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f(1,20);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81" name="Google Shape;509;p3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2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//-pentru new se foloseste delete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 pentru new [ ] se foloseste delete [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86" name="Google Shape;522;p3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pi=&amp;i;  // pi este adresa variabilei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*pi=3;   //in zona adresata de pi se afla valoarea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2" name="Google Shape;279;p39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21 21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8" name="Google Shape;292;p40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243720" y="2167560"/>
            <a:ext cx="9463680" cy="47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b = 50;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  ref = b;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ref--;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49 49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            Obs: in afara initializarii, nu puteti modifica obiectul spre care indica referinta.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oogle Shape;305;p41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39760" y="2327040"/>
            <a:ext cx="9115920" cy="358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 o referinta trebuie să fie initializata când este definita, dacă nu este membra a unei clase, un parametru de functie sau o valoare returnata;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referintele nule sunt interzise intr-un program C++ valid.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obtine adresa unei referinte.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face referinta catre un camp de biti.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0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14" name="Table 5"/>
          <p:cNvGraphicFramePr/>
          <p:nvPr/>
        </p:nvGraphicFramePr>
        <p:xfrm>
          <a:off x="799560" y="2102400"/>
          <a:ext cx="8732520" cy="5120280"/>
        </p:xfrm>
        <a:graphic>
          <a:graphicData uri="http://schemas.openxmlformats.org/drawingml/2006/table">
            <a:tbl>
              <a:tblPr/>
              <a:tblGrid>
                <a:gridCol w="3835080"/>
                <a:gridCol w="4897440"/>
              </a:tblGrid>
              <a:tr h="512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%d\n”,x);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%d\n“,x);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 //prin valoare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 // prin pointer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void h(int &amp;x){ x = x + 50;} //prin referinta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h(x);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6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2640" y="2270520"/>
            <a:ext cx="9051120" cy="39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Observatii generale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parametrii formali - sunt creati la intrarea intr-o functie si distrusi la retur;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valoare - copiaza valoarea unui argument intr-un parametru formal ⇒ modificarile parametrului nu au efect asupra argumentului;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referinta - in parametru este copiata adresa unui argument ⇒ modificarile parametrului au efect asupra  argumentului.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functiile, cu exceptia celor de tip void, pot fi folosite ca operand in orice expresie valida.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2" name="Google Shape;354;p45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332640" y="1797840"/>
            <a:ext cx="9051120" cy="540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Cand tipul returnat de o functie nu este declarat explicit, i se atribuie automat int.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Tipul trebuie cunoscut inainte de apel.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 (double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return x;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Prototipul unei functii: permite declararea in afara si a numarului de parametri / tipul lor: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f(int); // antet / prototip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int main() { cout&lt;&lt; f(50);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 int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	// corp functie;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Google Shape;99;p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144880" y="73188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1. Regulamente UB si FMI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080" y="1494000"/>
            <a:ext cx="9524520" cy="31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Lucruri bine de stiut de studenti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regulament privind activitatea studenților la UB: </a:t>
            </a:r>
            <a:r>
              <a:rPr lang="en-US" sz="2000" b="0" strike="noStrike" spc="-1">
                <a:solidFill>
                  <a:srgbClr val="3333CC"/>
                </a:solidFill>
                <a:latin typeface="Calibri"/>
                <a:ea typeface="Arial"/>
              </a:rPr>
              <a:t>https://www.unibuc.ro/wp-content/uploads/sites/7/2018/07/Regulament-privind-activitatea-profesionala-a-studentilor-2018.pdf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 regulament de etică și profesionalism la FMI: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55" name="Google Shape;102;p7"/>
          <p:cNvPicPr/>
          <p:nvPr/>
        </p:nvPicPr>
        <p:blipFill>
          <a:blip r:embed="rId4" cstate="print"/>
          <a:stretch/>
        </p:blipFill>
        <p:spPr>
          <a:xfrm>
            <a:off x="993600" y="4745880"/>
            <a:ext cx="8321400" cy="15364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093840" y="6858360"/>
            <a:ext cx="67968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7680">
              <a:lnSpc>
                <a:spcPct val="15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3 incidente minore = un incident major = exmatriculare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20640" y="3932280"/>
            <a:ext cx="8610120" cy="39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3333CC"/>
                </a:solidFill>
                <a:latin typeface="Arial"/>
                <a:ea typeface="Arial"/>
              </a:rPr>
              <a:t>http://fmi.unibuc.ro/ro/pdf/2015/consiliu/Regulament_etica_FMI.pdf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8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29" name="Table 3"/>
          <p:cNvGraphicFramePr/>
          <p:nvPr/>
        </p:nvGraphicFramePr>
        <p:xfrm>
          <a:off x="1287360" y="1809000"/>
          <a:ext cx="8175600" cy="5668920"/>
        </p:xfrm>
        <a:graphic>
          <a:graphicData uri="http://schemas.openxmlformats.org/drawingml/2006/table">
            <a:tbl>
              <a:tblPr/>
              <a:tblGrid>
                <a:gridCol w="4087800"/>
                <a:gridCol w="4087800"/>
              </a:tblGrid>
              <a:tr h="56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  <p:sp>
        <p:nvSpPr>
          <p:cNvPr id="430" name="CustomShape 4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5181480" y="1889280"/>
            <a:ext cx="4526280" cy="50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42080" y="2054880"/>
            <a:ext cx="4312440" cy="4753800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4000" y="203832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ce este programarea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programatorului: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informaticianului: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 </a:t>
            </a:r>
            <a:r>
              <a:rPr lang="en-US" sz="3100" b="1" strike="noStrike" spc="-1">
                <a:solidFill>
                  <a:srgbClr val="1F497D"/>
                </a:solidFill>
                <a:latin typeface="Calibri"/>
              </a:rPr>
              <a:t>bine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4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20120" y="1799640"/>
            <a:ext cx="9386280" cy="59256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Rezolvarea “mai bine” a unei probleme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04000" y="2434320"/>
            <a:ext cx="9072360" cy="4377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“bine” depinde de caz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drivere: cat mai repede (asamblare)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jocuri de celulare: memorie mica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rachete, medicale: erori duc la pierderi de vieti</a:t>
            </a:r>
          </a:p>
          <a:p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programarea OO: cod mai corect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Microsoft: nu conteaza erorile minore, conteaza data lansarii  </a:t>
            </a:r>
          </a:p>
        </p:txBody>
      </p:sp>
      <p:sp>
        <p:nvSpPr>
          <p:cNvPr id="450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1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5" name="Google Shape;562;p4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89080" y="1889280"/>
            <a:ext cx="8046720" cy="39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utilizate in POO sunt: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iecte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Clase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Mostenire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Polimorfism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Sabloane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nu sunt utilizate strict POO (mai general, se refera la  Programarea generica)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0" name="Google Shape;575;p4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49360" y="1838160"/>
            <a:ext cx="8814960" cy="41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 clasa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defineste atribute si metode.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class X{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//date membre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//metode (functii membre – functii cu argument implicit obiectul curent)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};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•mentioneaza proprietatile generale ale obiectelor din clasa respectiva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•clasele nu se pot “rula”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•folositoare la encapsulare (ascunderea informatiei)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cod: mostenire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5" name="Google Shape;588;p4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49360" y="1838160"/>
            <a:ext cx="88153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instanta a unei clase care are o anumita stare (reprezentata prin valoare) si are un comportament (reprezentat prin functii) la un anumit moment de timp.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stare si actiuni (metode/functii)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interfata (actiuni) si o parte ascunsa (starea)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•Sunt grupate in clase, obiecte cu aceleasi proprietati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program orientat 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colectie de obiecte care interactioneaza unul cu celalalt prin mesaje (aplicand o metoda).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0" name="Google Shape;601;p4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709560" y="1986120"/>
            <a:ext cx="8751600" cy="38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Incapsularea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Moştenirea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- posibilitatea de a extinde o clasa prin adaugarea de noi functionalitati;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•multe obiecte au proprietati similare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5" name="Google Shape;614;p4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709560" y="1986120"/>
            <a:ext cx="8751600" cy="16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2011320" y="3108240"/>
            <a:ext cx="512100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foarte importanta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public, protected, private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80" name="Table 6"/>
          <p:cNvGraphicFramePr/>
          <p:nvPr/>
        </p:nvGraphicFramePr>
        <p:xfrm>
          <a:off x="1047600" y="4284720"/>
          <a:ext cx="7073640" cy="1841040"/>
        </p:xfrm>
        <a:graphic>
          <a:graphicData uri="http://schemas.openxmlformats.org/drawingml/2006/table">
            <a:tbl>
              <a:tblPr/>
              <a:tblGrid>
                <a:gridCol w="3543120"/>
                <a:gridCol w="996840"/>
                <a:gridCol w="1419120"/>
                <a:gridCol w="1114560"/>
              </a:tblGrid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Avem acces?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protected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Aceeasi clasa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Clase derivate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 clase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2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709560" y="1986120"/>
            <a:ext cx="8751600" cy="20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Polimorfismul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(la executie –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discutii mai ample mai tarziu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 – într-o ierarhie de clase obtinuta prin mostenire, o metodă poate avea implementari diferite la nivele diferite in acea ierarhie;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Google Shape;127;p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5000" y="1933560"/>
            <a:ext cx="865800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1.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7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709560" y="1986120"/>
            <a:ext cx="8751600" cy="47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Alt concept important in POO: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Sabloane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•cod mai sigur/reutilizare de cod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•putem implementa lista inlantuita 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–intregi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–caractere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–float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–obiecte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92" name="Google Shape;642;p4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93" name="CustomShape 2"/>
          <p:cNvSpPr/>
          <p:nvPr/>
        </p:nvSpPr>
        <p:spPr>
          <a:xfrm>
            <a:off x="2322360" y="836640"/>
            <a:ext cx="5543280" cy="4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C1C1D"/>
                </a:solidFill>
                <a:latin typeface="Arial"/>
                <a:ea typeface="Arial"/>
              </a:rPr>
              <a:t>Perspective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36520" y="1879560"/>
            <a:ext cx="8235720" cy="43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Se vor discuta directiile principale ale cursului, feedback-ul studentilor fiind hotarator in acest aspect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intelegerea notiunilor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intrebari si sugestii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Cursul 2: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		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Introducere in OOP.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Clase. Obiecte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3" name="Google Shape;139;p1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911040" y="1812240"/>
            <a:ext cx="32871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http://pypl.github.io/PYPL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943640" y="1370520"/>
            <a:ext cx="6124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PYPL PopularitY of Programming Language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724920" y="6565320"/>
            <a:ext cx="58150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Majoritatea  pot fi considerate limbaje OO.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Limbaje destul de cunoscute care nu sunt OO sunt Go, Julia și Rust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50400" y="1797120"/>
            <a:ext cx="1926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Captura din: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5" cstate="print"/>
          <a:stretch/>
        </p:blipFill>
        <p:spPr>
          <a:xfrm>
            <a:off x="3037680" y="2354760"/>
            <a:ext cx="4006800" cy="391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1" name="Google Shape;159;p1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39760" y="1569960"/>
            <a:ext cx="96008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Paradigme de programare </a:t>
            </a:r>
            <a:r>
              <a:rPr lang="en-US" sz="2200" b="1" strike="noStrike" spc="-1">
                <a:solidFill>
                  <a:srgbClr val="FF0000"/>
                </a:solidFill>
                <a:latin typeface="Noto Sans Symbols"/>
                <a:ea typeface="Noto Sans Symbols"/>
              </a:rPr>
              <a:t>→</a:t>
            </a: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>
                <a:solidFill>
                  <a:srgbClr val="3333CC"/>
                </a:solidFill>
                <a:latin typeface="Arial"/>
                <a:ea typeface="Arial"/>
              </a:rPr>
              <a:t>Stil fundamental de a programa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6560" y="2164320"/>
            <a:ext cx="989748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Dictează: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reprezintă datele problemei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(variabile, funcții, obiecte, fapte, constrângeri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prelucrează reprezentarea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(atribuiri, evaluări, fire de execuție, continuări, fluxuri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Favorizează un set de concepte si tehnici de programare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Influențează felul în care sunt gândiți algoritmii de rezolvare a problemelor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Limbaje – în general multiparadigmă (ex: Python – imperativ, funcțional, orientat pe obiecte)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5385</Words>
  <Application>Microsoft Office PowerPoint</Application>
  <PresentationFormat>Custom</PresentationFormat>
  <Paragraphs>1122</Paragraphs>
  <Slides>71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apaun</dc:creator>
  <dc:description/>
  <cp:lastModifiedBy>andrei paun</cp:lastModifiedBy>
  <cp:revision>108</cp:revision>
  <dcterms:modified xsi:type="dcterms:W3CDTF">2022-02-14T20:47:22Z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ntentTypeId">
    <vt:lpwstr>0x0101008EEC82B5A6D8C744B4C9639945D2D39F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