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257" r:id="rId8"/>
    <p:sldId id="655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599" r:id="rId18"/>
    <p:sldId id="600" r:id="rId19"/>
    <p:sldId id="601" r:id="rId20"/>
    <p:sldId id="602" r:id="rId21"/>
    <p:sldId id="604" r:id="rId22"/>
    <p:sldId id="634" r:id="rId23"/>
    <p:sldId id="632" r:id="rId24"/>
    <p:sldId id="635" r:id="rId25"/>
    <p:sldId id="636" r:id="rId26"/>
    <p:sldId id="606" r:id="rId27"/>
    <p:sldId id="611" r:id="rId28"/>
    <p:sldId id="653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41" r:id="rId42"/>
    <p:sldId id="642" r:id="rId43"/>
    <p:sldId id="643" r:id="rId44"/>
    <p:sldId id="644" r:id="rId45"/>
    <p:sldId id="645" r:id="rId46"/>
    <p:sldId id="646" r:id="rId47"/>
    <p:sldId id="647" r:id="rId48"/>
    <p:sldId id="651" r:id="rId49"/>
    <p:sldId id="648" r:id="rId50"/>
    <p:sldId id="649" r:id="rId51"/>
    <p:sldId id="650" r:id="rId52"/>
    <p:sldId id="654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</a:t>
            </a:fld>
            <a:endParaRPr lang="en-US" sz="1300" spc="-1" dirty="0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</a:t>
            </a:fld>
            <a:endParaRPr lang="en-US" sz="1300" spc="-1" dirty="0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7712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poate avea functii</a:t>
            </a:r>
          </a:p>
          <a:p>
            <a:pPr eaLnBrk="1" hangingPunct="1"/>
            <a:r>
              <a:rPr lang="en-US" altLang="ro-RO" smtClean="0"/>
              <a:t>nu poate avea private sau protected (fara functii nu avem acces la altceva)</a:t>
            </a:r>
          </a:p>
          <a:p>
            <a:pPr eaLnBrk="1" hangingPunct="1"/>
            <a:r>
              <a:rPr lang="en-US" altLang="ro-RO" smtClean="0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Cuvantul cheie: </a:t>
            </a:r>
            <a:r>
              <a:rPr lang="en-US" altLang="ro-RO" b="1" smtClean="0"/>
              <a:t>friend</a:t>
            </a:r>
          </a:p>
          <a:p>
            <a:pPr eaLnBrk="1" hangingPunct="1"/>
            <a:r>
              <a:rPr lang="en-US" altLang="ro-RO" smtClean="0"/>
              <a:t>pentru accesarea campurilor protected, private din alta clasa</a:t>
            </a:r>
          </a:p>
          <a:p>
            <a:pPr eaLnBrk="1" hangingPunct="1"/>
            <a:r>
              <a:rPr lang="en-US" altLang="ro-RO" smtClean="0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 smtClean="0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 smtClean="0">
                  <a:solidFill>
                    <a:srgbClr val="004A43"/>
                  </a:solidFill>
                </a:rPr>
                <a:t>#</a:t>
              </a:r>
              <a:r>
                <a:rPr lang="ro-RO" sz="2000" dirty="0">
                  <a:solidFill>
                    <a:srgbClr val="004A43"/>
                  </a:solidFill>
                </a:rPr>
                <a:t>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class</a:t>
              </a:r>
              <a:r>
                <a:rPr lang="ro-RO" sz="2000" dirty="0" smtClean="0"/>
                <a:t> </a:t>
              </a:r>
              <a:r>
                <a:rPr lang="ro-RO" sz="2000" dirty="0"/>
                <a:t>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 smtClean="0"/>
                <a:t> // </a:t>
              </a:r>
              <a:r>
                <a:rPr lang="en-US" sz="2000" dirty="0" err="1" smtClean="0"/>
                <a:t>poate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accesa</a:t>
              </a:r>
              <a:r>
                <a:rPr lang="en-US" sz="2000" dirty="0" smtClean="0"/>
                <a:t> direct a </a:t>
              </a:r>
              <a:r>
                <a:rPr lang="en-US" sz="2000" dirty="0" err="1" smtClean="0"/>
                <a:t>si</a:t>
              </a:r>
              <a:r>
                <a:rPr lang="en-US" sz="2000" dirty="0" smtClean="0"/>
                <a:t> b private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 smtClean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000" dirty="0" smtClean="0"/>
                <a:t> </a:t>
              </a:r>
              <a:r>
                <a:rPr lang="ro-RO" sz="2000" dirty="0"/>
                <a:t>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 smtClean="0">
                  <a:solidFill>
                    <a:srgbClr val="800080"/>
                  </a:solidFill>
                </a:rPr>
                <a:t>}</a:t>
              </a:r>
              <a:r>
                <a:rPr lang="ro-RO" sz="2000" dirty="0" smtClean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</a:t>
            </a:r>
            <a:r>
              <a:rPr lang="en-US" altLang="ro-RO" sz="3600" dirty="0" err="1" smtClean="0"/>
              <a:t>unctii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prieten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pentru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mai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multe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clase</a:t>
            </a:r>
            <a:endParaRPr lang="en-US" altLang="ro-RO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alte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endParaRPr lang="en-US" altLang="ro-RO" dirty="0" smtClean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C2 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</a:t>
            </a:r>
            <a:r>
              <a:rPr lang="en-US" altLang="ro-RO" dirty="0" err="1" smtClean="0"/>
              <a:t>lase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/>
              <a:t>Declararea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Y ca </a:t>
            </a:r>
            <a:r>
              <a:rPr lang="en-US" altLang="ro-RO" sz="2400" dirty="0" err="1" smtClean="0"/>
              <a:t>prieten</a:t>
            </a:r>
            <a:r>
              <a:rPr lang="en-US" altLang="ro-RO" sz="2400" dirty="0" smtClean="0"/>
              <a:t> al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X, are ca </a:t>
            </a:r>
            <a:r>
              <a:rPr lang="en-US" altLang="ro-RO" sz="2400" dirty="0" err="1" smtClean="0"/>
              <a:t>efect</a:t>
            </a:r>
            <a:r>
              <a:rPr lang="en-US" altLang="ro-RO" sz="2400" dirty="0" smtClean="0"/>
              <a:t> ca </a:t>
            </a:r>
            <a:r>
              <a:rPr lang="en-US" altLang="ro-RO" sz="2400" dirty="0" err="1" smtClean="0"/>
              <a:t>toate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functiile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membre</a:t>
            </a:r>
            <a:r>
              <a:rPr lang="en-US" altLang="ro-RO" sz="2400" dirty="0" smtClean="0"/>
              <a:t> ale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Y au </a:t>
            </a:r>
            <a:r>
              <a:rPr lang="en-US" altLang="ro-RO" sz="2400" dirty="0" err="1" smtClean="0"/>
              <a:t>acces</a:t>
            </a:r>
            <a:r>
              <a:rPr lang="en-US" altLang="ro-RO" sz="2400" dirty="0" smtClean="0"/>
              <a:t> la </a:t>
            </a:r>
            <a:r>
              <a:rPr lang="en-US" altLang="ro-RO" sz="2400" dirty="0" err="1" smtClean="0"/>
              <a:t>membrii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privati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ai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executie rapida</a:t>
            </a:r>
          </a:p>
          <a:p>
            <a:pPr eaLnBrk="1" hangingPunct="1"/>
            <a:r>
              <a:rPr lang="en-US" altLang="ro-RO" smtClean="0"/>
              <a:t>este o sugestie/cerere pentru compilator</a:t>
            </a:r>
          </a:p>
          <a:p>
            <a:pPr eaLnBrk="1" hangingPunct="1"/>
            <a:r>
              <a:rPr lang="en-US" altLang="ro-RO" smtClean="0"/>
              <a:t>pentru functii foarte mici</a:t>
            </a:r>
          </a:p>
          <a:p>
            <a:pPr eaLnBrk="1" hangingPunct="1"/>
            <a:r>
              <a:rPr lang="en-US" altLang="ro-RO" smtClean="0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 smtClean="0"/>
              <a:t>foarte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comune</a:t>
            </a:r>
            <a:r>
              <a:rPr lang="en-US" altLang="ro-RO" kern="0" dirty="0" smtClean="0"/>
              <a:t> in </a:t>
            </a:r>
            <a:r>
              <a:rPr lang="en-US" altLang="ro-RO" kern="0" dirty="0" err="1" smtClean="0"/>
              <a:t>clase</a:t>
            </a:r>
            <a:endParaRPr lang="en-US" altLang="ro-RO" kern="0" dirty="0" smtClean="0"/>
          </a:p>
          <a:p>
            <a:pPr eaLnBrk="1" hangingPunct="1"/>
            <a:r>
              <a:rPr lang="en-US" altLang="ro-RO" kern="0" dirty="0" err="1" smtClean="0"/>
              <a:t>doua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explicit (</a:t>
            </a:r>
            <a:r>
              <a:rPr lang="en-US" altLang="ro-RO" kern="0" dirty="0" smtClean="0">
                <a:solidFill>
                  <a:srgbClr val="FF0000"/>
                </a:solidFill>
              </a:rPr>
              <a:t>inline</a:t>
            </a:r>
            <a:r>
              <a:rPr lang="en-US" altLang="ro-RO" kern="0" dirty="0" smtClean="0"/>
              <a:t>)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implicit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Explicit inline in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smtClean="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ro-RO" sz="2000" dirty="0" smtClean="0">
                <a:solidFill>
                  <a:srgbClr val="603000"/>
                </a:solidFill>
              </a:rPr>
              <a:t>cout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 smtClean="0">
                <a:solidFill>
                  <a:srgbClr val="800000"/>
                </a:solidFill>
              </a:rPr>
              <a:t>"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</a:t>
            </a:r>
            <a:r>
              <a:rPr lang="vi-VN" altLang="ro-RO" dirty="0" smtClean="0">
                <a:latin typeface="+mj-lt"/>
              </a:rPr>
              <a:t>ă</a:t>
            </a:r>
            <a:endParaRPr lang="en-US" altLang="ro-RO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</a:t>
            </a:r>
            <a:r>
              <a:rPr lang="vi-VN" altLang="ro-RO" dirty="0" smtClean="0">
                <a:latin typeface="+mj-lt"/>
              </a:rPr>
              <a:t>ă</a:t>
            </a:r>
            <a:r>
              <a:rPr lang="ro-RO" altLang="ro-RO" dirty="0" smtClean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228599" y="1775645"/>
            <a:ext cx="8762007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Courier New"/>
                <a:ea typeface="Times New Roman"/>
                <a:cs typeface="Times New Roman"/>
              </a:rPr>
              <a:t>: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45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5.67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14</a:t>
            </a:r>
            <a:r>
              <a:rPr lang="en-US" sz="16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// this -&gt; camp </a:t>
            </a:r>
            <a:r>
              <a:rPr lang="en-US" sz="1600" dirty="0" smtClean="0">
                <a:solidFill>
                  <a:srgbClr val="696969"/>
                </a:solidFill>
                <a:latin typeface="Courier New"/>
                <a:ea typeface="Times New Roman"/>
                <a:cs typeface="Times New Roman"/>
                <a:sym typeface="Wingdings" pitchFamily="2" charset="2"/>
              </a:rPr>
              <a:t></a:t>
            </a:r>
            <a:r>
              <a:rPr lang="en-US" sz="1600" dirty="0" smtClean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camp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simplu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: this -&gt;z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echivalent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cu z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13 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25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z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b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34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Calibri"/>
                <a:ea typeface="Calibri"/>
                <a:cs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028" y="2057400"/>
            <a:ext cx="7816172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4370"/>
            <a:ext cx="8506706" cy="328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737" name="Google Shape;737;p74"/>
          <p:cNvSpPr txBox="1"/>
          <p:nvPr/>
        </p:nvSpPr>
        <p:spPr>
          <a:xfrm>
            <a:off x="4953000" y="4572000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Facultatea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Matematică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şi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Informatică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Universitatea</a:t>
            </a:r>
            <a:r>
              <a:rPr 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din </a:t>
            </a:r>
            <a:r>
              <a:rPr lang="en-US" sz="1600" b="1" spc="-1" dirty="0" err="1">
                <a:solidFill>
                  <a:srgbClr val="000000"/>
                </a:solidFill>
                <a:latin typeface="Arial"/>
                <a:ea typeface="Arial"/>
              </a:rPr>
              <a:t>Bucureşti</a:t>
            </a:r>
            <a:endParaRPr lang="en-US" sz="1600" spc="-1" dirty="0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 smtClean="0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500" b="1" spc="-1" dirty="0" smtClean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500" b="1" spc="-1" dirty="0" err="1" smtClean="0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500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684855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</a:pP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): 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23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  <a:ea typeface="Arial"/>
              </a:rPr>
              <a:t>mai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 8:00</a:t>
            </a:r>
            <a:endParaRPr lang="en-US" sz="2200" b="1" spc="-1" dirty="0">
              <a:solidFill>
                <a:srgbClr val="FF0000"/>
              </a:solidFill>
              <a:latin typeface="Arial"/>
            </a:endParaRPr>
          </a:p>
          <a:p>
            <a:pPr marL="414726" indent="-414400">
              <a:lnSpc>
                <a:spcPct val="150000"/>
              </a:lnSpc>
            </a:pPr>
            <a:r>
              <a:rPr lang="en-US" b="1" spc="-1" dirty="0" smtClean="0">
                <a:solidFill>
                  <a:srgbClr val="FF0000"/>
                </a:solidFill>
                <a:latin typeface="Arial"/>
              </a:rPr>
              <a:t>Se </a:t>
            </a:r>
            <a:r>
              <a:rPr lang="en-US" b="1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b="1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b="1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b="1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b="1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b="1" spc="-1" dirty="0" smtClean="0">
              <a:solidFill>
                <a:srgbClr val="FF0000"/>
              </a:solidFill>
              <a:latin typeface="Arial"/>
            </a:endParaRPr>
          </a:p>
          <a:p>
            <a:pPr marL="414726" indent="-414400">
              <a:lnSpc>
                <a:spcPct val="15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14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  <a:ea typeface="Arial"/>
              </a:rPr>
              <a:t> 9:00</a:t>
            </a:r>
            <a:endParaRPr lang="en-US" sz="2200" b="1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1" spc="-1" dirty="0">
                <a:solidFill>
                  <a:srgbClr val="FF0000"/>
                </a:solidFill>
              </a:rPr>
              <a:t>Se </a:t>
            </a:r>
            <a:r>
              <a:rPr lang="en-US" sz="2800" b="1" spc="-1" dirty="0" err="1">
                <a:solidFill>
                  <a:srgbClr val="FF0000"/>
                </a:solidFill>
              </a:rPr>
              <a:t>sustine</a:t>
            </a:r>
            <a:r>
              <a:rPr lang="en-US" sz="2800" b="1" spc="-1" dirty="0">
                <a:solidFill>
                  <a:srgbClr val="FF0000"/>
                </a:solidFill>
              </a:rPr>
              <a:t> </a:t>
            </a:r>
            <a:r>
              <a:rPr lang="en-US" sz="2800" b="1" spc="-1" dirty="0" err="1">
                <a:solidFill>
                  <a:srgbClr val="FF0000"/>
                </a:solidFill>
              </a:rPr>
              <a:t>fizic</a:t>
            </a:r>
            <a:r>
              <a:rPr lang="en-US" sz="2800" b="1" spc="-1" dirty="0">
                <a:solidFill>
                  <a:srgbClr val="FF0000"/>
                </a:solidFill>
              </a:rPr>
              <a:t> in </a:t>
            </a:r>
            <a:r>
              <a:rPr lang="en-US" sz="2800" b="1" spc="-1" dirty="0" err="1">
                <a:solidFill>
                  <a:srgbClr val="FF0000"/>
                </a:solidFill>
              </a:rPr>
              <a:t>facultate</a:t>
            </a:r>
            <a:endParaRPr lang="en-US" sz="28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200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latin typeface="Arial"/>
              </a:rPr>
              <a:t>LFA </a:t>
            </a:r>
            <a:r>
              <a:rPr lang="en-US" sz="2200" spc="-1" dirty="0" err="1" smtClean="0">
                <a:latin typeface="Arial"/>
              </a:rPr>
              <a:t>seriile</a:t>
            </a:r>
            <a:r>
              <a:rPr lang="en-US" sz="2200" spc="-1" dirty="0" smtClean="0">
                <a:latin typeface="Arial"/>
              </a:rPr>
              <a:t> 13 </a:t>
            </a:r>
            <a:r>
              <a:rPr lang="en-US" sz="2200" spc="-1" dirty="0" err="1" smtClean="0">
                <a:latin typeface="Arial"/>
              </a:rPr>
              <a:t>si</a:t>
            </a:r>
            <a:r>
              <a:rPr lang="en-US" sz="2200" spc="-1" dirty="0" smtClean="0">
                <a:latin typeface="Arial"/>
              </a:rPr>
              <a:t> 15: </a:t>
            </a:r>
            <a:r>
              <a:rPr lang="en-US" sz="2200" spc="-1" dirty="0" err="1" smtClean="0">
                <a:latin typeface="Arial"/>
              </a:rPr>
              <a:t>examen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7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 9:00</a:t>
            </a:r>
          </a:p>
          <a:p>
            <a:pPr>
              <a:lnSpc>
                <a:spcPct val="150000"/>
              </a:lnSpc>
            </a:pPr>
            <a:r>
              <a:rPr lang="en-US" sz="2200" spc="-1" dirty="0" err="1" smtClean="0">
                <a:latin typeface="Arial"/>
              </a:rPr>
              <a:t>Daca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spc="-1" dirty="0" err="1" smtClean="0">
                <a:latin typeface="Arial"/>
              </a:rPr>
              <a:t>cineva</a:t>
            </a:r>
            <a:r>
              <a:rPr lang="en-US" sz="2200" spc="-1" dirty="0" smtClean="0">
                <a:latin typeface="Arial"/>
              </a:rPr>
              <a:t> are o </a:t>
            </a:r>
            <a:r>
              <a:rPr lang="en-US" sz="2200" spc="-1" dirty="0" err="1" smtClean="0">
                <a:latin typeface="Arial"/>
              </a:rPr>
              <a:t>problema</a:t>
            </a:r>
            <a:r>
              <a:rPr lang="en-US" sz="2200" spc="-1" dirty="0" smtClean="0">
                <a:latin typeface="Arial"/>
              </a:rPr>
              <a:t> cu </a:t>
            </a:r>
            <a:r>
              <a:rPr lang="en-US" sz="2200" spc="-1" dirty="0" err="1" smtClean="0">
                <a:latin typeface="Arial"/>
              </a:rPr>
              <a:t>aceste</a:t>
            </a:r>
            <a:r>
              <a:rPr lang="en-US" sz="2200" spc="-1" dirty="0" smtClean="0">
                <a:latin typeface="Arial"/>
              </a:rPr>
              <a:t> date </a:t>
            </a:r>
            <a:r>
              <a:rPr lang="en-US" sz="2200" spc="-1" dirty="0" err="1" smtClean="0">
                <a:latin typeface="Arial"/>
              </a:rPr>
              <a:t>il</a:t>
            </a:r>
            <a:r>
              <a:rPr lang="en-US" sz="2200" spc="-1" dirty="0" smtClean="0">
                <a:latin typeface="Arial"/>
              </a:rPr>
              <a:t>/o </a:t>
            </a:r>
            <a:r>
              <a:rPr lang="en-US" sz="2200" spc="-1" dirty="0" err="1" smtClean="0">
                <a:latin typeface="Arial"/>
              </a:rPr>
              <a:t>rog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spc="-1" dirty="0" err="1" smtClean="0">
                <a:latin typeface="Arial"/>
              </a:rPr>
              <a:t>sa</a:t>
            </a:r>
            <a:r>
              <a:rPr lang="en-US" sz="2200" spc="-1" dirty="0" smtClean="0">
                <a:latin typeface="Arial"/>
              </a:rPr>
              <a:t> ne </a:t>
            </a:r>
            <a:r>
              <a:rPr lang="en-US" sz="2200" spc="-1" dirty="0" err="1" smtClean="0">
                <a:latin typeface="Arial"/>
              </a:rPr>
              <a:t>anunte</a:t>
            </a:r>
            <a:endParaRPr lang="en-US" sz="2200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D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upa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ziua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 de </a:t>
            </a:r>
            <a:r>
              <a:rPr lang="en-US" sz="2200" b="1" spc="-1" dirty="0" err="1" smtClean="0">
                <a:solidFill>
                  <a:srgbClr val="FF0000"/>
                </a:solidFill>
                <a:latin typeface="Arial"/>
              </a:rPr>
              <a:t>astazi</a:t>
            </a:r>
            <a:r>
              <a:rPr lang="en-US" sz="2200" b="1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latin typeface="Arial"/>
              </a:rPr>
              <a:t>datele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spc="-1" dirty="0" err="1" smtClean="0">
                <a:latin typeface="Arial"/>
              </a:rPr>
              <a:t>acestea</a:t>
            </a:r>
            <a:r>
              <a:rPr lang="en-US" sz="2200" spc="-1" dirty="0" smtClean="0">
                <a:latin typeface="Arial"/>
              </a:rPr>
              <a:t> </a:t>
            </a:r>
            <a:r>
              <a:rPr lang="en-US" sz="2200" spc="-1" dirty="0" err="1" smtClean="0">
                <a:latin typeface="Arial"/>
              </a:rPr>
              <a:t>sunt</a:t>
            </a:r>
            <a:r>
              <a:rPr lang="en-US" sz="2200" spc="-1" dirty="0" smtClean="0">
                <a:latin typeface="Arial"/>
              </a:rPr>
              <a:t> fixate/</a:t>
            </a:r>
            <a:r>
              <a:rPr lang="en-US" sz="2200" spc="-1" dirty="0" err="1" smtClean="0">
                <a:latin typeface="Arial"/>
              </a:rPr>
              <a:t>finalizate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i = j;}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336" y="1905000"/>
            <a:ext cx="4157249" cy="415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1567"/>
            <a:ext cx="26860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2600" y="1981200"/>
            <a:ext cx="5167502" cy="4095750"/>
            <a:chOff x="1752600" y="1981200"/>
            <a:chExt cx="5167502" cy="40957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52" y="1981200"/>
              <a:ext cx="5048250" cy="409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752600" y="3952875"/>
              <a:ext cx="1219200" cy="46672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189" y="1507153"/>
            <a:ext cx="48863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3050"/>
            <a:ext cx="47148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cstdio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date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year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show_date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string.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sscanf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7997"/>
                </a:solidFill>
              </a:rPr>
              <a:t>%d%*c%d%*c%d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year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integers.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day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month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year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80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Enter new date: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cin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&gt;&gt;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date d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</a:t>
            </a:r>
            <a:r>
              <a:rPr lang="en-US" sz="1600">
                <a:solidFill>
                  <a:srgbClr val="808030"/>
                </a:solidFill>
              </a:rPr>
              <a:t>.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 smtClean="0">
                <a:solidFill>
                  <a:srgbClr val="FF0000"/>
                </a:solidFill>
              </a:rPr>
              <a:t>singura</a:t>
            </a:r>
            <a:r>
              <a:rPr lang="en-US" altLang="ro-RO" dirty="0" smtClean="0">
                <a:solidFill>
                  <a:srgbClr val="FF0000"/>
                </a:solidFill>
              </a:rPr>
              <a:t> </a:t>
            </a:r>
            <a:r>
              <a:rPr lang="en-US" altLang="ro-RO" dirty="0" err="1" smtClean="0">
                <a:solidFill>
                  <a:srgbClr val="FF0000"/>
                </a:solidFill>
              </a:rPr>
              <a:t>diferenta</a:t>
            </a:r>
            <a:r>
              <a:rPr lang="en-US" altLang="ro-RO" dirty="0" smtClean="0">
                <a:solidFill>
                  <a:srgbClr val="FF0000"/>
                </a:solidFill>
              </a:rPr>
              <a:t>: </a:t>
            </a:r>
            <a:r>
              <a:rPr lang="en-US" altLang="ro-RO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dirty="0" smtClean="0">
                <a:solidFill>
                  <a:srgbClr val="FF0000"/>
                </a:solidFill>
              </a:rPr>
              <a:t> are default </a:t>
            </a:r>
            <a:r>
              <a:rPr lang="en-US" altLang="ro-RO" dirty="0" err="1" smtClean="0">
                <a:solidFill>
                  <a:srgbClr val="FF0000"/>
                </a:solidFill>
              </a:rPr>
              <a:t>membri</a:t>
            </a:r>
            <a:r>
              <a:rPr lang="en-US" altLang="ro-RO" dirty="0" smtClean="0">
                <a:solidFill>
                  <a:srgbClr val="FF0000"/>
                </a:solidFill>
              </a:rPr>
              <a:t> ca public </a:t>
            </a:r>
            <a:r>
              <a:rPr lang="en-US" altLang="ro-RO" dirty="0" err="1" smtClean="0">
                <a:solidFill>
                  <a:srgbClr val="FF0000"/>
                </a:solidFill>
              </a:rPr>
              <a:t>iar</a:t>
            </a:r>
            <a:r>
              <a:rPr lang="en-US" altLang="ro-RO" dirty="0" smtClean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defineste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r>
              <a:rPr lang="en-US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putem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in </a:t>
            </a: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functii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compatibilitate</a:t>
            </a:r>
            <a:r>
              <a:rPr lang="en-US" altLang="ro-RO" dirty="0" smtClean="0"/>
              <a:t> cu cod </a:t>
            </a:r>
            <a:r>
              <a:rPr lang="en-US" altLang="ro-RO" dirty="0" err="1" smtClean="0"/>
              <a:t>vechi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extensibilitate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 smtClean="0">
                <a:solidFill>
                  <a:srgbClr val="FF0000"/>
                </a:solidFill>
              </a:rPr>
              <a:t>a nu se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folosi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pentru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clase</a:t>
            </a:r>
            <a:endParaRPr lang="en-US" altLang="ro-RO" b="1" dirty="0" smtClean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 smtClean="0">
                <a:solidFill>
                  <a:srgbClr val="696969"/>
                </a:solidFill>
              </a:rPr>
              <a:t>Utilizarea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unei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structuri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pentru</a:t>
            </a:r>
            <a:r>
              <a:rPr lang="en-US" sz="1600" dirty="0" smtClean="0">
                <a:solidFill>
                  <a:srgbClr val="696969"/>
                </a:solidFill>
              </a:rPr>
              <a:t> a </a:t>
            </a:r>
            <a:r>
              <a:rPr lang="en-US" sz="1600" dirty="0" err="1" smtClean="0">
                <a:solidFill>
                  <a:srgbClr val="696969"/>
                </a:solidFill>
              </a:rPr>
              <a:t>defini</a:t>
            </a:r>
            <a:r>
              <a:rPr lang="en-US" sz="1600" dirty="0" smtClean="0">
                <a:solidFill>
                  <a:srgbClr val="696969"/>
                </a:solidFill>
              </a:rPr>
              <a:t> o </a:t>
            </a:r>
            <a:r>
              <a:rPr lang="en-US" sz="1600" dirty="0" err="1" smtClean="0">
                <a:solidFill>
                  <a:srgbClr val="696969"/>
                </a:solidFill>
              </a:rPr>
              <a:t>clasa</a:t>
            </a:r>
            <a:r>
              <a:rPr lang="ro-RO" sz="1600" dirty="0" smtClean="0">
                <a:solidFill>
                  <a:srgbClr val="696969"/>
                </a:solidFill>
              </a:rPr>
              <a:t>.</a:t>
            </a:r>
            <a:r>
              <a:rPr lang="ro-RO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                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if</a:t>
            </a:r>
            <a:r>
              <a:rPr lang="ro-RO" sz="2000" dirty="0" smtClean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</a:rPr>
              <a:t>           </a:t>
            </a:r>
            <a:r>
              <a:rPr lang="ro-RO" sz="2000" b="1" dirty="0" smtClean="0">
                <a:solidFill>
                  <a:srgbClr val="800000"/>
                </a:solidFill>
              </a:rPr>
              <a:t>else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la fel ca struct</a:t>
            </a:r>
          </a:p>
          <a:p>
            <a:pPr eaLnBrk="1" hangingPunct="1"/>
            <a:r>
              <a:rPr lang="en-US" altLang="ro-RO" smtClean="0"/>
              <a:t>toate elementele de tip data folosesc aceeasi locatie de memorie</a:t>
            </a:r>
          </a:p>
          <a:p>
            <a:pPr eaLnBrk="1" hangingPunct="1"/>
            <a:r>
              <a:rPr lang="en-US" altLang="ro-RO" smtClean="0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un</a:t>
            </a:r>
            <a:r>
              <a:rPr lang="ro-RO" sz="2000" b="1" dirty="0" smtClean="0">
                <a:solidFill>
                  <a:srgbClr val="800000"/>
                </a:solidFill>
              </a:rPr>
              <a:t>signed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 smtClean="0"/>
              <a:t>t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808030"/>
                </a:solidFill>
              </a:rPr>
              <a:t>=</a:t>
            </a:r>
            <a:r>
              <a:rPr lang="ro-RO" sz="2000" dirty="0" smtClean="0"/>
              <a:t>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</a:t>
            </a:r>
            <a:r>
              <a:rPr lang="ro-RO" sz="2000" dirty="0" smtClean="0"/>
              <a:t>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 smtClean="0"/>
              <a:t> </a:t>
            </a:r>
            <a:r>
              <a:rPr lang="ro-RO" sz="2000" dirty="0" smtClean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 smtClean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 smtClean="0"/>
              <a:t>                                                  35519</a:t>
            </a:r>
            <a:endParaRPr lang="en-US" altLang="ro-RO" sz="2000" b="1" dirty="0"/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ca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smtClean="0"/>
              <a:t>union nu poate mosteni</a:t>
            </a:r>
          </a:p>
          <a:p>
            <a:pPr eaLnBrk="1" hangingPunct="1"/>
            <a:r>
              <a:rPr lang="en-US" altLang="ro-RO" sz="2800" smtClean="0"/>
              <a:t>nu se poate mosteni din union</a:t>
            </a:r>
          </a:p>
          <a:p>
            <a:pPr eaLnBrk="1" hangingPunct="1"/>
            <a:r>
              <a:rPr lang="en-US" altLang="ro-RO" sz="2800" smtClean="0"/>
              <a:t>nu poate avea functii virtuale (nu avem mostenire)</a:t>
            </a:r>
          </a:p>
          <a:p>
            <a:pPr eaLnBrk="1" hangingPunct="1"/>
            <a:r>
              <a:rPr lang="en-US" altLang="ro-RO" sz="2800" smtClean="0"/>
              <a:t>nu avem variabile de instanta statice</a:t>
            </a:r>
          </a:p>
          <a:p>
            <a:pPr eaLnBrk="1" hangingPunct="1"/>
            <a:r>
              <a:rPr lang="en-US" altLang="ro-RO" sz="2800" smtClean="0"/>
              <a:t>nu avem referinte in union</a:t>
            </a:r>
          </a:p>
          <a:p>
            <a:pPr eaLnBrk="1" hangingPunct="1"/>
            <a:r>
              <a:rPr lang="en-US" altLang="ro-RO" sz="2800" smtClean="0"/>
              <a:t>nu avem obiecte care fac overload pe =</a:t>
            </a:r>
          </a:p>
          <a:p>
            <a:pPr eaLnBrk="1" hangingPunct="1"/>
            <a:r>
              <a:rPr lang="en-US" altLang="ro-RO" sz="2800" smtClean="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au nume pentru tip</a:t>
            </a:r>
          </a:p>
          <a:p>
            <a:pPr eaLnBrk="1" hangingPunct="1"/>
            <a:r>
              <a:rPr lang="en-US" altLang="ro-RO" smtClean="0"/>
              <a:t>nu se pot declara obiecte de tipul respectiv</a:t>
            </a:r>
          </a:p>
          <a:p>
            <a:pPr eaLnBrk="1" hangingPunct="1"/>
            <a:r>
              <a:rPr lang="en-US" altLang="ro-RO" smtClean="0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 smtClean="0"/>
              <a:t>folosesc aceeasi locatie de memorie</a:t>
            </a:r>
          </a:p>
          <a:p>
            <a:pPr eaLnBrk="1" hangingPunct="1"/>
            <a:r>
              <a:rPr lang="en-US" altLang="ro-RO" smtClean="0"/>
              <a:t>variabilele din union sunt accesibile ca si cum ar fi declarate in blocul respectiv</a:t>
            </a:r>
          </a:p>
          <a:p>
            <a:pPr eaLnBrk="1" hangingPunct="1"/>
            <a:endParaRPr lang="en-US" altLang="ro-RO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CE5F5D-32DD-4345-8073-2843B056FB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c7f5a-2f9d-4468-979b-07449d049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Words>2630</Words>
  <Application>Microsoft Office PowerPoint</Application>
  <PresentationFormat>On-screen Show (4:3)</PresentationFormat>
  <Paragraphs>701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Slide 1</vt:lpstr>
      <vt:lpstr>Cuprinsul cursului</vt:lpstr>
      <vt:lpstr>Slide 3</vt:lpstr>
      <vt:lpstr>Struct si class</vt:lpstr>
      <vt:lpstr>Slide 5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Slide 15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Polimorfism pe constructori</vt:lpstr>
      <vt:lpstr>overload pe constructori: flexibilitate</vt:lpstr>
      <vt:lpstr>Slide 38</vt:lpstr>
      <vt:lpstr>polimorfism de constructori: obiecte initializate si ne-initializate</vt:lpstr>
      <vt:lpstr>Slide 40</vt:lpstr>
      <vt:lpstr>polimorfism de constructori: constructorul de copiere</vt:lpstr>
      <vt:lpstr>constructorul de copiere</vt:lpstr>
      <vt:lpstr>Slide 43</vt:lpstr>
      <vt:lpstr>putem redefini constructorul de copiere</vt:lpstr>
      <vt:lpstr>Slide 45</vt:lpstr>
      <vt:lpstr>Slide 46</vt:lpstr>
      <vt:lpstr>Perspective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user</cp:lastModifiedBy>
  <cp:revision>272</cp:revision>
  <dcterms:created xsi:type="dcterms:W3CDTF">1601-01-01T00:00:00Z</dcterms:created>
  <dcterms:modified xsi:type="dcterms:W3CDTF">2022-03-01T05:35:35Z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