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73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693" r:id="rId45"/>
    <p:sldId id="694" r:id="rId46"/>
    <p:sldId id="695" r:id="rId47"/>
    <p:sldId id="696" r:id="rId48"/>
    <p:sldId id="697" r:id="rId49"/>
    <p:sldId id="698" r:id="rId50"/>
    <p:sldId id="699" r:id="rId51"/>
    <p:sldId id="700" r:id="rId52"/>
    <p:sldId id="701" r:id="rId53"/>
    <p:sldId id="702" r:id="rId54"/>
    <p:sldId id="703" r:id="rId55"/>
    <p:sldId id="704" r:id="rId56"/>
    <p:sldId id="705" r:id="rId57"/>
    <p:sldId id="706" r:id="rId58"/>
    <p:sldId id="707" r:id="rId59"/>
    <p:sldId id="708" r:id="rId60"/>
    <p:sldId id="709" r:id="rId61"/>
    <p:sldId id="710" r:id="rId62"/>
    <p:sldId id="711" r:id="rId63"/>
    <p:sldId id="712" r:id="rId64"/>
    <p:sldId id="713" r:id="rId65"/>
    <p:sldId id="714" r:id="rId66"/>
    <p:sldId id="715" r:id="rId67"/>
    <p:sldId id="716" r:id="rId68"/>
    <p:sldId id="717" r:id="rId69"/>
    <p:sldId id="718" r:id="rId70"/>
    <p:sldId id="719" r:id="rId71"/>
    <p:sldId id="655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96" d="100"/>
          <a:sy n="96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66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55850" y="3124200"/>
            <a:ext cx="6503988" cy="3429000"/>
            <a:chOff x="2355850" y="3124200"/>
            <a:chExt cx="6503988" cy="3429000"/>
          </a:xfrm>
        </p:grpSpPr>
        <p:sp>
          <p:nvSpPr>
            <p:cNvPr id="13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/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4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/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4 </a:t>
              </a:r>
              <a:r>
                <a:rPr lang="en-US" sz="2000" b="1" dirty="0" err="1" smtClean="0"/>
                <a:t>ş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5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Google Shape;51;p3"/>
          <p:cNvSpPr txBox="1"/>
          <p:nvPr/>
        </p:nvSpPr>
        <p:spPr>
          <a:xfrm>
            <a:off x="6019801" y="6232525"/>
            <a:ext cx="271970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7,8,11 / </a:t>
            </a:r>
            <a:r>
              <a:rPr lang="en-US" sz="1800" b="1" dirty="0" smtClean="0"/>
              <a:t>03 / </a:t>
            </a:r>
            <a:r>
              <a:rPr lang="en-US" sz="1800" b="1" dirty="0" smtClean="0"/>
              <a:t>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err="1" smtClean="0"/>
              <a:t>Myclass</a:t>
            </a:r>
            <a:r>
              <a:rPr lang="en-US" sz="2000" dirty="0" smtClean="0"/>
              <a:t>(){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 smtClean="0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 smtClean="0"/>
              <a:t>este posibil sa dam valoarea unui obiect altui obiect</a:t>
            </a:r>
          </a:p>
          <a:p>
            <a:r>
              <a:rPr lang="en-US" altLang="ro-RO" smtClean="0"/>
              <a:t>trebuie sa fie de acelasi tip (aceeasi clasa)</a:t>
            </a:r>
          </a:p>
          <a:p>
            <a:endParaRPr lang="en-US" altLang="ro-RO" smtClean="0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functiilor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este folosirea aceluiasi nume pentru functii diferite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functii diferite, dar cu inteles apropiat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compilatorul foloseste numarul si tipul parametrilor pentru a diferentia apelurile</a:t>
            </a:r>
          </a:p>
        </p:txBody>
      </p:sp>
      <p:sp>
        <p:nvSpPr>
          <p:cNvPr id="245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892175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types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000"/>
                </a:solidFill>
              </a:rPr>
              <a:t>5.4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myfunc(double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altLang="en-US" sz="2000" b="1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962400" y="5715000"/>
            <a:ext cx="4572000" cy="533400"/>
          </a:xfrm>
          <a:noFill/>
        </p:spPr>
        <p:txBody>
          <a:bodyPr/>
          <a:lstStyle/>
          <a:p>
            <a:r>
              <a:rPr lang="en-US" altLang="en-US" sz="2000" b="1" smtClean="0"/>
              <a:t>tipuri diferite pentru parametrul i</a:t>
            </a:r>
          </a:p>
        </p:txBody>
      </p:sp>
      <p:sp>
        <p:nvSpPr>
          <p:cNvPr id="256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560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800600"/>
            <a:ext cx="5029200" cy="533400"/>
          </a:xfrm>
        </p:spPr>
        <p:txBody>
          <a:bodyPr/>
          <a:lstStyle/>
          <a:p>
            <a:r>
              <a:rPr lang="en-US" altLang="en-US" sz="2800" b="1" smtClean="0"/>
              <a:t>numar diferit de parametri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" y="927100"/>
            <a:ext cx="7162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number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4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5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i, int j)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j</a:t>
            </a:r>
            <a:r>
              <a:rPr lang="ro-RO" sz="2000">
                <a:solidFill>
                  <a:srgbClr val="800080"/>
                </a:solidFill>
              </a:rPr>
              <a:t>;}</a:t>
            </a:r>
            <a:endParaRPr lang="en-US" altLang="en-US" sz="2000" b="1"/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daca diferenta este doar in tipul de date intors: eroare la compilare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sau tipuri care _par_ sa fie diferite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19200" y="2590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 </a:t>
            </a:r>
            <a:r>
              <a:rPr lang="en-US" altLang="en-US" sz="2400"/>
              <a:t>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Error: differing return types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float</a:t>
            </a:r>
            <a:r>
              <a:rPr lang="en-US" altLang="en-US" sz="2400"/>
              <a:t> 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insufficient when overloading.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447800" y="4343400"/>
            <a:ext cx="6553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*p);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p[]); // error, *p is same as p[]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  <a:sym typeface="Arial"/>
              </a:rPr>
              <a:t>&amp;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pointeri catre functii polimorfice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pointeri catre functii (C)</a:t>
            </a:r>
          </a:p>
          <a:p>
            <a:r>
              <a:rPr lang="en-US" altLang="en-US" smtClean="0"/>
              <a:t>putem avea pointeri catre functii polimorfice</a:t>
            </a:r>
          </a:p>
          <a:p>
            <a:endParaRPr lang="en-US" altLang="en-US" smtClean="0"/>
          </a:p>
          <a:p>
            <a:r>
              <a:rPr lang="en-US" altLang="en-US" smtClean="0"/>
              <a:t>cum se defineste pointerul ne spune catre ce versiune a functiei cu acelasi nume aratam</a:t>
            </a:r>
          </a:p>
          <a:p>
            <a:endParaRPr lang="en-US" altLang="en-US" smtClean="0"/>
          </a:p>
        </p:txBody>
      </p:sp>
      <p:sp>
        <p:nvSpPr>
          <p:cNvPr id="389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1371600"/>
            <a:ext cx="4953000" cy="4114800"/>
          </a:xfrm>
        </p:spPr>
        <p:txBody>
          <a:bodyPr/>
          <a:lstStyle/>
          <a:p>
            <a:r>
              <a:rPr lang="en-US" altLang="en-US" dirty="0" err="1" smtClean="0"/>
              <a:t>semnatura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functiei</a:t>
            </a:r>
            <a:r>
              <a:rPr lang="en-US" altLang="en-US" dirty="0" smtClean="0"/>
              <a:t> din </a:t>
            </a:r>
            <a:r>
              <a:rPr lang="en-US" altLang="en-US" dirty="0" err="1" smtClean="0"/>
              <a:t>definitia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pointerului</a:t>
            </a:r>
            <a:r>
              <a:rPr lang="en-US" altLang="en-US" dirty="0" smtClean="0"/>
              <a:t> ne </a:t>
            </a:r>
            <a:r>
              <a:rPr lang="en-US" altLang="en-US" dirty="0" err="1" smtClean="0"/>
              <a:t>spune</a:t>
            </a:r>
            <a:r>
              <a:rPr lang="en-US" altLang="en-US" dirty="0" smtClean="0"/>
              <a:t> ca </a:t>
            </a:r>
            <a:r>
              <a:rPr lang="en-US" altLang="en-US" dirty="0" err="1" smtClean="0"/>
              <a:t>mergem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spre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functia</a:t>
            </a:r>
            <a:r>
              <a:rPr lang="en-US" altLang="en-US" dirty="0" smtClean="0"/>
              <a:t> cu un </a:t>
            </a:r>
            <a:r>
              <a:rPr lang="en-US" altLang="en-US" dirty="0" err="1" smtClean="0"/>
              <a:t>parametru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trebuie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existe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din </a:t>
            </a:r>
            <a:r>
              <a:rPr lang="en-US" altLang="en-US" dirty="0" err="1" smtClean="0"/>
              <a:t>variantele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polimorfice</a:t>
            </a:r>
            <a:r>
              <a:rPr lang="en-US" altLang="en-US" dirty="0" smtClean="0"/>
              <a:t> care </a:t>
            </a:r>
            <a:r>
              <a:rPr lang="en-US" altLang="en-US" dirty="0" err="1" smtClean="0"/>
              <a:t>este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fel</a:t>
            </a:r>
            <a:r>
              <a:rPr lang="en-US" altLang="en-US" dirty="0" smtClean="0"/>
              <a:t> cu </a:t>
            </a:r>
            <a:r>
              <a:rPr lang="en-US" altLang="en-US" dirty="0" err="1" smtClean="0"/>
              <a:t>definitia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pointerului</a:t>
            </a:r>
            <a:endParaRPr lang="en-US" altLang="en-US" dirty="0" smtClean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52400" y="646113"/>
            <a:ext cx="4572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(*</a:t>
            </a:r>
            <a:r>
              <a:rPr lang="ro-RO" sz="1600" dirty="0"/>
              <a:t>fp</a:t>
            </a:r>
            <a:r>
              <a:rPr lang="ro-RO" sz="1600" dirty="0">
                <a:solidFill>
                  <a:srgbClr val="808030"/>
                </a:solidFill>
              </a:rPr>
              <a:t>)(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smtClean="0"/>
              <a:t>a</a:t>
            </a:r>
            <a:r>
              <a:rPr lang="ro-RO" sz="1600" dirty="0" smtClean="0">
                <a:solidFill>
                  <a:srgbClr val="808030"/>
                </a:solidFill>
              </a:rPr>
              <a:t>)</a:t>
            </a:r>
            <a:r>
              <a:rPr lang="ro-RO" sz="1600" dirty="0" smtClean="0">
                <a:solidFill>
                  <a:srgbClr val="800080"/>
                </a:solidFill>
              </a:rPr>
              <a:t>;</a:t>
            </a:r>
            <a:r>
              <a:rPr lang="ro-RO" sz="1600" dirty="0" smtClean="0"/>
              <a:t> </a:t>
            </a:r>
            <a:r>
              <a:rPr lang="ro-RO" sz="1600" dirty="0">
                <a:solidFill>
                  <a:srgbClr val="696969"/>
                </a:solidFill>
              </a:rPr>
              <a:t>// pointer to int f(int)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fp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points to myfunc(int)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 smtClean="0"/>
              <a:t>fp</a:t>
            </a:r>
            <a:r>
              <a:rPr lang="ro-RO" sz="1600" dirty="0" smtClean="0">
                <a:solidFill>
                  <a:srgbClr val="808030"/>
                </a:solidFill>
              </a:rPr>
              <a:t>(</a:t>
            </a:r>
            <a:r>
              <a:rPr lang="ro-RO" sz="1600" dirty="0" smtClean="0">
                <a:solidFill>
                  <a:srgbClr val="008C00"/>
                </a:solidFill>
              </a:rPr>
              <a:t>5</a:t>
            </a:r>
            <a:r>
              <a:rPr lang="ro-RO" sz="1600" dirty="0" smtClean="0">
                <a:solidFill>
                  <a:srgbClr val="808030"/>
                </a:solidFill>
              </a:rPr>
              <a:t>)</a:t>
            </a:r>
            <a:r>
              <a:rPr lang="ro-RO" sz="1600" dirty="0" smtClean="0">
                <a:solidFill>
                  <a:srgbClr val="800080"/>
                </a:solidFill>
              </a:rPr>
              <a:t>;</a:t>
            </a:r>
            <a:r>
              <a:rPr lang="ro-RO" sz="1600" dirty="0" smtClean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Argumente implicite pentru functii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putem defini valori implicite pentru parametrii unei functii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valorile implicite sunt folosite atunci cand acei parametri nu sunt dati la apel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 </a:t>
            </a:r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3962400"/>
            <a:ext cx="6324600" cy="2616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d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0.0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...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…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198.234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pass an explicit value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let function use default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Argumente implicite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dau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posibilitatea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pentru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flexibilitate</a:t>
            </a:r>
            <a:endParaRPr lang="en-US" altLang="en-US" dirty="0" smtClean="0"/>
          </a:p>
          <a:p>
            <a:r>
              <a:rPr lang="en-US" altLang="en-US" dirty="0" err="1" smtClean="0"/>
              <a:t>majoritatea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functiilor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considera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cel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</a:t>
            </a:r>
            <a:r>
              <a:rPr lang="en-US" altLang="en-US" dirty="0" smtClean="0"/>
              <a:t> general </a:t>
            </a:r>
            <a:r>
              <a:rPr lang="en-US" altLang="en-US" dirty="0" err="1" smtClean="0"/>
              <a:t>caz</a:t>
            </a:r>
            <a:r>
              <a:rPr lang="en-US" altLang="en-US" dirty="0" smtClean="0"/>
              <a:t>, cu </a:t>
            </a:r>
            <a:r>
              <a:rPr lang="en-US" altLang="en-US" dirty="0" err="1" smtClean="0"/>
              <a:t>parametrii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impliciti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putem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chemam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functie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pentru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cazuri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particulare</a:t>
            </a:r>
            <a:endParaRPr lang="en-US" altLang="en-US" dirty="0" smtClean="0"/>
          </a:p>
          <a:p>
            <a:r>
              <a:rPr lang="en-US" altLang="en-US" dirty="0" err="1" smtClean="0"/>
              <a:t>multe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functii</a:t>
            </a:r>
            <a:r>
              <a:rPr lang="en-US" altLang="en-US" dirty="0" smtClean="0"/>
              <a:t> de I/O </a:t>
            </a:r>
            <a:r>
              <a:rPr lang="en-US" altLang="en-US" dirty="0" err="1" smtClean="0"/>
              <a:t>folosesc</a:t>
            </a:r>
            <a:r>
              <a:rPr lang="en-US" altLang="en-US" dirty="0" smtClean="0"/>
              <a:t> arg. </a:t>
            </a:r>
            <a:r>
              <a:rPr lang="en-US" altLang="en-US" dirty="0" err="1" smtClean="0"/>
              <a:t>implicite</a:t>
            </a:r>
            <a:endParaRPr lang="en-US" altLang="en-US" dirty="0" smtClean="0"/>
          </a:p>
          <a:p>
            <a:r>
              <a:rPr lang="en-US" altLang="en-US" dirty="0" smtClean="0"/>
              <a:t>nu </a:t>
            </a:r>
            <a:r>
              <a:rPr lang="en-US" altLang="en-US" dirty="0" err="1" smtClean="0"/>
              <a:t>avem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nevoie</a:t>
            </a:r>
            <a:r>
              <a:rPr lang="en-US" altLang="en-US" dirty="0" smtClean="0"/>
              <a:t> de overload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Static, </a:t>
            </a:r>
            <a:r>
              <a:rPr lang="en-US" altLang="en-US" dirty="0" err="1" smtClean="0"/>
              <a:t>clase</a:t>
            </a:r>
            <a:r>
              <a:rPr lang="en-US" altLang="en-US" dirty="0" smtClean="0"/>
              <a:t> locale</a:t>
            </a:r>
          </a:p>
          <a:p>
            <a:r>
              <a:rPr lang="en-US" altLang="en-US" dirty="0" err="1" smtClean="0"/>
              <a:t>Operatorul</a:t>
            </a:r>
            <a:r>
              <a:rPr lang="en-US" altLang="en-US" dirty="0" smtClean="0"/>
              <a:t> ::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functiilor</a:t>
            </a:r>
            <a:r>
              <a:rPr lang="en-US" altLang="en-US" dirty="0" smtClean="0"/>
              <a:t> in C++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operatorilor</a:t>
            </a:r>
            <a:r>
              <a:rPr lang="en-US" altLang="en-US" dirty="0" smtClean="0"/>
              <a:t> in C++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21336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void</a:t>
            </a:r>
            <a:r>
              <a:rPr lang="ro-RO" sz="1600" dirty="0"/>
              <a:t> clrscr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25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register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for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i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&lt;</a:t>
            </a:r>
            <a:r>
              <a:rPr lang="ro-RO" sz="1600" dirty="0">
                <a:solidFill>
                  <a:srgbClr val="008C00"/>
                </a:solidFill>
              </a:rPr>
              <a:t>30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++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i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endParaRPr lang="en-US" sz="1600" dirty="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cin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get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clrscr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clears 25 lines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for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i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&lt;</a:t>
            </a:r>
            <a:r>
              <a:rPr lang="ro-RO" sz="1600" dirty="0">
                <a:solidFill>
                  <a:srgbClr val="008C00"/>
                </a:solidFill>
              </a:rPr>
              <a:t>30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++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i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endParaRPr lang="en-US" sz="1600" dirty="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cin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get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clrscr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008C00"/>
                </a:solidFill>
              </a:rPr>
              <a:t>10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clears 10 lines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void</a:t>
            </a:r>
            <a:r>
              <a:rPr lang="ro-RO" sz="1600" dirty="0"/>
              <a:t> clrscr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for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size</a:t>
            </a:r>
            <a:r>
              <a:rPr lang="ro-RO" sz="1600" dirty="0">
                <a:solidFill>
                  <a:srgbClr val="808030"/>
                </a:solidFill>
              </a:rPr>
              <a:t>--)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altLang="en-US" sz="1600" b="1" dirty="0"/>
          </a:p>
        </p:txBody>
      </p:sp>
      <p:sp>
        <p:nvSpPr>
          <p:cNvPr id="4301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lang="en-US" altLang="en-US" smtClean="0"/>
              <a:t>se pot refolosi valorile unor parametri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2362200" y="2438400"/>
            <a:ext cx="5410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void</a:t>
            </a:r>
            <a:r>
              <a:rPr lang="en-US" sz="2400"/>
              <a:t> iputs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 b="1">
                <a:solidFill>
                  <a:srgbClr val="800000"/>
                </a:solidFill>
              </a:rPr>
              <a:t>char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*</a:t>
            </a:r>
            <a:r>
              <a:rPr lang="en-US" sz="2400"/>
              <a:t>str</a:t>
            </a:r>
            <a:r>
              <a:rPr lang="en-US" sz="2400">
                <a:solidFill>
                  <a:srgbClr val="808030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800000"/>
                </a:solidFill>
              </a:rPr>
              <a:t>int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{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if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indent </a:t>
            </a:r>
            <a:r>
              <a:rPr lang="en-US" sz="2400">
                <a:solidFill>
                  <a:srgbClr val="808030"/>
                </a:solidFill>
              </a:rPr>
              <a:t>&lt;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indent </a:t>
            </a:r>
            <a:r>
              <a:rPr lang="en-US" sz="2400">
                <a:solidFill>
                  <a:srgbClr val="808030"/>
                </a:solidFill>
              </a:rPr>
              <a:t>=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for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 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--)</a:t>
            </a:r>
            <a:r>
              <a:rPr lang="en-US" sz="2400"/>
              <a:t> </a:t>
            </a:r>
            <a:r>
              <a:rPr lang="en-US" sz="2400">
                <a:solidFill>
                  <a:srgbClr val="603000"/>
                </a:solidFill>
              </a:rPr>
              <a:t>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000E6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603000"/>
                </a:solidFill>
              </a:rPr>
              <a:t>	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str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F69FF"/>
                </a:solidFill>
              </a:rPr>
              <a:t>\n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}</a:t>
            </a:r>
            <a:endParaRPr lang="en-US" altLang="en-US" sz="2400" b="1"/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28600" y="1066800"/>
            <a:ext cx="73914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/* Default indent to -1. This value tells the function to reuse the previous value. */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-</a:t>
            </a:r>
            <a:r>
              <a:rPr lang="en-US" sz="1600">
                <a:solidFill>
                  <a:srgbClr val="008C00"/>
                </a:solidFill>
              </a:rPr>
              <a:t>1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Hello there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10 spaces by default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5 spaces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5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is not indented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static</a:t>
            </a:r>
            <a:r>
              <a:rPr lang="en-US" sz="1600"/>
              <a:t> 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holds previous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if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indent </a:t>
            </a:r>
            <a:r>
              <a:rPr lang="en-US" sz="1600">
                <a:solidFill>
                  <a:srgbClr val="808030"/>
                </a:solidFill>
              </a:rPr>
              <a:t>&gt;=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else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reuse old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for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--)</a:t>
            </a:r>
            <a:r>
              <a:rPr lang="en-US" sz="1600"/>
              <a:t> </a:t>
            </a:r>
            <a:r>
              <a:rPr lang="en-US" sz="1600">
                <a:solidFill>
                  <a:srgbClr val="603000"/>
                </a:solidFill>
              </a:rPr>
              <a:t>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str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endParaRPr lang="en-US" altLang="en-US" sz="1600" b="1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419600" y="3429000"/>
            <a:ext cx="457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Hello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This will be indented 10 spaces by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This will be indented 5 spaces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This is not indented</a:t>
            </a:r>
          </a:p>
        </p:txBody>
      </p:sp>
      <p:sp>
        <p:nvSpPr>
          <p:cNvPr id="450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parametri impliciti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se specifica o singura data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pot fi mai multi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toti sunt la dreapta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putem avea param. impliciti in definitia constructorilor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 mai facem overload pe constructor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 trebuie sa ii precizam mereu la declarare</a:t>
            </a:r>
          </a:p>
        </p:txBody>
      </p:sp>
      <p:sp>
        <p:nvSpPr>
          <p:cNvPr id="4608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286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class</a:t>
            </a:r>
            <a:r>
              <a:rPr lang="ro-RO" sz="1600" dirty="0"/>
              <a:t> cube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x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y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z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public</a:t>
            </a:r>
            <a:r>
              <a:rPr lang="ro-RO" sz="1600" dirty="0">
                <a:solidFill>
                  <a:srgbClr val="E34ADC"/>
                </a:solidFill>
              </a:rPr>
              <a:t>: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cube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smtClean="0"/>
              <a:t>i</a:t>
            </a:r>
            <a:r>
              <a:rPr lang="ro-RO" sz="1600" dirty="0" smtClean="0">
                <a:solidFill>
                  <a:srgbClr val="808030"/>
                </a:solidFill>
              </a:rPr>
              <a:t>=</a:t>
            </a:r>
            <a:r>
              <a:rPr lang="ro-RO" sz="1600" dirty="0" smtClean="0">
                <a:solidFill>
                  <a:srgbClr val="008C00"/>
                </a:solidFill>
              </a:rPr>
              <a:t>0</a:t>
            </a:r>
            <a:r>
              <a:rPr lang="ro-RO" sz="1600" dirty="0" smtClean="0">
                <a:solidFill>
                  <a:srgbClr val="808030"/>
                </a:solidFill>
              </a:rPr>
              <a:t>,</a:t>
            </a:r>
            <a:r>
              <a:rPr lang="ro-RO" sz="1600" dirty="0" smtClean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smtClean="0"/>
              <a:t>j</a:t>
            </a:r>
            <a:r>
              <a:rPr lang="ro-RO" sz="1600" dirty="0" smtClean="0">
                <a:solidFill>
                  <a:srgbClr val="808030"/>
                </a:solidFill>
              </a:rPr>
              <a:t>=</a:t>
            </a:r>
            <a:r>
              <a:rPr lang="ro-RO" sz="1600" dirty="0" smtClean="0">
                <a:solidFill>
                  <a:srgbClr val="008C00"/>
                </a:solidFill>
              </a:rPr>
              <a:t>0</a:t>
            </a:r>
            <a:r>
              <a:rPr lang="ro-RO" sz="1600" dirty="0" smtClean="0">
                <a:solidFill>
                  <a:srgbClr val="808030"/>
                </a:solidFill>
              </a:rPr>
              <a:t>,</a:t>
            </a:r>
            <a:r>
              <a:rPr lang="ro-RO" sz="1600" dirty="0" smtClean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smtClean="0"/>
              <a:t>k</a:t>
            </a:r>
            <a:r>
              <a:rPr lang="ro-RO" sz="1600" dirty="0" smtClean="0">
                <a:solidFill>
                  <a:srgbClr val="808030"/>
                </a:solidFill>
              </a:rPr>
              <a:t>=</a:t>
            </a:r>
            <a:r>
              <a:rPr lang="ro-RO" sz="1600" dirty="0" smtClean="0">
                <a:solidFill>
                  <a:srgbClr val="008C00"/>
                </a:solidFill>
              </a:rPr>
              <a:t>0</a:t>
            </a:r>
            <a:r>
              <a:rPr lang="ro-RO" sz="1600" dirty="0" smtClean="0">
                <a:solidFill>
                  <a:srgbClr val="808030"/>
                </a:solidFill>
              </a:rPr>
              <a:t>)</a:t>
            </a:r>
            <a:r>
              <a:rPr lang="ro-RO" sz="1600" dirty="0" smtClean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	</a:t>
            </a:r>
            <a:r>
              <a:rPr lang="ro-RO" sz="1600" dirty="0"/>
              <a:t>x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i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	</a:t>
            </a:r>
            <a:r>
              <a:rPr lang="ro-RO" sz="1600" dirty="0"/>
              <a:t>y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j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	</a:t>
            </a:r>
            <a:r>
              <a:rPr lang="ro-RO" sz="1600" dirty="0"/>
              <a:t>z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k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volume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x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y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z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800080"/>
                </a:solidFill>
              </a:rPr>
              <a:t>	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cube </a:t>
            </a:r>
            <a:r>
              <a:rPr lang="ro-RO" sz="1600" dirty="0" smtClean="0"/>
              <a:t>a</a:t>
            </a:r>
            <a:r>
              <a:rPr lang="ro-RO" sz="1600" dirty="0" smtClean="0">
                <a:solidFill>
                  <a:srgbClr val="808030"/>
                </a:solidFill>
              </a:rPr>
              <a:t>(</a:t>
            </a:r>
            <a:r>
              <a:rPr lang="ro-RO" sz="1600" dirty="0" smtClean="0">
                <a:solidFill>
                  <a:srgbClr val="008C00"/>
                </a:solidFill>
              </a:rPr>
              <a:t>2</a:t>
            </a:r>
            <a:r>
              <a:rPr lang="ro-RO" sz="1600" dirty="0" smtClean="0">
                <a:solidFill>
                  <a:srgbClr val="808030"/>
                </a:solidFill>
              </a:rPr>
              <a:t>,</a:t>
            </a:r>
            <a:r>
              <a:rPr lang="ro-RO" sz="1600" dirty="0" smtClean="0">
                <a:solidFill>
                  <a:srgbClr val="008C00"/>
                </a:solidFill>
              </a:rPr>
              <a:t>3</a:t>
            </a:r>
            <a:r>
              <a:rPr lang="ro-RO" sz="1600" dirty="0" smtClean="0">
                <a:solidFill>
                  <a:srgbClr val="808030"/>
                </a:solidFill>
              </a:rPr>
              <a:t>,</a:t>
            </a:r>
            <a:r>
              <a:rPr lang="ro-RO" sz="1600" dirty="0" smtClean="0">
                <a:solidFill>
                  <a:srgbClr val="008C00"/>
                </a:solidFill>
              </a:rPr>
              <a:t>4</a:t>
            </a:r>
            <a:r>
              <a:rPr lang="ro-RO" sz="1600" dirty="0" smtClean="0">
                <a:solidFill>
                  <a:srgbClr val="808030"/>
                </a:solidFill>
              </a:rPr>
              <a:t>),</a:t>
            </a:r>
            <a:r>
              <a:rPr lang="ro-RO" sz="1600" dirty="0" smtClean="0"/>
              <a:t> </a:t>
            </a:r>
            <a:r>
              <a:rPr lang="ro-RO" sz="1600" dirty="0"/>
              <a:t>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volume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endl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volume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118100" y="225425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cube() {x=0; y=0; z=0}</a:t>
            </a:r>
          </a:p>
        </p:txBody>
      </p:sp>
      <p:sp>
        <p:nvSpPr>
          <p:cNvPr id="471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71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813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762000"/>
            <a:ext cx="4953000" cy="5632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customized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cstring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b="1" dirty="0">
              <a:solidFill>
                <a:srgbClr val="8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0123456789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5 chars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strcpy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reset str1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entire string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029200" y="838200"/>
            <a:ext cx="3962400" cy="4597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find end of s1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&amp;&amp;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copy chars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'\0'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null terminate s1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parametri impliciti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modul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corect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folosire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este</a:t>
            </a:r>
            <a:r>
              <a:rPr lang="en-US" altLang="en-US" dirty="0" smtClean="0"/>
              <a:t> de a </a:t>
            </a:r>
            <a:r>
              <a:rPr lang="en-US" altLang="en-US" dirty="0" err="1" smtClean="0"/>
              <a:t>defini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asemenea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parametru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cand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subintelege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valoarea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implicita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daca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multe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posibilitati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pentru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valoarea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implicita</a:t>
            </a:r>
            <a:r>
              <a:rPr lang="en-US" altLang="en-US" dirty="0" smtClean="0"/>
              <a:t> e </a:t>
            </a:r>
            <a:r>
              <a:rPr lang="en-US" altLang="en-US" dirty="0" err="1" smtClean="0"/>
              <a:t>mai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nu se </a:t>
            </a:r>
            <a:r>
              <a:rPr lang="en-US" altLang="en-US" dirty="0" err="1" smtClean="0"/>
              <a:t>foloseasca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lizibilitate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cand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foloseste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. implicit nu </a:t>
            </a:r>
            <a:r>
              <a:rPr lang="en-US" altLang="en-US" dirty="0" err="1" smtClean="0"/>
              <a:t>trebuie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probleme</a:t>
            </a:r>
            <a:r>
              <a:rPr lang="en-US" altLang="en-US" dirty="0" smtClean="0"/>
              <a:t> in program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Ambiguitati pentru polimorfism de 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 smtClean="0"/>
              <a:t>erori la compilare</a:t>
            </a:r>
          </a:p>
          <a:p>
            <a:r>
              <a:rPr lang="en-US" altLang="en-US" smtClean="0"/>
              <a:t>majoritatea datorita conversiilor implicite</a:t>
            </a:r>
          </a:p>
          <a:p>
            <a:endParaRPr lang="en-US" altLang="en-US" smtClean="0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apelul 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3600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 dirty="0" smtClean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 err="1" smtClean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smtClean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smtClean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 smtClean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smtClean="0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 smtClean="0"/>
              <a:t>ambiguitate pentru functii cu param. 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 dirty="0"/>
              <a:t>)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" ";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 dirty="0"/>
              <a:t>);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mereu eroare de 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un singur argument pentru ca avem </a:t>
            </a:r>
            <a:r>
              <a:rPr lang="en-US" altLang="en-US" sz="24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smtClean="0"/>
              <a:t>am vazut prefix, pentru postfix: definim un parametru int “dummy”</a:t>
            </a:r>
          </a:p>
          <a:p>
            <a:endParaRPr lang="en-US" altLang="en-US" smtClean="0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2400" dirty="0" smtClean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precedenta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endParaRPr lang="en-US" altLang="en-US" sz="2800" dirty="0" smtClean="0"/>
          </a:p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numarul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operanzi</a:t>
            </a:r>
            <a:endParaRPr lang="en-US" altLang="en-US" sz="2800" dirty="0" smtClean="0"/>
          </a:p>
          <a:p>
            <a:pPr lvl="1"/>
            <a:r>
              <a:rPr lang="en-US" altLang="en-US" sz="2400" dirty="0" err="1" smtClean="0"/>
              <a:t>rezonabil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ca </a:t>
            </a:r>
            <a:r>
              <a:rPr lang="en-US" altLang="en-US" sz="2400" dirty="0" err="1" smtClean="0"/>
              <a:t>redefinim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lizibilitate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putem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ignora</a:t>
            </a:r>
            <a:r>
              <a:rPr lang="en-US" altLang="en-US" sz="2400" dirty="0" smtClean="0"/>
              <a:t> un operand </a:t>
            </a:r>
            <a:r>
              <a:rPr lang="en-US" altLang="en-US" sz="2400" dirty="0" err="1" smtClean="0"/>
              <a:t>daca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vrem</a:t>
            </a:r>
            <a:endParaRPr lang="en-US" altLang="en-US" sz="2400" dirty="0" smtClean="0"/>
          </a:p>
          <a:p>
            <a:r>
              <a:rPr lang="en-US" altLang="en-US" sz="2800" dirty="0" smtClean="0"/>
              <a:t>nu </a:t>
            </a:r>
            <a:r>
              <a:rPr lang="en-US" altLang="en-US" sz="2800" dirty="0" err="1" smtClean="0"/>
              <a:t>putem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avea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valori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implicite</a:t>
            </a:r>
            <a:r>
              <a:rPr lang="en-US" altLang="en-US" sz="2800" dirty="0" smtClean="0"/>
              <a:t>; </a:t>
            </a:r>
            <a:r>
              <a:rPr lang="en-US" altLang="en-US" sz="2800" dirty="0" err="1" smtClean="0"/>
              <a:t>exceptie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pentru</a:t>
            </a:r>
            <a:r>
              <a:rPr lang="en-US" altLang="en-US" sz="2800" dirty="0" smtClean="0"/>
              <a:t> ( )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putem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rezolutie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scop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prin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ternar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 smtClean="0"/>
              <a:t>e </a:t>
            </a:r>
            <a:r>
              <a:rPr lang="en-US" altLang="en-US" sz="2800" dirty="0" err="1" smtClean="0"/>
              <a:t>bine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facem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operatiuni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apropiate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intelesul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respectivi</a:t>
            </a:r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nu se pot </a:t>
            </a:r>
            <a:r>
              <a:rPr lang="en-US" altLang="en-US" dirty="0" err="1" smtClean="0">
                <a:solidFill>
                  <a:srgbClr val="FF0000"/>
                </a:solidFill>
              </a:rPr>
              <a:t>supraincarca</a:t>
            </a:r>
            <a:r>
              <a:rPr lang="en-US" altLang="en-US" dirty="0" smtClean="0">
                <a:solidFill>
                  <a:srgbClr val="FF0000"/>
                </a:solidFill>
              </a:rPr>
              <a:t> = () [] </a:t>
            </a:r>
            <a:r>
              <a:rPr lang="en-US" altLang="en-US" dirty="0" err="1" smtClean="0">
                <a:solidFill>
                  <a:srgbClr val="FF0000"/>
                </a:solidFill>
              </a:rPr>
              <a:t>sau</a:t>
            </a:r>
            <a:r>
              <a:rPr lang="en-US" altLang="en-US" dirty="0" smtClean="0">
                <a:solidFill>
                  <a:srgbClr val="FF0000"/>
                </a:solidFill>
              </a:rPr>
              <a:t> -&gt;</a:t>
            </a:r>
            <a:r>
              <a:rPr lang="en-US" altLang="en-US" dirty="0" smtClean="0"/>
              <a:t> cu </a:t>
            </a:r>
            <a:r>
              <a:rPr lang="en-US" altLang="en-US" dirty="0" err="1" smtClean="0"/>
              <a:t>functii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prieten</a:t>
            </a:r>
            <a:endParaRPr lang="en-US" altLang="en-US" dirty="0" smtClean="0"/>
          </a:p>
          <a:p>
            <a:r>
              <a:rPr lang="en-US" altLang="en-US" dirty="0" err="1" smtClean="0"/>
              <a:t>pentru</a:t>
            </a:r>
            <a:r>
              <a:rPr lang="en-US" altLang="en-US" dirty="0" smtClean="0"/>
              <a:t> ++ </a:t>
            </a:r>
            <a:r>
              <a:rPr lang="en-US" altLang="en-US" dirty="0" err="1" smtClean="0"/>
              <a:t>sau</a:t>
            </a:r>
            <a:r>
              <a:rPr lang="en-US" altLang="en-US" dirty="0" smtClean="0"/>
              <a:t> -- </a:t>
            </a:r>
            <a:r>
              <a:rPr lang="en-US" altLang="en-US" dirty="0" err="1" smtClean="0"/>
              <a:t>trebuie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folosim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referinte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pentru ++, -- folosim referinta pentru a transmite operandul </a:t>
            </a:r>
          </a:p>
          <a:p>
            <a:pPr lvl="1"/>
            <a:r>
              <a:rPr lang="en-US" altLang="en-US" smtClean="0"/>
              <a:t>pentru ca trebuie sa se modifice si nu avem pointerul this</a:t>
            </a:r>
          </a:p>
          <a:p>
            <a:pPr lvl="1"/>
            <a:r>
              <a:rPr lang="en-US" altLang="en-US" smtClean="0"/>
              <a:t>apel prin valoare: primim o copie a obiectului si nu putem modifica operandul (ci doar copia)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smtClean="0"/>
              <a:t>de multe ori nu avem diferente, </a:t>
            </a:r>
          </a:p>
          <a:p>
            <a:pPr lvl="1"/>
            <a:r>
              <a:rPr lang="en-US" altLang="en-US" smtClean="0"/>
              <a:t>atunci e indicat sa folosim functii membru</a:t>
            </a:r>
          </a:p>
          <a:p>
            <a:r>
              <a:rPr lang="en-US" altLang="en-US" smtClean="0"/>
              <a:t>uneori avem insa diferente: pozitia operanzilor</a:t>
            </a:r>
          </a:p>
          <a:p>
            <a:pPr lvl="1"/>
            <a:r>
              <a:rPr lang="en-US" altLang="en-US" smtClean="0"/>
              <a:t>pentru functii membru operandul din stanga apeleaza functia operator supraincarcata</a:t>
            </a:r>
          </a:p>
          <a:p>
            <a:pPr lvl="1"/>
            <a:r>
              <a:rPr lang="en-US" altLang="en-US" smtClean="0"/>
              <a:t>daca vrem sa scriem expresie: 100+ob; probleme la compilare=&gt; functii prieten</a:t>
            </a:r>
          </a:p>
          <a:p>
            <a:endParaRPr lang="en-US" altLang="en-US" smtClean="0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aceste cazuri trebuie sa definim doua functii de supraincarcare: </a:t>
            </a:r>
          </a:p>
          <a:p>
            <a:pPr lvl="1"/>
            <a:r>
              <a:rPr lang="en-US" altLang="en-US" smtClean="0"/>
              <a:t>int + tipClasa </a:t>
            </a:r>
          </a:p>
          <a:p>
            <a:pPr lvl="1"/>
            <a:r>
              <a:rPr lang="en-US" altLang="en-US" smtClean="0"/>
              <a:t>tipClasa + int</a:t>
            </a:r>
          </a:p>
          <a:p>
            <a:pPr lvl="1"/>
            <a:endParaRPr lang="en-US" altLang="en-US" smtClean="0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smtClean="0"/>
              <a:t>supraincarcare op. de folosire memorie in mod dinamic pentru cazuri speciale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size_t: predefinit</a:t>
            </a:r>
          </a:p>
          <a:p>
            <a:r>
              <a:rPr lang="en-US" altLang="en-US" sz="2800" smtClean="0"/>
              <a:t>pentru new: constructorul este chemat automat</a:t>
            </a:r>
          </a:p>
          <a:p>
            <a:r>
              <a:rPr lang="en-US" altLang="en-US" sz="2800" smtClean="0"/>
              <a:t>pentru delete: destructorul este chemat automat</a:t>
            </a:r>
          </a:p>
          <a:p>
            <a:r>
              <a:rPr lang="en-US" alt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 smtClean="0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trebuie sa fie functii membru, (nestatice)</a:t>
            </a:r>
          </a:p>
          <a:p>
            <a:r>
              <a:rPr lang="en-US" altLang="en-US" smtClean="0"/>
              <a:t>nu pot fi functii prieten</a:t>
            </a:r>
          </a:p>
          <a:p>
            <a:r>
              <a:rPr lang="en-US" altLang="en-US" smtClean="0"/>
              <a:t>este considerat operator binar</a:t>
            </a:r>
          </a:p>
          <a:p>
            <a:r>
              <a:rPr lang="en-US" altLang="en-US" smtClean="0"/>
              <a:t>o[3] se tranfsorma in</a:t>
            </a:r>
          </a:p>
          <a:p>
            <a:r>
              <a:rPr lang="en-US" altLang="en-US" smtClean="0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 smtClean="0"/>
              <a:t>putem in acest fel verifica array-urile</a:t>
            </a:r>
          </a:p>
          <a:p>
            <a:r>
              <a:rPr lang="en-US" altLang="en-US" smtClean="0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 smtClean="0">
                <a:solidFill>
                  <a:srgbClr val="800000"/>
                </a:solidFill>
              </a:rPr>
              <a:t>int</a:t>
            </a:r>
            <a:r>
              <a:rPr lang="ro-RO" sz="2400" dirty="0" smtClean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0000"/>
                </a:solidFill>
              </a:rPr>
              <a:t>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400" dirty="0" smtClean="0"/>
                <a:t> I</a:t>
              </a:r>
              <a:r>
                <a:rPr lang="en-US" sz="2400" dirty="0" smtClean="0"/>
                <a:t> = 7</a:t>
              </a:r>
              <a:r>
                <a:rPr lang="ro-RO" sz="2400" dirty="0" smtClean="0">
                  <a:solidFill>
                    <a:srgbClr val="800080"/>
                  </a:solidFill>
                </a:rPr>
                <a:t>;</a:t>
              </a:r>
              <a:r>
                <a:rPr lang="ro-RO" sz="2400" dirty="0" smtClean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</a:t>
              </a:r>
              <a:r>
                <a:rPr lang="ro-RO" sz="2400" dirty="0" smtClean="0">
                  <a:solidFill>
                    <a:srgbClr val="696969"/>
                  </a:solidFill>
                </a:rPr>
                <a:t>i</a:t>
              </a:r>
              <a:endParaRPr lang="en-US" sz="2400" dirty="0" smtClean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 smtClean="0">
                  <a:solidFill>
                    <a:srgbClr val="696969"/>
                  </a:solidFill>
                </a:rPr>
                <a:t>Cout</a:t>
              </a:r>
              <a:r>
                <a:rPr lang="en-US" dirty="0" smtClean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 smtClean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 creem un nou fel de a chema functii</a:t>
            </a:r>
          </a:p>
          <a:p>
            <a:r>
              <a:rPr lang="en-US" altLang="en-US" smtClean="0"/>
              <a:t>definim un mod de a chema functii cu numar arbitrar de parametrii</a:t>
            </a:r>
          </a:p>
          <a:p>
            <a:endParaRPr lang="en-US" altLang="en-US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unar</a:t>
            </a:r>
          </a:p>
          <a:p>
            <a:r>
              <a:rPr lang="en-US" altLang="en-US" smtClean="0"/>
              <a:t>obiect-&gt;element</a:t>
            </a:r>
          </a:p>
          <a:p>
            <a:pPr lvl="1"/>
            <a:r>
              <a:rPr lang="en-US" altLang="en-US" smtClean="0"/>
              <a:t>obiect genereaza apelul</a:t>
            </a:r>
          </a:p>
          <a:p>
            <a:pPr lvl="1"/>
            <a:r>
              <a:rPr lang="en-US" altLang="en-US" smtClean="0"/>
              <a:t>element trebuie sa fie accesibil</a:t>
            </a:r>
          </a:p>
          <a:p>
            <a:pPr lvl="1"/>
            <a:r>
              <a:rPr lang="en-US" altLang="en-US" smtClean="0"/>
              <a:t>intoarce un pointer catre un obiect din clasa</a:t>
            </a:r>
          </a:p>
          <a:p>
            <a:pPr lvl="1"/>
            <a:endParaRPr lang="en-US" altLang="en-US" smtClean="0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binar</a:t>
            </a:r>
          </a:p>
          <a:p>
            <a:r>
              <a:rPr lang="en-US" altLang="en-US" smtClean="0"/>
              <a:t>ar trebui ignorate toate valorile mai putin a celui mai din dreapta operand</a:t>
            </a:r>
          </a:p>
          <a:p>
            <a:endParaRPr lang="en-US" altLang="en-US" smtClean="0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 smtClean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 smtClean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 smtClean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 smtClean="0"/>
              <a:t>putem defini clase in clase sau functii</a:t>
            </a:r>
          </a:p>
          <a:p>
            <a:r>
              <a:rPr lang="en-US" altLang="ro-RO" b="1" smtClean="0"/>
              <a:t>class</a:t>
            </a:r>
            <a:r>
              <a:rPr lang="en-US" altLang="ro-RO" smtClean="0"/>
              <a:t> este o declaratie, deci defineste un scop</a:t>
            </a:r>
          </a:p>
          <a:p>
            <a:r>
              <a:rPr lang="en-US" altLang="ro-RO" smtClean="0"/>
              <a:t>operatorul de rezolutie de scop ajuta in aceste cazuri</a:t>
            </a:r>
          </a:p>
          <a:p>
            <a:r>
              <a:rPr lang="en-US" altLang="ro-RO" smtClean="0"/>
              <a:t>rar utilizate clase in clase</a:t>
            </a:r>
          </a:p>
          <a:p>
            <a:endParaRPr lang="en-US" altLang="ro-RO" smtClean="0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 smtClean="0"/>
              <a:t>exemplu</a:t>
            </a:r>
            <a:r>
              <a:rPr lang="en-US" altLang="ro-RO" sz="2400" dirty="0" smtClean="0"/>
              <a:t> de </a:t>
            </a:r>
            <a:r>
              <a:rPr lang="en-US" altLang="ro-RO" sz="2400" dirty="0" err="1" smtClean="0"/>
              <a:t>clasa</a:t>
            </a:r>
            <a:r>
              <a:rPr lang="en-US" altLang="ro-RO" sz="2400" dirty="0" smtClean="0"/>
              <a:t> in </a:t>
            </a:r>
            <a:r>
              <a:rPr lang="en-US" altLang="ro-RO" sz="2400" dirty="0" err="1" smtClean="0"/>
              <a:t>functia</a:t>
            </a:r>
            <a:r>
              <a:rPr lang="en-US" altLang="ro-RO" sz="2400" dirty="0" smtClean="0"/>
              <a:t> f()</a:t>
            </a:r>
          </a:p>
          <a:p>
            <a:r>
              <a:rPr lang="en-US" altLang="ro-RO" sz="2400" dirty="0" err="1" smtClean="0"/>
              <a:t>restrictii</a:t>
            </a:r>
            <a:r>
              <a:rPr lang="en-US" altLang="ro-RO" sz="2400" dirty="0" smtClean="0"/>
              <a:t>: </a:t>
            </a:r>
            <a:r>
              <a:rPr lang="en-US" altLang="ro-RO" sz="2400" dirty="0" err="1" smtClean="0"/>
              <a:t>functii</a:t>
            </a:r>
            <a:r>
              <a:rPr lang="en-US" altLang="ro-RO" sz="2400" dirty="0" smtClean="0"/>
              <a:t>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  <a:p>
            <a:r>
              <a:rPr lang="en-US" altLang="ro-RO" sz="2400" dirty="0" smtClean="0"/>
              <a:t>nu </a:t>
            </a:r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locale ale </a:t>
            </a:r>
            <a:r>
              <a:rPr lang="en-US" altLang="ro-RO" sz="2400" dirty="0" err="1" smtClean="0"/>
              <a:t>functiei</a:t>
            </a:r>
            <a:endParaRPr lang="en-US" altLang="ro-RO" sz="2400" dirty="0" smtClean="0"/>
          </a:p>
          <a:p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definite static</a:t>
            </a:r>
          </a:p>
          <a:p>
            <a:r>
              <a:rPr lang="en-US" altLang="ro-RO" sz="2400" dirty="0" err="1" smtClean="0"/>
              <a:t>fara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</a:t>
            </a:r>
            <a:r>
              <a:rPr lang="en-US" altLang="ro-RO" sz="2400" dirty="0" smtClean="0"/>
              <a:t> static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 smtClean="0">
                  <a:solidFill>
                    <a:srgbClr val="800080"/>
                  </a:solidFill>
                </a:rPr>
                <a:t>}</a:t>
              </a:r>
              <a:endParaRPr lang="en-US" sz="1800" dirty="0" smtClean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 smtClean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 smtClean="0"/>
              <a:t>o </a:t>
            </a:r>
            <a:r>
              <a:rPr lang="en-US" altLang="ro-RO" sz="2800" dirty="0" err="1" smtClean="0"/>
              <a:t>functie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obiecte</a:t>
            </a:r>
            <a:endParaRPr lang="en-US" altLang="ro-RO" sz="2800" dirty="0" smtClean="0"/>
          </a:p>
          <a:p>
            <a:r>
              <a:rPr lang="en-US" altLang="ro-RO" sz="2800" dirty="0" smtClean="0"/>
              <a:t>un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temporar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creat</a:t>
            </a:r>
            <a:r>
              <a:rPr lang="en-US" altLang="ro-RO" sz="2800" dirty="0" smtClean="0"/>
              <a:t> automat </a:t>
            </a:r>
            <a:r>
              <a:rPr lang="en-US" altLang="ro-RO" sz="2800" dirty="0" err="1" smtClean="0"/>
              <a:t>pentru</a:t>
            </a:r>
            <a:r>
              <a:rPr lang="en-US" altLang="ro-RO" sz="2800" dirty="0" smtClean="0"/>
              <a:t> a tine </a:t>
            </a:r>
            <a:r>
              <a:rPr lang="en-US" altLang="ro-RO" sz="2800" dirty="0" err="1" smtClean="0"/>
              <a:t>informatiile</a:t>
            </a:r>
            <a:r>
              <a:rPr lang="en-US" altLang="ro-RO" sz="2800" dirty="0" smtClean="0"/>
              <a:t> din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de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acesta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care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dupa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valoarea</a:t>
            </a:r>
            <a:r>
              <a:rPr lang="en-US" altLang="ro-RO" sz="2800" dirty="0" smtClean="0"/>
              <a:t> a </a:t>
            </a:r>
            <a:r>
              <a:rPr lang="en-US" altLang="ro-RO" sz="2800" dirty="0" err="1" smtClean="0"/>
              <a:t>fost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intoarsa</a:t>
            </a:r>
            <a:r>
              <a:rPr lang="en-US" altLang="ro-RO" sz="2800" dirty="0" smtClean="0"/>
              <a:t>, </a:t>
            </a:r>
            <a:r>
              <a:rPr lang="en-US" altLang="ro-RO" sz="2800" dirty="0" err="1" smtClean="0"/>
              <a:t>acest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distrus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probleme</a:t>
            </a:r>
            <a:r>
              <a:rPr lang="en-US" altLang="ro-RO" sz="2800" dirty="0" smtClean="0"/>
              <a:t> cu </a:t>
            </a:r>
            <a:r>
              <a:rPr lang="en-US" altLang="ro-RO" sz="2800" dirty="0" err="1" smtClean="0"/>
              <a:t>memoria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dinamica</a:t>
            </a:r>
            <a:r>
              <a:rPr lang="en-US" altLang="ro-RO" sz="2800" dirty="0" smtClean="0"/>
              <a:t>: </a:t>
            </a:r>
            <a:r>
              <a:rPr lang="en-US" altLang="ro-RO" sz="2800" dirty="0" err="1" smtClean="0"/>
              <a:t>solutie</a:t>
            </a:r>
            <a:r>
              <a:rPr lang="en-US" altLang="ro-RO" sz="2800" dirty="0" smtClean="0"/>
              <a:t> </a:t>
            </a:r>
            <a:r>
              <a:rPr lang="en-US" altLang="ro-RO" sz="2800" b="1" dirty="0" err="1" smtClean="0"/>
              <a:t>polimorfism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= </a:t>
            </a:r>
            <a:r>
              <a:rPr lang="en-US" altLang="ro-RO" sz="2800" b="1" dirty="0" err="1" smtClean="0"/>
              <a:t>si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constructorul</a:t>
            </a:r>
            <a:r>
              <a:rPr lang="en-US" altLang="ro-RO" sz="2800" b="1" dirty="0" smtClean="0"/>
              <a:t> de </a:t>
            </a:r>
            <a:r>
              <a:rPr lang="en-US" altLang="ro-RO" sz="2800" b="1" dirty="0" err="1" smtClean="0"/>
              <a:t>copiere</a:t>
            </a:r>
            <a:endParaRPr lang="en-US" altLang="ro-RO" sz="2800" b="1" dirty="0" smtClean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3A2B42-FCBB-4C56-8E63-5972B5459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5698</Words>
  <Application>Microsoft Office PowerPoint</Application>
  <PresentationFormat>On-screen Show (4:3)</PresentationFormat>
  <Paragraphs>1059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Default Design</vt:lpstr>
      <vt:lpstr>1_Default Design</vt:lpstr>
      <vt:lpstr>3_ipc</vt:lpstr>
      <vt:lpstr>Slide 1</vt:lpstr>
      <vt:lpstr>Cuprins </vt:lpstr>
      <vt:lpstr>Slide 3</vt:lpstr>
      <vt:lpstr>Slide 4</vt:lpstr>
      <vt:lpstr>Slide 5</vt:lpstr>
      <vt:lpstr>Operatorul de rezolutie de scop ::</vt:lpstr>
      <vt:lpstr>Clase locale</vt:lpstr>
      <vt:lpstr>Slide 8</vt:lpstr>
      <vt:lpstr>Functii care intorc obiecte</vt:lpstr>
      <vt:lpstr>Slide 10</vt:lpstr>
      <vt:lpstr>copierea prin operatorul =</vt:lpstr>
      <vt:lpstr>Supraincarcarea functiilor</vt:lpstr>
      <vt:lpstr>tipuri diferite pentru parametrul i</vt:lpstr>
      <vt:lpstr>numar diferit de parametri</vt:lpstr>
      <vt:lpstr>Slide 15</vt:lpstr>
      <vt:lpstr>pointeri catre functii polimorfice</vt:lpstr>
      <vt:lpstr>Slide 17</vt:lpstr>
      <vt:lpstr>Argumente implicite pentru functii</vt:lpstr>
      <vt:lpstr>Argumente implicite</vt:lpstr>
      <vt:lpstr>Slide 20</vt:lpstr>
      <vt:lpstr>Slide 21</vt:lpstr>
      <vt:lpstr>Slide 22</vt:lpstr>
      <vt:lpstr>parametri impliciti</vt:lpstr>
      <vt:lpstr>Slide 24</vt:lpstr>
      <vt:lpstr>Slide 25</vt:lpstr>
      <vt:lpstr>parametri impliciti</vt:lpstr>
      <vt:lpstr>Ambiguitati pentru polimorfism de functii</vt:lpstr>
      <vt:lpstr>Slide 28</vt:lpstr>
      <vt:lpstr>Slide 29</vt:lpstr>
      <vt:lpstr>Slide 30</vt:lpstr>
      <vt:lpstr>Supraincarcarea operatorilor in C++</vt:lpstr>
      <vt:lpstr>functii operator membri ai clasei</vt:lpstr>
      <vt:lpstr>Slide 33</vt:lpstr>
      <vt:lpstr>Slide 34</vt:lpstr>
      <vt:lpstr>Slide 35</vt:lpstr>
      <vt:lpstr>Slide 36</vt:lpstr>
      <vt:lpstr>Formele prefix si postfix</vt:lpstr>
      <vt:lpstr>supraincarcarea +=,*=, etc.</vt:lpstr>
      <vt:lpstr>Restrictii</vt:lpstr>
      <vt:lpstr>Slide 40</vt:lpstr>
      <vt:lpstr>Supraincarcarea operatorilor ca functii prieten</vt:lpstr>
      <vt:lpstr>Slide 42</vt:lpstr>
      <vt:lpstr>Restrictii pentru operatorii definiti ca prieten</vt:lpstr>
      <vt:lpstr>functii prieten pentru operatori unari</vt:lpstr>
      <vt:lpstr>Slide 45</vt:lpstr>
      <vt:lpstr>pentru varianta postfix ++ --</vt:lpstr>
      <vt:lpstr>Diferente supraincarcarea prin membri sau prieteni</vt:lpstr>
      <vt:lpstr>Slide 48</vt:lpstr>
      <vt:lpstr>Slide 49</vt:lpstr>
      <vt:lpstr>supraincarcarea new si delete</vt:lpstr>
      <vt:lpstr>Slide 51</vt:lpstr>
      <vt:lpstr>Slide 52</vt:lpstr>
      <vt:lpstr>Slide 53</vt:lpstr>
      <vt:lpstr>new si delete pentru array-uri</vt:lpstr>
      <vt:lpstr>supraincarcarea []</vt:lpstr>
      <vt:lpstr>Slide 56</vt:lpstr>
      <vt:lpstr>Slide 57</vt:lpstr>
      <vt:lpstr>Slide 58</vt:lpstr>
      <vt:lpstr>Slide 59</vt:lpstr>
      <vt:lpstr>supraincarcarea ()</vt:lpstr>
      <vt:lpstr>Slide 61</vt:lpstr>
      <vt:lpstr>overload pe -&gt;</vt:lpstr>
      <vt:lpstr>Slide 63</vt:lpstr>
      <vt:lpstr>supraincarcarea operatorului ,</vt:lpstr>
      <vt:lpstr>Slide 65</vt:lpstr>
      <vt:lpstr>Perspective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andrei paun</cp:lastModifiedBy>
  <cp:revision>285</cp:revision>
  <dcterms:created xsi:type="dcterms:W3CDTF">1601-01-01T00:00:00Z</dcterms:created>
  <dcterms:modified xsi:type="dcterms:W3CDTF">2022-03-07T18:30:45Z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