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58" r:id="rId3"/>
    <p:sldId id="257" r:id="rId4"/>
    <p:sldId id="283" r:id="rId5"/>
    <p:sldId id="284" r:id="rId6"/>
    <p:sldId id="367" r:id="rId7"/>
    <p:sldId id="368" r:id="rId8"/>
    <p:sldId id="369" r:id="rId9"/>
    <p:sldId id="370" r:id="rId10"/>
    <p:sldId id="285" r:id="rId11"/>
    <p:sldId id="371" r:id="rId12"/>
    <p:sldId id="372" r:id="rId13"/>
    <p:sldId id="373" r:id="rId14"/>
    <p:sldId id="374" r:id="rId15"/>
    <p:sldId id="377" r:id="rId16"/>
    <p:sldId id="286" r:id="rId17"/>
    <p:sldId id="359" r:id="rId18"/>
    <p:sldId id="360" r:id="rId19"/>
    <p:sldId id="361" r:id="rId20"/>
    <p:sldId id="362" r:id="rId21"/>
    <p:sldId id="3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1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4EE-FC1B-450E-92A7-786AAFAD230F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B4B-5D88-4D7E-98AE-ADE8D7A6ED64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D5F7-AF74-4FF2-B7C5-F88B55668C49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06E-734F-438D-90ED-35FEF95BC38C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5C58-FCB0-47C3-8D66-33957D75D319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9007-C16A-4AC7-BD1D-EB4958A30F05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369-5A35-4134-A04D-1486615A75F3}" type="datetime1">
              <a:rPr lang="en-GB" smtClean="0"/>
              <a:t>07/05/2022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51F3-80BE-4093-A1C2-413E1D8E0D01}" type="datetime1">
              <a:rPr lang="en-GB" smtClean="0"/>
              <a:t>07/05/2022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8D4-6B9C-419C-9542-E24EC7CEA7BB}" type="datetime1">
              <a:rPr lang="en-GB" smtClean="0"/>
              <a:t>07/05/2022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2799-3484-467E-8DD4-FAA566ACE855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6132-9FF4-4D65-810D-BC290E0B2C46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DC9F-4601-4A43-B971-7AECF6D713EC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NoSql</a:t>
            </a:r>
            <a:r>
              <a:rPr lang="ro-RO" dirty="0"/>
              <a:t> –</a:t>
            </a:r>
            <a:r>
              <a:rPr lang="ro-RO" dirty="0" err="1"/>
              <a:t>Databases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10: </a:t>
            </a:r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 database into smaller subsets.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Allocate different data to each shard</a:t>
            </a:r>
          </a:p>
          <a:p>
            <a:endParaRPr lang="en-US" dirty="0"/>
          </a:p>
          <a:p>
            <a:r>
              <a:rPr lang="en-US" dirty="0"/>
              <a:t>Usually, shard have similar architecture.</a:t>
            </a:r>
          </a:p>
          <a:p>
            <a:endParaRPr lang="en-US" dirty="0"/>
          </a:p>
          <a:p>
            <a:r>
              <a:rPr lang="en-US" dirty="0"/>
              <a:t>Share-nothing model, shard are independent, no knowledge of each other.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FEF96CC4-0FF9-C1B8-E41A-23175E63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7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Allocate different data to each shard.</a:t>
            </a:r>
          </a:p>
          <a:p>
            <a:r>
              <a:rPr lang="en-US" dirty="0"/>
              <a:t>Types of </a:t>
            </a:r>
            <a:r>
              <a:rPr lang="en-US" dirty="0" err="1"/>
              <a:t>sharding</a:t>
            </a:r>
            <a:r>
              <a:rPr lang="en-US" dirty="0"/>
              <a:t>: round-robin, list, range, hash.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Shading key: the value used to decide the shard that will store data:</a:t>
            </a:r>
          </a:p>
          <a:p>
            <a:pPr lvl="1"/>
            <a:r>
              <a:rPr lang="en-US" dirty="0"/>
              <a:t>Globally unique, predictable, immutable.</a:t>
            </a:r>
          </a:p>
          <a:p>
            <a:endParaRPr lang="en-US" dirty="0"/>
          </a:p>
          <a:p>
            <a:r>
              <a:rPr lang="en-US" dirty="0"/>
              <a:t>Routing layer: forward request to shards.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3" name="Substituent subsol 1">
            <a:extLst>
              <a:ext uri="{FF2B5EF4-FFF2-40B4-BE49-F238E27FC236}">
                <a16:creationId xmlns:a16="http://schemas.microsoft.com/office/drawing/2014/main" id="{63DE26CF-8970-5C7B-86AD-BC55B8B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79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37" y="2119339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87" y="4745064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512" y="4745064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37" y="4745064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1962" y="4745064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1687" y="4745064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6405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868913" y="308453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673775" y="3889401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4478637" y="3084538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28350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</a:t>
            </a:r>
          </a:p>
          <a:p>
            <a:pPr algn="ctr"/>
            <a:r>
              <a:rPr lang="en-US" dirty="0"/>
              <a:t>partitioning</a:t>
            </a:r>
          </a:p>
        </p:txBody>
      </p:sp>
      <p:graphicFrame>
        <p:nvGraphicFramePr>
          <p:cNvPr id="28" name="Tabel 28">
            <a:extLst>
              <a:ext uri="{FF2B5EF4-FFF2-40B4-BE49-F238E27FC236}">
                <a16:creationId xmlns:a16="http://schemas.microsoft.com/office/drawing/2014/main" id="{DF76D214-15AF-F145-158D-E2E304512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19920"/>
              </p:ext>
            </p:extLst>
          </p:nvPr>
        </p:nvGraphicFramePr>
        <p:xfrm>
          <a:off x="717450" y="3100889"/>
          <a:ext cx="25273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“01/05/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“04/05/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“03/02/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A6A11538-30B6-CE3B-D380-8DEDDB50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70707"/>
              </p:ext>
            </p:extLst>
          </p:nvPr>
        </p:nvGraphicFramePr>
        <p:xfrm>
          <a:off x="6596362" y="2759419"/>
          <a:ext cx="2527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“06/07/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“03/08/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“04/01/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“20/10/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8599"/>
                  </a:ext>
                </a:extLst>
              </a:tr>
            </a:tbl>
          </a:graphicData>
        </a:graphic>
      </p:graphicFrame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shard contains keys within a given range</a:t>
            </a:r>
          </a:p>
          <a:p>
            <a:endParaRPr lang="en-US" dirty="0"/>
          </a:p>
          <a:p>
            <a:r>
              <a:rPr lang="en-US" dirty="0"/>
              <a:t>continuous ranges</a:t>
            </a:r>
          </a:p>
          <a:p>
            <a:r>
              <a:rPr lang="en-US" dirty="0"/>
              <a:t>non-overlapping ranges</a:t>
            </a:r>
          </a:p>
          <a:p>
            <a:endParaRPr lang="en-US" dirty="0"/>
          </a:p>
          <a:p>
            <a:r>
              <a:rPr lang="en-US" dirty="0"/>
              <a:t>easy to remove data</a:t>
            </a:r>
          </a:p>
          <a:p>
            <a:endParaRPr lang="en-US" dirty="0"/>
          </a:p>
        </p:txBody>
      </p:sp>
      <p:sp>
        <p:nvSpPr>
          <p:cNvPr id="32" name="Substituent subsol 1">
            <a:extLst>
              <a:ext uri="{FF2B5EF4-FFF2-40B4-BE49-F238E27FC236}">
                <a16:creationId xmlns:a16="http://schemas.microsoft.com/office/drawing/2014/main" id="{C83D28CD-0D6D-71D5-43A7-90AF239C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51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37" y="2119339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87" y="4745064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512" y="4745064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37" y="4745064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1962" y="4745064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1687" y="4745064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6405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868913" y="308453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673775" y="3889401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4478637" y="3084538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28350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graphicFrame>
        <p:nvGraphicFramePr>
          <p:cNvPr id="28" name="Tabel 28">
            <a:extLst>
              <a:ext uri="{FF2B5EF4-FFF2-40B4-BE49-F238E27FC236}">
                <a16:creationId xmlns:a16="http://schemas.microsoft.com/office/drawing/2014/main" id="{DF76D214-15AF-F145-158D-E2E304512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48288"/>
              </p:ext>
            </p:extLst>
          </p:nvPr>
        </p:nvGraphicFramePr>
        <p:xfrm>
          <a:off x="717450" y="3100889"/>
          <a:ext cx="25273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“01/05/22”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“04/05/22”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“03/02/22”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A6A11538-30B6-CE3B-D380-8DEDDB50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93194"/>
              </p:ext>
            </p:extLst>
          </p:nvPr>
        </p:nvGraphicFramePr>
        <p:xfrm>
          <a:off x="6596362" y="2759419"/>
          <a:ext cx="2527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“06/07/21”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“03/08/21”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“04/01/21”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“20/10/21”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8599"/>
                  </a:ext>
                </a:extLst>
              </a:tr>
            </a:tbl>
          </a:graphicData>
        </a:graphic>
      </p:graphicFrame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shard contains keys with a specific hash value.</a:t>
            </a:r>
          </a:p>
          <a:p>
            <a:endParaRPr lang="en-US" dirty="0"/>
          </a:p>
          <a:p>
            <a:r>
              <a:rPr lang="en-US" dirty="0"/>
              <a:t>distributes data among the partitions</a:t>
            </a:r>
          </a:p>
          <a:p>
            <a:endParaRPr lang="en-US" dirty="0"/>
          </a:p>
          <a:p>
            <a:r>
              <a:rPr lang="en-US" dirty="0"/>
              <a:t>If a server is added or removed nodes are redistributed, keys are remapped.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E651592-D99E-E9D1-708A-8453620A36D0}"/>
              </a:ext>
            </a:extLst>
          </p:cNvPr>
          <p:cNvSpPr txBox="1"/>
          <p:nvPr/>
        </p:nvSpPr>
        <p:spPr>
          <a:xfrm>
            <a:off x="648070" y="598355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h(1523) %5=h(4589) %5=h(7693) %5=0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5D2320E2-A684-2543-A942-24A882B63F86}"/>
              </a:ext>
            </a:extLst>
          </p:cNvPr>
          <p:cNvSpPr txBox="1"/>
          <p:nvPr/>
        </p:nvSpPr>
        <p:spPr>
          <a:xfrm>
            <a:off x="6961573" y="597928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h(3498) %5=h(6732) %5=h(4973) %5=4</a:t>
            </a:r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8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hashing:</a:t>
            </a:r>
          </a:p>
          <a:p>
            <a:endParaRPr lang="en-US" dirty="0"/>
          </a:p>
          <a:p>
            <a:r>
              <a:rPr lang="en-US" dirty="0"/>
              <a:t>Caching and lookup protocols: find which node stores a key.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node has an id and h(id) is also calculated.</a:t>
            </a:r>
          </a:p>
          <a:p>
            <a:endParaRPr lang="en-US" dirty="0"/>
          </a:p>
          <a:p>
            <a:r>
              <a:rPr lang="en-US" dirty="0"/>
              <a:t>Nodes may be represented on a circle, with points on the circle corresponding to hash values.</a:t>
            </a:r>
          </a:p>
          <a:p>
            <a:endParaRPr lang="en-US" dirty="0"/>
          </a:p>
          <a:p>
            <a:r>
              <a:rPr lang="en-US" dirty="0"/>
              <a:t>The node responsible with key </a:t>
            </a:r>
            <a:r>
              <a:rPr lang="en-US" i="1" dirty="0"/>
              <a:t>k</a:t>
            </a:r>
            <a:r>
              <a:rPr lang="en-US" dirty="0"/>
              <a:t> is the first node </a:t>
            </a:r>
            <a:r>
              <a:rPr lang="en-US" i="1" dirty="0"/>
              <a:t>n </a:t>
            </a:r>
            <a:r>
              <a:rPr lang="en-US" dirty="0"/>
              <a:t>(clockwise) with </a:t>
            </a:r>
            <a:r>
              <a:rPr lang="en-US" i="1" dirty="0"/>
              <a:t>h(n)</a:t>
            </a:r>
            <a:r>
              <a:rPr lang="en-US" dirty="0"/>
              <a:t>&gt;</a:t>
            </a:r>
            <a:r>
              <a:rPr lang="en-US" i="1" dirty="0"/>
              <a:t>h(k) 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674A56-81D6-601E-CA18-9AA62A39C3A7}"/>
              </a:ext>
            </a:extLst>
          </p:cNvPr>
          <p:cNvSpPr/>
          <p:nvPr/>
        </p:nvSpPr>
        <p:spPr>
          <a:xfrm>
            <a:off x="2793775" y="1479869"/>
            <a:ext cx="3992416" cy="39924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F79E2CEB-A8BC-09AC-B786-5BF64502ABE3}"/>
              </a:ext>
            </a:extLst>
          </p:cNvPr>
          <p:cNvSpPr/>
          <p:nvPr/>
        </p:nvSpPr>
        <p:spPr>
          <a:xfrm>
            <a:off x="5749778" y="1703207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B3C1B0F0-1FEA-E02E-5943-0A7C2C427CA3}"/>
              </a:ext>
            </a:extLst>
          </p:cNvPr>
          <p:cNvSpPr/>
          <p:nvPr/>
        </p:nvSpPr>
        <p:spPr>
          <a:xfrm>
            <a:off x="6318896" y="4280413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Dreptunghi 30">
            <a:extLst>
              <a:ext uri="{FF2B5EF4-FFF2-40B4-BE49-F238E27FC236}">
                <a16:creationId xmlns:a16="http://schemas.microsoft.com/office/drawing/2014/main" id="{7C7237EA-F2E5-8E98-A02D-900EFFBB4A2B}"/>
              </a:ext>
            </a:extLst>
          </p:cNvPr>
          <p:cNvSpPr/>
          <p:nvPr/>
        </p:nvSpPr>
        <p:spPr>
          <a:xfrm>
            <a:off x="3689092" y="5133970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Dreptunghi 31">
            <a:extLst>
              <a:ext uri="{FF2B5EF4-FFF2-40B4-BE49-F238E27FC236}">
                <a16:creationId xmlns:a16="http://schemas.microsoft.com/office/drawing/2014/main" id="{245EC35C-49A5-E9AD-8543-F1E9DEAECA5C}"/>
              </a:ext>
            </a:extLst>
          </p:cNvPr>
          <p:cNvSpPr/>
          <p:nvPr/>
        </p:nvSpPr>
        <p:spPr>
          <a:xfrm>
            <a:off x="2449072" y="3093134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3" name="Dreptunghi 32">
            <a:extLst>
              <a:ext uri="{FF2B5EF4-FFF2-40B4-BE49-F238E27FC236}">
                <a16:creationId xmlns:a16="http://schemas.microsoft.com/office/drawing/2014/main" id="{F2748CBB-7E08-77B6-7E63-992B68649A37}"/>
              </a:ext>
            </a:extLst>
          </p:cNvPr>
          <p:cNvSpPr/>
          <p:nvPr/>
        </p:nvSpPr>
        <p:spPr>
          <a:xfrm>
            <a:off x="3542467" y="1459046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B3C8994F-CBD7-7D3B-86A3-BD692FA58BE6}"/>
              </a:ext>
            </a:extLst>
          </p:cNvPr>
          <p:cNvCxnSpPr/>
          <p:nvPr/>
        </p:nvCxnSpPr>
        <p:spPr>
          <a:xfrm>
            <a:off x="4789983" y="1227815"/>
            <a:ext cx="0" cy="504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BA066EFF-6077-2AEF-7727-DC35407F0144}"/>
              </a:ext>
            </a:extLst>
          </p:cNvPr>
          <p:cNvSpPr txBox="1"/>
          <p:nvPr/>
        </p:nvSpPr>
        <p:spPr>
          <a:xfrm>
            <a:off x="4038600" y="866376"/>
            <a:ext cx="127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-1   0</a:t>
            </a: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AEDBFA11-B986-8C87-33F7-1A6A9E9EA5AC}"/>
              </a:ext>
            </a:extLst>
          </p:cNvPr>
          <p:cNvSpPr/>
          <p:nvPr/>
        </p:nvSpPr>
        <p:spPr>
          <a:xfrm>
            <a:off x="6533420" y="2511851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Dreptunghi 34">
            <a:extLst>
              <a:ext uri="{FF2B5EF4-FFF2-40B4-BE49-F238E27FC236}">
                <a16:creationId xmlns:a16="http://schemas.microsoft.com/office/drawing/2014/main" id="{A388DEC3-D90F-DC5E-F2C4-B0248FA4C300}"/>
              </a:ext>
            </a:extLst>
          </p:cNvPr>
          <p:cNvSpPr/>
          <p:nvPr/>
        </p:nvSpPr>
        <p:spPr>
          <a:xfrm>
            <a:off x="6589562" y="3412168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Dreptunghi 35">
            <a:extLst>
              <a:ext uri="{FF2B5EF4-FFF2-40B4-BE49-F238E27FC236}">
                <a16:creationId xmlns:a16="http://schemas.microsoft.com/office/drawing/2014/main" id="{BEB90E73-D482-6678-9262-88CC6F2F68C9}"/>
              </a:ext>
            </a:extLst>
          </p:cNvPr>
          <p:cNvSpPr/>
          <p:nvPr/>
        </p:nvSpPr>
        <p:spPr>
          <a:xfrm>
            <a:off x="5125741" y="513397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76AB2B88-69A4-20AF-C018-A74B8A9658CB}"/>
              </a:ext>
            </a:extLst>
          </p:cNvPr>
          <p:cNvSpPr/>
          <p:nvPr/>
        </p:nvSpPr>
        <p:spPr>
          <a:xfrm>
            <a:off x="2770831" y="2180022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5B4531D2-EAE8-FB5A-9730-50DB1B817ABE}"/>
              </a:ext>
            </a:extLst>
          </p:cNvPr>
          <p:cNvSpPr/>
          <p:nvPr/>
        </p:nvSpPr>
        <p:spPr>
          <a:xfrm>
            <a:off x="2676748" y="390049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39" name="Dreptunghi 38">
            <a:extLst>
              <a:ext uri="{FF2B5EF4-FFF2-40B4-BE49-F238E27FC236}">
                <a16:creationId xmlns:a16="http://schemas.microsoft.com/office/drawing/2014/main" id="{96F62042-E1D8-09BF-B4D1-1FCDC8DB905A}"/>
              </a:ext>
            </a:extLst>
          </p:cNvPr>
          <p:cNvSpPr/>
          <p:nvPr/>
        </p:nvSpPr>
        <p:spPr>
          <a:xfrm>
            <a:off x="3001135" y="4622644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1686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hashing:</a:t>
            </a:r>
          </a:p>
          <a:p>
            <a:endParaRPr lang="en-US" dirty="0"/>
          </a:p>
          <a:p>
            <a:r>
              <a:rPr lang="en-US" dirty="0"/>
              <a:t>Cassandra and Dynamo</a:t>
            </a:r>
          </a:p>
          <a:p>
            <a:endParaRPr lang="en-US" dirty="0"/>
          </a:p>
          <a:p>
            <a:r>
              <a:rPr lang="en-US" dirty="0"/>
              <a:t>Virtual nodes:</a:t>
            </a:r>
          </a:p>
          <a:p>
            <a:r>
              <a:rPr lang="en-US" dirty="0"/>
              <a:t>Each physical node has a set of tokens (virtual nodes) and may virtually take different positions on the 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674A56-81D6-601E-CA18-9AA62A39C3A7}"/>
              </a:ext>
            </a:extLst>
          </p:cNvPr>
          <p:cNvSpPr/>
          <p:nvPr/>
        </p:nvSpPr>
        <p:spPr>
          <a:xfrm>
            <a:off x="2793775" y="1479869"/>
            <a:ext cx="3992416" cy="39924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F79E2CEB-A8BC-09AC-B786-5BF64502ABE3}"/>
              </a:ext>
            </a:extLst>
          </p:cNvPr>
          <p:cNvSpPr/>
          <p:nvPr/>
        </p:nvSpPr>
        <p:spPr>
          <a:xfrm>
            <a:off x="5749778" y="1703207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B3C1B0F0-1FEA-E02E-5943-0A7C2C427CA3}"/>
              </a:ext>
            </a:extLst>
          </p:cNvPr>
          <p:cNvSpPr/>
          <p:nvPr/>
        </p:nvSpPr>
        <p:spPr>
          <a:xfrm>
            <a:off x="6318896" y="4280413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Dreptunghi 30">
            <a:extLst>
              <a:ext uri="{FF2B5EF4-FFF2-40B4-BE49-F238E27FC236}">
                <a16:creationId xmlns:a16="http://schemas.microsoft.com/office/drawing/2014/main" id="{7C7237EA-F2E5-8E98-A02D-900EFFBB4A2B}"/>
              </a:ext>
            </a:extLst>
          </p:cNvPr>
          <p:cNvSpPr/>
          <p:nvPr/>
        </p:nvSpPr>
        <p:spPr>
          <a:xfrm>
            <a:off x="3689092" y="5133970"/>
            <a:ext cx="541332" cy="488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Dreptunghi 31">
            <a:extLst>
              <a:ext uri="{FF2B5EF4-FFF2-40B4-BE49-F238E27FC236}">
                <a16:creationId xmlns:a16="http://schemas.microsoft.com/office/drawing/2014/main" id="{245EC35C-49A5-E9AD-8543-F1E9DEAECA5C}"/>
              </a:ext>
            </a:extLst>
          </p:cNvPr>
          <p:cNvSpPr/>
          <p:nvPr/>
        </p:nvSpPr>
        <p:spPr>
          <a:xfrm>
            <a:off x="2449072" y="3093134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3" name="Dreptunghi 32">
            <a:extLst>
              <a:ext uri="{FF2B5EF4-FFF2-40B4-BE49-F238E27FC236}">
                <a16:creationId xmlns:a16="http://schemas.microsoft.com/office/drawing/2014/main" id="{F2748CBB-7E08-77B6-7E63-992B68649A37}"/>
              </a:ext>
            </a:extLst>
          </p:cNvPr>
          <p:cNvSpPr/>
          <p:nvPr/>
        </p:nvSpPr>
        <p:spPr>
          <a:xfrm>
            <a:off x="3542467" y="1459046"/>
            <a:ext cx="541332" cy="488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B3C8994F-CBD7-7D3B-86A3-BD692FA58BE6}"/>
              </a:ext>
            </a:extLst>
          </p:cNvPr>
          <p:cNvCxnSpPr/>
          <p:nvPr/>
        </p:nvCxnSpPr>
        <p:spPr>
          <a:xfrm>
            <a:off x="4789983" y="1227815"/>
            <a:ext cx="0" cy="504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BA066EFF-6077-2AEF-7727-DC35407F0144}"/>
              </a:ext>
            </a:extLst>
          </p:cNvPr>
          <p:cNvSpPr txBox="1"/>
          <p:nvPr/>
        </p:nvSpPr>
        <p:spPr>
          <a:xfrm>
            <a:off x="4038600" y="866376"/>
            <a:ext cx="127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-1   0</a:t>
            </a: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AEDBFA11-B986-8C87-33F7-1A6A9E9EA5AC}"/>
              </a:ext>
            </a:extLst>
          </p:cNvPr>
          <p:cNvSpPr/>
          <p:nvPr/>
        </p:nvSpPr>
        <p:spPr>
          <a:xfrm>
            <a:off x="6533420" y="2511851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Dreptunghi 34">
            <a:extLst>
              <a:ext uri="{FF2B5EF4-FFF2-40B4-BE49-F238E27FC236}">
                <a16:creationId xmlns:a16="http://schemas.microsoft.com/office/drawing/2014/main" id="{A388DEC3-D90F-DC5E-F2C4-B0248FA4C300}"/>
              </a:ext>
            </a:extLst>
          </p:cNvPr>
          <p:cNvSpPr/>
          <p:nvPr/>
        </p:nvSpPr>
        <p:spPr>
          <a:xfrm>
            <a:off x="6589562" y="3412168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Dreptunghi 35">
            <a:extLst>
              <a:ext uri="{FF2B5EF4-FFF2-40B4-BE49-F238E27FC236}">
                <a16:creationId xmlns:a16="http://schemas.microsoft.com/office/drawing/2014/main" id="{BEB90E73-D482-6678-9262-88CC6F2F68C9}"/>
              </a:ext>
            </a:extLst>
          </p:cNvPr>
          <p:cNvSpPr/>
          <p:nvPr/>
        </p:nvSpPr>
        <p:spPr>
          <a:xfrm>
            <a:off x="5125741" y="513397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76AB2B88-69A4-20AF-C018-A74B8A9658CB}"/>
              </a:ext>
            </a:extLst>
          </p:cNvPr>
          <p:cNvSpPr/>
          <p:nvPr/>
        </p:nvSpPr>
        <p:spPr>
          <a:xfrm>
            <a:off x="2770831" y="2180022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5B4531D2-EAE8-FB5A-9730-50DB1B817ABE}"/>
              </a:ext>
            </a:extLst>
          </p:cNvPr>
          <p:cNvSpPr/>
          <p:nvPr/>
        </p:nvSpPr>
        <p:spPr>
          <a:xfrm>
            <a:off x="2676748" y="390049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39" name="Dreptunghi 38">
            <a:extLst>
              <a:ext uri="{FF2B5EF4-FFF2-40B4-BE49-F238E27FC236}">
                <a16:creationId xmlns:a16="http://schemas.microsoft.com/office/drawing/2014/main" id="{96F62042-E1D8-09BF-B4D1-1FCDC8DB905A}"/>
              </a:ext>
            </a:extLst>
          </p:cNvPr>
          <p:cNvSpPr/>
          <p:nvPr/>
        </p:nvSpPr>
        <p:spPr>
          <a:xfrm>
            <a:off x="3001135" y="4622644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566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stituent conținut 35">
            <a:extLst>
              <a:ext uri="{FF2B5EF4-FFF2-40B4-BE49-F238E27FC236}">
                <a16:creationId xmlns:a16="http://schemas.microsoft.com/office/drawing/2014/main" id="{98CA2149-20FE-0409-036C-1EE64235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grpSp>
        <p:nvGrpSpPr>
          <p:cNvPr id="27" name="Grupare 26">
            <a:extLst>
              <a:ext uri="{FF2B5EF4-FFF2-40B4-BE49-F238E27FC236}">
                <a16:creationId xmlns:a16="http://schemas.microsoft.com/office/drawing/2014/main" id="{02154ED2-E08E-159B-473B-57080A07B770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8" name="Săgeată: șevron 27">
              <a:extLst>
                <a:ext uri="{FF2B5EF4-FFF2-40B4-BE49-F238E27FC236}">
                  <a16:creationId xmlns:a16="http://schemas.microsoft.com/office/drawing/2014/main" id="{9D2C0D99-CD94-871E-8210-23A14C9FAA9E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Săgeată: șevron 4">
              <a:extLst>
                <a:ext uri="{FF2B5EF4-FFF2-40B4-BE49-F238E27FC236}">
                  <a16:creationId xmlns:a16="http://schemas.microsoft.com/office/drawing/2014/main" id="{D8F77B7C-3B2F-3996-FDA9-6A19FF090846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5E941122-D3DD-1137-941B-A492FD04FC1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31" name="Săgeată: șevron 30">
              <a:extLst>
                <a:ext uri="{FF2B5EF4-FFF2-40B4-BE49-F238E27FC236}">
                  <a16:creationId xmlns:a16="http://schemas.microsoft.com/office/drawing/2014/main" id="{0F5D27C6-2579-9A2E-0365-A956F9EF615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Săgeată: șevron 8">
              <a:extLst>
                <a:ext uri="{FF2B5EF4-FFF2-40B4-BE49-F238E27FC236}">
                  <a16:creationId xmlns:a16="http://schemas.microsoft.com/office/drawing/2014/main" id="{8BAF464E-8B3D-6BFA-079F-B897300462C6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33" name="Grupare 32">
            <a:extLst>
              <a:ext uri="{FF2B5EF4-FFF2-40B4-BE49-F238E27FC236}">
                <a16:creationId xmlns:a16="http://schemas.microsoft.com/office/drawing/2014/main" id="{A32AA4AA-7F08-3C06-532F-DA319A316B59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34" name="Săgeată: șevron 33">
              <a:extLst>
                <a:ext uri="{FF2B5EF4-FFF2-40B4-BE49-F238E27FC236}">
                  <a16:creationId xmlns:a16="http://schemas.microsoft.com/office/drawing/2014/main" id="{0CB824EC-6C08-1502-E2A7-C580DCFBB9C9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Săgeată: șevron 10">
              <a:extLst>
                <a:ext uri="{FF2B5EF4-FFF2-40B4-BE49-F238E27FC236}">
                  <a16:creationId xmlns:a16="http://schemas.microsoft.com/office/drawing/2014/main" id="{3F936319-3C04-FDEE-3BE2-F0FB0B72BA00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graphicFrame>
        <p:nvGraphicFramePr>
          <p:cNvPr id="5" name="Tabel 17">
            <a:extLst>
              <a:ext uri="{FF2B5EF4-FFF2-40B4-BE49-F238E27FC236}">
                <a16:creationId xmlns:a16="http://schemas.microsoft.com/office/drawing/2014/main" id="{6A295DBD-EDB8-919B-2068-04851DDA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61189"/>
              </p:ext>
            </p:extLst>
          </p:nvPr>
        </p:nvGraphicFramePr>
        <p:xfrm>
          <a:off x="1054869" y="3155831"/>
          <a:ext cx="10082262" cy="227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131">
                  <a:extLst>
                    <a:ext uri="{9D8B030D-6E8A-4147-A177-3AD203B41FA5}">
                      <a16:colId xmlns:a16="http://schemas.microsoft.com/office/drawing/2014/main" val="3572330943"/>
                    </a:ext>
                  </a:extLst>
                </a:gridCol>
                <a:gridCol w="5041131">
                  <a:extLst>
                    <a:ext uri="{9D8B030D-6E8A-4147-A177-3AD203B41FA5}">
                      <a16:colId xmlns:a16="http://schemas.microsoft.com/office/drawing/2014/main" val="1045863093"/>
                    </a:ext>
                  </a:extLst>
                </a:gridCol>
              </a:tblGrid>
              <a:tr h="455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883077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Inefficient joins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343445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 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suitable for OLAP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908894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Fault tolerant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 (mappings and routing)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252573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Suitable for OLTP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00471"/>
                  </a:ext>
                </a:extLst>
              </a:tr>
            </a:tbl>
          </a:graphicData>
        </a:graphic>
      </p:graphicFrame>
      <p:sp>
        <p:nvSpPr>
          <p:cNvPr id="37" name="Substituent subsol 1">
            <a:extLst>
              <a:ext uri="{FF2B5EF4-FFF2-40B4-BE49-F238E27FC236}">
                <a16:creationId xmlns:a16="http://schemas.microsoft.com/office/drawing/2014/main" id="{CCA76E0E-E5AA-6637-DF18-20EC5CBC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6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530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Interface to access mongo shards.</a:t>
            </a:r>
          </a:p>
          <a:p>
            <a:pPr algn="just"/>
            <a:r>
              <a:rPr lang="en-US" dirty="0"/>
              <a:t>Queries config serves to learn about shards cluster configuration.</a:t>
            </a:r>
          </a:p>
          <a:p>
            <a:pPr algn="just"/>
            <a:r>
              <a:rPr lang="en-US" dirty="0"/>
              <a:t>Multiple </a:t>
            </a:r>
            <a:r>
              <a:rPr lang="en-US" dirty="0" err="1"/>
              <a:t>MongoS</a:t>
            </a:r>
            <a:r>
              <a:rPr lang="en-US" dirty="0"/>
              <a:t> may be instantiated.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2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Config servers store meta-data about shards cluster.</a:t>
            </a:r>
          </a:p>
          <a:p>
            <a:pPr algn="just"/>
            <a:r>
              <a:rPr lang="en-US" dirty="0"/>
              <a:t>Advisable to deploy config servers as a replica set and avoid having a single point of failure.</a:t>
            </a:r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1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81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Store Mongo collections.</a:t>
            </a:r>
          </a:p>
          <a:p>
            <a:pPr algn="just"/>
            <a:r>
              <a:rPr lang="en-US" dirty="0"/>
              <a:t>Each shard id deployed as a replica set with a primary shard and multiple secondary shards.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9248"/>
              <a:ext cx="1146036" cy="755146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2508" y="189347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0346" y="1237167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4515" y="1237167"/>
            <a:ext cx="914400" cy="914400"/>
          </a:xfrm>
          <a:prstGeom prst="rect">
            <a:avLst/>
          </a:prstGeom>
        </p:spPr>
      </p:pic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6385140" y="646546"/>
            <a:ext cx="3827369" cy="4572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 rot="16200000" flipH="1">
            <a:off x="7960416" y="1832620"/>
            <a:ext cx="538308" cy="3688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5400000">
            <a:off x="4360129" y="1921196"/>
            <a:ext cx="538308" cy="3511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E651592-D99E-E9D1-708A-8453620A36D0}"/>
              </a:ext>
            </a:extLst>
          </p:cNvPr>
          <p:cNvSpPr txBox="1"/>
          <p:nvPr/>
        </p:nvSpPr>
        <p:spPr>
          <a:xfrm>
            <a:off x="10212507" y="108042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MongoS</a:t>
            </a:r>
            <a:endParaRPr lang="en-US" dirty="0"/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5D2320E2-A684-2543-A942-24A882B63F86}"/>
              </a:ext>
            </a:extLst>
          </p:cNvPr>
          <p:cNvSpPr txBox="1"/>
          <p:nvPr/>
        </p:nvSpPr>
        <p:spPr>
          <a:xfrm>
            <a:off x="1137622" y="3532815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 Replica Set</a:t>
            </a:r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F9B0C7C1-EC08-B741-8896-EEB7E6CDD55D}"/>
              </a:ext>
            </a:extLst>
          </p:cNvPr>
          <p:cNvSpPr/>
          <p:nvPr/>
        </p:nvSpPr>
        <p:spPr>
          <a:xfrm>
            <a:off x="4855833" y="1103748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c 24" descr="Database outline">
            <a:extLst>
              <a:ext uri="{FF2B5EF4-FFF2-40B4-BE49-F238E27FC236}">
                <a16:creationId xmlns:a16="http://schemas.microsoft.com/office/drawing/2014/main" id="{F8A20522-BFFE-D17F-0F33-FB0ECED5F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1481" y="2329045"/>
            <a:ext cx="914400" cy="914400"/>
          </a:xfrm>
          <a:prstGeom prst="rect">
            <a:avLst/>
          </a:prstGeom>
        </p:spPr>
      </p:pic>
      <p:pic>
        <p:nvPicPr>
          <p:cNvPr id="55" name="Grafic 54" descr="Database outline">
            <a:extLst>
              <a:ext uri="{FF2B5EF4-FFF2-40B4-BE49-F238E27FC236}">
                <a16:creationId xmlns:a16="http://schemas.microsoft.com/office/drawing/2014/main" id="{6FA7F6CD-1C0A-90BD-4612-61595DC0D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209" y="4079625"/>
            <a:ext cx="914400" cy="914400"/>
          </a:xfrm>
          <a:prstGeom prst="rect">
            <a:avLst/>
          </a:prstGeom>
        </p:spPr>
      </p:pic>
      <p:pic>
        <p:nvPicPr>
          <p:cNvPr id="56" name="Grafic 55" descr="Database outline">
            <a:extLst>
              <a:ext uri="{FF2B5EF4-FFF2-40B4-BE49-F238E27FC236}">
                <a16:creationId xmlns:a16="http://schemas.microsoft.com/office/drawing/2014/main" id="{53FC2F62-AD3F-CCB5-5FB0-AC36C310F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3378" y="4079625"/>
            <a:ext cx="914400" cy="914400"/>
          </a:xfrm>
          <a:prstGeom prst="rect">
            <a:avLst/>
          </a:prstGeom>
        </p:spPr>
      </p:pic>
      <p:sp>
        <p:nvSpPr>
          <p:cNvPr id="57" name="Dreptunghi 56">
            <a:extLst>
              <a:ext uri="{FF2B5EF4-FFF2-40B4-BE49-F238E27FC236}">
                <a16:creationId xmlns:a16="http://schemas.microsoft.com/office/drawing/2014/main" id="{872232D6-F8A1-8882-7735-2B106E017C00}"/>
              </a:ext>
            </a:extLst>
          </p:cNvPr>
          <p:cNvSpPr/>
          <p:nvPr/>
        </p:nvSpPr>
        <p:spPr>
          <a:xfrm>
            <a:off x="8544696" y="3946206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fic 57" descr="Database outline">
            <a:extLst>
              <a:ext uri="{FF2B5EF4-FFF2-40B4-BE49-F238E27FC236}">
                <a16:creationId xmlns:a16="http://schemas.microsoft.com/office/drawing/2014/main" id="{88F1437B-AE07-9DAD-116B-6268F5D25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0344" y="5171503"/>
            <a:ext cx="914400" cy="914400"/>
          </a:xfrm>
          <a:prstGeom prst="rect">
            <a:avLst/>
          </a:prstGeom>
        </p:spPr>
      </p:pic>
      <p:pic>
        <p:nvPicPr>
          <p:cNvPr id="59" name="Grafic 58" descr="Database outline">
            <a:extLst>
              <a:ext uri="{FF2B5EF4-FFF2-40B4-BE49-F238E27FC236}">
                <a16:creationId xmlns:a16="http://schemas.microsoft.com/office/drawing/2014/main" id="{36B6646F-B323-5FDB-6605-8603208A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8633" y="4079625"/>
            <a:ext cx="914400" cy="914400"/>
          </a:xfrm>
          <a:prstGeom prst="rect">
            <a:avLst/>
          </a:prstGeom>
        </p:spPr>
      </p:pic>
      <p:pic>
        <p:nvPicPr>
          <p:cNvPr id="60" name="Grafic 59" descr="Database outline">
            <a:extLst>
              <a:ext uri="{FF2B5EF4-FFF2-40B4-BE49-F238E27FC236}">
                <a16:creationId xmlns:a16="http://schemas.microsoft.com/office/drawing/2014/main" id="{481A34F7-9E98-B854-F1AB-54724240F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802" y="4079625"/>
            <a:ext cx="914400" cy="914400"/>
          </a:xfrm>
          <a:prstGeom prst="rect">
            <a:avLst/>
          </a:prstGeom>
        </p:spPr>
      </p:pic>
      <p:sp>
        <p:nvSpPr>
          <p:cNvPr id="61" name="Dreptunghi 60">
            <a:extLst>
              <a:ext uri="{FF2B5EF4-FFF2-40B4-BE49-F238E27FC236}">
                <a16:creationId xmlns:a16="http://schemas.microsoft.com/office/drawing/2014/main" id="{9F1A8AFB-1ABD-B79B-6F9E-6FC66F5E26A9}"/>
              </a:ext>
            </a:extLst>
          </p:cNvPr>
          <p:cNvSpPr/>
          <p:nvPr/>
        </p:nvSpPr>
        <p:spPr>
          <a:xfrm>
            <a:off x="1344120" y="3946206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fic 61" descr="Database outline">
            <a:extLst>
              <a:ext uri="{FF2B5EF4-FFF2-40B4-BE49-F238E27FC236}">
                <a16:creationId xmlns:a16="http://schemas.microsoft.com/office/drawing/2014/main" id="{6854705E-C1BA-8457-9728-2AD6AB8B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768" y="5171503"/>
            <a:ext cx="914400" cy="914400"/>
          </a:xfrm>
          <a:prstGeom prst="rect">
            <a:avLst/>
          </a:prstGeom>
        </p:spPr>
      </p:pic>
      <p:sp>
        <p:nvSpPr>
          <p:cNvPr id="70" name="CasetăText 69">
            <a:extLst>
              <a:ext uri="{FF2B5EF4-FFF2-40B4-BE49-F238E27FC236}">
                <a16:creationId xmlns:a16="http://schemas.microsoft.com/office/drawing/2014/main" id="{27CFDB96-30B2-959B-D989-A016F4C9D3B7}"/>
              </a:ext>
            </a:extLst>
          </p:cNvPr>
          <p:cNvSpPr txBox="1"/>
          <p:nvPr/>
        </p:nvSpPr>
        <p:spPr>
          <a:xfrm>
            <a:off x="3875156" y="569963"/>
            <a:ext cx="250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Server Replica Set</a:t>
            </a:r>
          </a:p>
        </p:txBody>
      </p:sp>
      <p:sp>
        <p:nvSpPr>
          <p:cNvPr id="105" name="CasetăText 104">
            <a:extLst>
              <a:ext uri="{FF2B5EF4-FFF2-40B4-BE49-F238E27FC236}">
                <a16:creationId xmlns:a16="http://schemas.microsoft.com/office/drawing/2014/main" id="{B5F39B07-56DE-1258-A848-2701D644D604}"/>
              </a:ext>
            </a:extLst>
          </p:cNvPr>
          <p:cNvSpPr txBox="1"/>
          <p:nvPr/>
        </p:nvSpPr>
        <p:spPr>
          <a:xfrm>
            <a:off x="10137544" y="3532815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 Replica Set</a:t>
            </a:r>
          </a:p>
        </p:txBody>
      </p:sp>
    </p:spTree>
    <p:extLst>
      <p:ext uri="{BB962C8B-B14F-4D97-AF65-F5344CB8AC3E}">
        <p14:creationId xmlns:p14="http://schemas.microsoft.com/office/powerpoint/2010/main" val="289713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7DC7BD-8277-4CF6-9C34-E90272D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2905B1-0412-494B-8E11-2998B45E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Suitable for large scale systems. (</a:t>
            </a:r>
            <a:r>
              <a:rPr lang="en-US" dirty="0">
                <a:solidFill>
                  <a:srgbClr val="0070C0"/>
                </a:solidFill>
              </a:rPr>
              <a:t>horizontal scaling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Specific type of partitioning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General idea: split database into smaller databases.</a:t>
            </a:r>
          </a:p>
          <a:p>
            <a:endParaRPr lang="en-US" dirty="0"/>
          </a:p>
          <a:p>
            <a:r>
              <a:rPr lang="en-US" dirty="0"/>
              <a:t>Purpose: increase database performance and storage capability,</a:t>
            </a:r>
          </a:p>
          <a:p>
            <a:pPr lvl="1"/>
            <a:r>
              <a:rPr lang="en-US" sz="2800" dirty="0"/>
              <a:t>Database will not have a single point of failure.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stituent subsol 1">
            <a:extLst>
              <a:ext uri="{FF2B5EF4-FFF2-40B4-BE49-F238E27FC236}">
                <a16:creationId xmlns:a16="http://schemas.microsoft.com/office/drawing/2014/main" id="{44F900D5-D077-8A44-BD89-D381331F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Increase hardware capabilities.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Performance does not necessarily increase linearly.</a:t>
            </a:r>
          </a:p>
          <a:p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BD6B795F-5D98-C301-436B-1E2F707F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2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074"/>
            <a:ext cx="10515600" cy="3186113"/>
          </a:xfrm>
        </p:spPr>
        <p:txBody>
          <a:bodyPr>
            <a:normAutofit/>
          </a:bodyPr>
          <a:lstStyle/>
          <a:p>
            <a:r>
              <a:rPr lang="en-US" dirty="0"/>
              <a:t>Add copies of the database.</a:t>
            </a:r>
          </a:p>
          <a:p>
            <a:endParaRPr lang="en-US" dirty="0"/>
          </a:p>
          <a:p>
            <a:r>
              <a:rPr lang="en-US" dirty="0"/>
              <a:t>Types of replicas: one master node and multiple read replicas.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dirty="0"/>
              <a:t>Master node receives write requests.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pPr marL="0" indent="0">
              <a:buNone/>
            </a:pPr>
            <a:endParaRPr lang="ro-RO" dirty="0">
              <a:hlinkClick r:id="" action="ppaction://noaction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737E6207-A7A7-46C9-6149-C53FF7BC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6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BA4DB4-5DFE-FC1E-CD00-2E4579EDC8EE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28" name="Conector: cotit 27">
            <a:extLst>
              <a:ext uri="{FF2B5EF4-FFF2-40B4-BE49-F238E27FC236}">
                <a16:creationId xmlns:a16="http://schemas.microsoft.com/office/drawing/2014/main" id="{EA361D7B-BEB5-A1AD-F11C-95E8E4ACC146}"/>
              </a:ext>
            </a:extLst>
          </p:cNvPr>
          <p:cNvCxnSpPr>
            <a:stCxn id="24" idx="4"/>
            <a:endCxn id="6" idx="3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stituent subsol 1">
            <a:extLst>
              <a:ext uri="{FF2B5EF4-FFF2-40B4-BE49-F238E27FC236}">
                <a16:creationId xmlns:a16="http://schemas.microsoft.com/office/drawing/2014/main" id="{0CC85448-B3FE-3650-402F-4E2C2C68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2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0675E2-D0F0-B0D8-3C49-A4A9CC15EA49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DEC233A8-3721-7160-5FF2-E97FF1B90676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AA05EEB2-2821-8F1D-E181-6351E69B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51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4445001" y="2317750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685958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0AC1F1-DCFE-06E1-98D1-78D42D1EF0BB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DFDE4E84-5F82-9BEA-7968-3BD5BEE1A2E3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F822D5-E854-F06D-7BCA-12BF7739C35C}"/>
              </a:ext>
            </a:extLst>
          </p:cNvPr>
          <p:cNvSpPr/>
          <p:nvPr/>
        </p:nvSpPr>
        <p:spPr>
          <a:xfrm>
            <a:off x="6184360" y="5091280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request</a:t>
            </a:r>
          </a:p>
        </p:txBody>
      </p:sp>
      <p:cxnSp>
        <p:nvCxnSpPr>
          <p:cNvPr id="4" name="Conector: cotit 3">
            <a:extLst>
              <a:ext uri="{FF2B5EF4-FFF2-40B4-BE49-F238E27FC236}">
                <a16:creationId xmlns:a16="http://schemas.microsoft.com/office/drawing/2014/main" id="{34B4BFE9-6DBB-679D-539B-8D3BE62E3DC1}"/>
              </a:ext>
            </a:extLst>
          </p:cNvPr>
          <p:cNvCxnSpPr>
            <a:stCxn id="19" idx="2"/>
            <a:endCxn id="10" idx="2"/>
          </p:cNvCxnSpPr>
          <p:nvPr/>
        </p:nvCxnSpPr>
        <p:spPr>
          <a:xfrm rot="10800000">
            <a:off x="6105526" y="4892675"/>
            <a:ext cx="78835" cy="549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stituent subsol 1">
            <a:extLst>
              <a:ext uri="{FF2B5EF4-FFF2-40B4-BE49-F238E27FC236}">
                <a16:creationId xmlns:a16="http://schemas.microsoft.com/office/drawing/2014/main" id="{7D3F1211-DC61-01EB-952D-37EC6445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31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445001" y="2317750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5249863" y="3122612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685958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A74723-A377-CD8D-D9A8-6D5DB1DA1442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047099A3-BC9A-92F1-F6DA-C202443AADF7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6184360" y="5091280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request</a:t>
            </a:r>
          </a:p>
        </p:txBody>
      </p:sp>
      <p:cxnSp>
        <p:nvCxnSpPr>
          <p:cNvPr id="21" name="Conector: cotit 20">
            <a:extLst>
              <a:ext uri="{FF2B5EF4-FFF2-40B4-BE49-F238E27FC236}">
                <a16:creationId xmlns:a16="http://schemas.microsoft.com/office/drawing/2014/main" id="{697F6B4C-D425-3B20-FEA3-A48EDB099F2F}"/>
              </a:ext>
            </a:extLst>
          </p:cNvPr>
          <p:cNvCxnSpPr>
            <a:stCxn id="19" idx="2"/>
          </p:cNvCxnSpPr>
          <p:nvPr/>
        </p:nvCxnSpPr>
        <p:spPr>
          <a:xfrm rot="10800000">
            <a:off x="6105526" y="4892675"/>
            <a:ext cx="78835" cy="549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stituent subsol 1">
            <a:extLst>
              <a:ext uri="{FF2B5EF4-FFF2-40B4-BE49-F238E27FC236}">
                <a16:creationId xmlns:a16="http://schemas.microsoft.com/office/drawing/2014/main" id="{7D25FA92-CFF1-4D10-D9C3-95FB008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56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8" ma:contentTypeDescription="Create a new document." ma:contentTypeScope="" ma:versionID="09b52462dbce9d31867ec3948bc59e3a">
  <xsd:schema xmlns:xsd="http://www.w3.org/2001/XMLSchema" xmlns:xs="http://www.w3.org/2001/XMLSchema" xmlns:p="http://schemas.microsoft.com/office/2006/metadata/properties" xmlns:ns2="849bcb71-18f6-4b5b-9727-bb6cf041d844" targetNamespace="http://schemas.microsoft.com/office/2006/metadata/properties" ma:root="true" ma:fieldsID="3d977466feb1addb1a9baf9d9c581bbc" ns2:_=""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D401FF-44C3-4D8F-A309-3FCA75C903F1}"/>
</file>

<file path=customXml/itemProps2.xml><?xml version="1.0" encoding="utf-8"?>
<ds:datastoreItem xmlns:ds="http://schemas.openxmlformats.org/officeDocument/2006/customXml" ds:itemID="{D657E40C-4ED4-4A01-85F7-D928F05AEE96}"/>
</file>

<file path=customXml/itemProps3.xml><?xml version="1.0" encoding="utf-8"?>
<ds:datastoreItem xmlns:ds="http://schemas.openxmlformats.org/officeDocument/2006/customXml" ds:itemID="{EEBC2709-C605-444A-97D3-0D8AA0E02453}"/>
</file>

<file path=docProps/app.xml><?xml version="1.0" encoding="utf-8"?>
<Properties xmlns="http://schemas.openxmlformats.org/officeDocument/2006/extended-properties" xmlns:vt="http://schemas.openxmlformats.org/officeDocument/2006/docPropsVTypes">
  <TotalTime>30173</TotalTime>
  <Words>684</Words>
  <Application>Microsoft Office PowerPoint</Application>
  <PresentationFormat>Ecran lat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Temă Office</vt:lpstr>
      <vt:lpstr>NoSql –Databases</vt:lpstr>
      <vt:lpstr>Sharding</vt:lpstr>
      <vt:lpstr>Sharding</vt:lpstr>
      <vt:lpstr>Scaling database</vt:lpstr>
      <vt:lpstr>Scaling database</vt:lpstr>
      <vt:lpstr>Prezentare PowerPoint</vt:lpstr>
      <vt:lpstr>Prezentare PowerPoint</vt:lpstr>
      <vt:lpstr>Prezentare PowerPoint</vt:lpstr>
      <vt:lpstr>Prezentare PowerPoint</vt:lpstr>
      <vt:lpstr>Scaling database</vt:lpstr>
      <vt:lpstr>Scaling database</vt:lpstr>
      <vt:lpstr>Prezentare PowerPoint</vt:lpstr>
      <vt:lpstr>Prezentare PowerPoint</vt:lpstr>
      <vt:lpstr>Prezentare PowerPoint</vt:lpstr>
      <vt:lpstr>Prezentare PowerPoint</vt:lpstr>
      <vt:lpstr>Scaling database</vt:lpstr>
      <vt:lpstr>Mongo sharding</vt:lpstr>
      <vt:lpstr>Mongo sharding, components</vt:lpstr>
      <vt:lpstr>Mongo sharding, components</vt:lpstr>
      <vt:lpstr>Mongo sharding, components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- DIAGRAM</dc:title>
  <dc:creator>Rob Ban</dc:creator>
  <cp:lastModifiedBy>IULIA TEODORA BANU DEMERGIAN</cp:lastModifiedBy>
  <cp:revision>182</cp:revision>
  <dcterms:created xsi:type="dcterms:W3CDTF">2020-03-01T21:41:38Z</dcterms:created>
  <dcterms:modified xsi:type="dcterms:W3CDTF">2022-05-09T07:47:44Z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