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6"/>
  </p:notesMasterIdLst>
  <p:sldIdLst>
    <p:sldId id="256" r:id="rId2"/>
    <p:sldId id="322" r:id="rId3"/>
    <p:sldId id="343" r:id="rId4"/>
    <p:sldId id="354" r:id="rId5"/>
    <p:sldId id="352" r:id="rId6"/>
    <p:sldId id="345" r:id="rId7"/>
    <p:sldId id="349" r:id="rId8"/>
    <p:sldId id="353" r:id="rId9"/>
    <p:sldId id="350" r:id="rId10"/>
    <p:sldId id="351" r:id="rId11"/>
    <p:sldId id="324" r:id="rId12"/>
    <p:sldId id="358" r:id="rId13"/>
    <p:sldId id="361" r:id="rId14"/>
    <p:sldId id="346" r:id="rId15"/>
    <p:sldId id="359" r:id="rId16"/>
    <p:sldId id="356" r:id="rId17"/>
    <p:sldId id="355" r:id="rId18"/>
    <p:sldId id="360" r:id="rId19"/>
    <p:sldId id="357" r:id="rId20"/>
    <p:sldId id="362" r:id="rId21"/>
    <p:sldId id="363" r:id="rId22"/>
    <p:sldId id="364" r:id="rId23"/>
    <p:sldId id="366" r:id="rId24"/>
    <p:sldId id="367" r:id="rId25"/>
    <p:sldId id="368" r:id="rId26"/>
    <p:sldId id="365" r:id="rId27"/>
    <p:sldId id="373" r:id="rId28"/>
    <p:sldId id="370" r:id="rId29"/>
    <p:sldId id="374" r:id="rId30"/>
    <p:sldId id="369" r:id="rId31"/>
    <p:sldId id="372" r:id="rId32"/>
    <p:sldId id="371" r:id="rId33"/>
    <p:sldId id="395" r:id="rId34"/>
    <p:sldId id="375" r:id="rId35"/>
    <p:sldId id="378" r:id="rId36"/>
    <p:sldId id="379" r:id="rId37"/>
    <p:sldId id="382" r:id="rId38"/>
    <p:sldId id="386" r:id="rId39"/>
    <p:sldId id="385" r:id="rId40"/>
    <p:sldId id="387" r:id="rId41"/>
    <p:sldId id="383" r:id="rId42"/>
    <p:sldId id="388" r:id="rId43"/>
    <p:sldId id="392" r:id="rId44"/>
    <p:sldId id="397" r:id="rId45"/>
    <p:sldId id="398" r:id="rId46"/>
    <p:sldId id="399" r:id="rId47"/>
    <p:sldId id="390" r:id="rId48"/>
    <p:sldId id="402" r:id="rId49"/>
    <p:sldId id="401" r:id="rId50"/>
    <p:sldId id="389" r:id="rId51"/>
    <p:sldId id="391" r:id="rId52"/>
    <p:sldId id="400" r:id="rId53"/>
    <p:sldId id="403" r:id="rId54"/>
    <p:sldId id="404" r:id="rId55"/>
    <p:sldId id="405" r:id="rId56"/>
    <p:sldId id="406" r:id="rId57"/>
    <p:sldId id="407" r:id="rId58"/>
    <p:sldId id="408" r:id="rId59"/>
    <p:sldId id="409" r:id="rId60"/>
    <p:sldId id="393" r:id="rId61"/>
    <p:sldId id="394" r:id="rId62"/>
    <p:sldId id="380" r:id="rId63"/>
    <p:sldId id="377" r:id="rId64"/>
    <p:sldId id="376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 Ban" initials="RB" lastIdx="2" clrIdx="0">
    <p:extLst>
      <p:ext uri="{19B8F6BF-5375-455C-9EA6-DF929625EA0E}">
        <p15:presenceInfo xmlns:p15="http://schemas.microsoft.com/office/powerpoint/2012/main" userId="9b8be395960a09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Fără stil, grilă tabel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74" Type="http://schemas.openxmlformats.org/officeDocument/2006/relationships/customXml" Target="../customXml/item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D6C16-225F-4F75-9684-CB0749B9F3F9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5228F-EB42-40E6-97D2-08E99753E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59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5B2D5E-3D6A-4DA4-8F42-E21CC1E74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D587260B-9EF4-4416-9A48-DAF891E6F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3C860A2C-B6D2-49E8-855E-F468CA33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EC3A-3283-4005-BB33-2E8C6EF55BD9}" type="datetime1">
              <a:rPr lang="en-GB" smtClean="0"/>
              <a:t>18/04/2022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F0C00AD-E5AC-4DF4-86AF-DBDB8431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C4: Transactional systems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A1AEB9BB-BD9E-4CB3-9B0E-1907496E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47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97E7F99-3C3E-4BB1-97A1-5B983730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40A35A79-EC1A-45CD-A473-84B05D58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52A7375-6C7A-43AF-A322-649A4E9A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B71E-D4D5-43BF-B69C-C1EE46811ABB}" type="datetime1">
              <a:rPr lang="en-GB" smtClean="0"/>
              <a:t>18/04/2022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BC802E55-1826-41E7-A64B-E1A50A14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C4: Transactional systems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411CA59-5C80-4AFE-888D-1E4A7465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57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08F4CB57-2008-49DC-8A0E-A1E388B23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2ABE03B4-EEFD-440F-BE02-96F268DCE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9015016-7654-47BE-8964-3F77DA01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0E321-7EF8-40D2-92A8-EB7673B82513}" type="datetime1">
              <a:rPr lang="en-GB" smtClean="0"/>
              <a:t>18/04/2022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B9A8057-806E-4C6D-BDCD-0F22D76A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C4: Transactional systems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708C49C-4A98-48C7-A58A-D1423A39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82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21E51ED-3B78-4F83-B215-56C748C3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4F4CFBC-930D-4C2B-A69D-675A415E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4C4D4B3-49F4-4301-8614-68F52616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20F8-B043-49FB-8918-8755086EE51C}" type="datetime1">
              <a:rPr lang="en-GB" smtClean="0"/>
              <a:t>18/04/2022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D784815B-2438-4F1F-8EE4-F6CCF24C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C4: Transactional systems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18E8C70-24AA-46CE-8461-5B0EC1AC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32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1F78D57-A078-46F6-9984-D7B1219F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AC5AFB0-BE08-44FB-9067-45536AD7E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A818005-4554-4DAA-9166-474E2B1E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6F3E4-CCBE-4E4A-9074-0D6B26F7B270}" type="datetime1">
              <a:rPr lang="en-GB" smtClean="0"/>
              <a:t>18/04/2022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5DA3D98-69D0-41A0-ADCE-3430E9FE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C4: Transactional systems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CC462553-8A5B-4572-A82B-35A3A6F9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81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E472264-14F0-44EB-80C0-6CEDC0B2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90E48A2-656D-47BF-8166-3E434866C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8CB89789-4E83-4CC8-93ED-860BC6722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576898E8-E668-40DC-8499-ECF9F615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D373-472F-41C9-B5BE-79779742EB07}" type="datetime1">
              <a:rPr lang="en-GB" smtClean="0"/>
              <a:t>18/04/2022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F702F217-08A0-4924-923C-E7825C8E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C4: Transactional systems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B466814D-BE81-461F-B184-44F19FD0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62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DDB4E41-7883-4F35-A964-70762DEE9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77CF5490-88DC-4B00-A9CD-488ACA8E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713F7C72-16EC-4B38-A9F5-4E6FB4D4C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B3D5A244-3A00-4CAC-A50C-9C3A7D273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F577C39F-CB32-4CEF-9072-959AA5FB3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7E9A8BEB-DE43-4B71-BF27-4402531A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E4D1-D98F-49F9-A7FB-4E37B5738CF9}" type="datetime1">
              <a:rPr lang="en-GB" smtClean="0"/>
              <a:t>18/04/2022</a:t>
            </a:fld>
            <a:endParaRPr lang="en-GB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3130E90D-0268-4FF8-95FF-49AD67F0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C4: Transactional systems</a:t>
            </a:r>
            <a:endParaRPr lang="en-GB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D44A8F21-ED71-4E61-B0D5-01C76CCD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20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8D870C7-AE67-47EE-84BC-64121331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53CCB47A-3502-4C2F-A947-86C49E17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DC85-80B7-4950-9A0F-533BE8D41173}" type="datetime1">
              <a:rPr lang="en-GB" smtClean="0"/>
              <a:t>18/04/2022</a:t>
            </a:fld>
            <a:endParaRPr lang="en-GB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5EE70625-7AD8-4AF0-92A4-B76BC236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C4: Transactional systems</a:t>
            </a:r>
            <a:endParaRPr lang="en-GB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1396C6B9-326F-47DF-AEC8-A8E8FF39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10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7B4750E0-2CCB-42AC-948E-1BF7E794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300-0BC4-41E2-87A2-A105E68596F0}" type="datetime1">
              <a:rPr lang="en-GB" smtClean="0"/>
              <a:t>18/04/2022</a:t>
            </a:fld>
            <a:endParaRPr lang="en-GB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8647AC62-4119-4B55-8D81-382C1752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C4: Transactional systems</a:t>
            </a:r>
            <a:endParaRPr lang="en-GB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B5555414-37C8-437D-8E5A-663A75A9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61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FF4670D-6EAF-47B3-96CB-B9FDA775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FC00278-EF89-4573-80F9-53A30BA1B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EBFDBFE-7010-4B3D-AC22-E8088288C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D9F7ABF4-7776-4BF6-A84C-059A6BA2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2D30-8089-4BC7-BB1B-817173BFBC34}" type="datetime1">
              <a:rPr lang="en-GB" smtClean="0"/>
              <a:t>18/04/2022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ECA5AE61-823C-4350-9C1D-CB691AB5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C4: Transactional systems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8467F9C3-E151-41B1-AA0F-23174FB6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46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FBFAAD3-3772-4AA5-A841-F2950FF2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4C698694-CA32-49C6-9FF8-258AC4314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2170C7AF-CDF1-44B6-B3FD-E07DDC7A7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00E5A3CB-2DB6-492F-9F4C-E5B36E81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7C7A-39CE-40C0-81A2-36E275C7328F}" type="datetime1">
              <a:rPr lang="en-GB" smtClean="0"/>
              <a:t>18/04/2022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F037AF34-E78E-4234-8371-B46C7776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C4: Transactional systems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F226EA14-8C21-4F46-AE1F-1B463E5E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45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419A0F91-6E57-4F0B-986A-518748BF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7EE155C-71FB-450B-B087-14CE486D7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B654B14-5308-40D2-81BB-E4436B0E0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B2F96-F25B-4378-ADB0-410044904F12}" type="datetime1">
              <a:rPr lang="en-GB" smtClean="0"/>
              <a:t>18/04/2022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21B6BF4-102B-4113-9EEE-722FD53F5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Databases C4: Transactional systems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78CA9F1-84FA-4860-A7CB-485BDE14B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48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12294718/how-to-create-a-cross-as-a-template-to-checkbox" TargetMode="Externa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12294718/how-to-create-a-cross-as-a-template-to-checkbox" TargetMode="Externa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12294718/how-to-create-a-cross-as-a-template-to-checkbox" TargetMode="Externa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2294718/how-to-create-a-cross-as-a-template-to-checkbo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12294718/how-to-create-a-cross-as-a-template-to-checkbox" TargetMode="Externa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12294718/how-to-create-a-cross-as-a-template-to-checkbox" TargetMode="Externa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12294718/how-to-create-a-cross-as-a-template-to-checkbox" TargetMode="External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12294718/how-to-create-a-cross-as-a-template-to-checkbox" TargetMode="External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2294718/how-to-create-a-cross-as-a-template-to-checkbo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2294718/how-to-create-a-cross-as-a-template-to-checkbo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B19306_01/server.102/b14220/consist.htm" TargetMode="External"/><Relationship Id="rId2" Type="http://schemas.openxmlformats.org/officeDocument/2006/relationships/hyperlink" Target="https://oracle-base.com/articles/misc/deadlocks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B6C1EF0-9BB4-4BA8-9F39-60A8DF09A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Transactional systems</a:t>
            </a:r>
            <a:endParaRPr lang="en-GB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FA33CE9D-6C5D-4CA9-A1D1-9502FFB74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8: Databases</a:t>
            </a:r>
          </a:p>
        </p:txBody>
      </p:sp>
    </p:spTree>
    <p:extLst>
      <p:ext uri="{BB962C8B-B14F-4D97-AF65-F5344CB8AC3E}">
        <p14:creationId xmlns:p14="http://schemas.microsoft.com/office/powerpoint/2010/main" val="798067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9A19EEB-BD11-4A49-A47C-804D332D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15FE4D6F-AC2C-4D68-8F48-A5C4C9F7E8B4}"/>
              </a:ext>
            </a:extLst>
          </p:cNvPr>
          <p:cNvSpPr/>
          <p:nvPr/>
        </p:nvSpPr>
        <p:spPr>
          <a:xfrm>
            <a:off x="838200" y="291292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are 6">
            <a:extLst>
              <a:ext uri="{FF2B5EF4-FFF2-40B4-BE49-F238E27FC236}">
                <a16:creationId xmlns:a16="http://schemas.microsoft.com/office/drawing/2014/main" id="{49C58894-6594-478C-ACE6-B301E1916E10}"/>
              </a:ext>
            </a:extLst>
          </p:cNvPr>
          <p:cNvGrpSpPr/>
          <p:nvPr/>
        </p:nvGrpSpPr>
        <p:grpSpPr>
          <a:xfrm>
            <a:off x="975550" y="421774"/>
            <a:ext cx="2487178" cy="1466987"/>
            <a:chOff x="931282" y="1276199"/>
            <a:chExt cx="1236147" cy="784953"/>
          </a:xfrm>
        </p:grpSpPr>
        <p:sp>
          <p:nvSpPr>
            <p:cNvPr id="8" name="Dreptunghi: colțuri rotunjite 7">
              <a:extLst>
                <a:ext uri="{FF2B5EF4-FFF2-40B4-BE49-F238E27FC236}">
                  <a16:creationId xmlns:a16="http://schemas.microsoft.com/office/drawing/2014/main" id="{4811CF38-6B9D-41E6-A847-3EE840C82687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reptunghi: colțuri rotunjite 6">
              <a:extLst>
                <a:ext uri="{FF2B5EF4-FFF2-40B4-BE49-F238E27FC236}">
                  <a16:creationId xmlns:a16="http://schemas.microsoft.com/office/drawing/2014/main" id="{49BCF746-0ACD-43E3-B644-491A96E5C11D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/>
                <a:t>ATOMICITY</a:t>
              </a:r>
            </a:p>
          </p:txBody>
        </p:sp>
      </p:grpSp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348315D6-7AE6-476A-A1A7-9438FDB734D9}"/>
              </a:ext>
            </a:extLst>
          </p:cNvPr>
          <p:cNvSpPr/>
          <p:nvPr/>
        </p:nvSpPr>
        <p:spPr>
          <a:xfrm>
            <a:off x="3608822" y="29129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upare 10">
            <a:extLst>
              <a:ext uri="{FF2B5EF4-FFF2-40B4-BE49-F238E27FC236}">
                <a16:creationId xmlns:a16="http://schemas.microsoft.com/office/drawing/2014/main" id="{E91C91EC-9D81-457E-97E7-027C53F884D7}"/>
              </a:ext>
            </a:extLst>
          </p:cNvPr>
          <p:cNvGrpSpPr/>
          <p:nvPr/>
        </p:nvGrpSpPr>
        <p:grpSpPr>
          <a:xfrm>
            <a:off x="3746172" y="421773"/>
            <a:ext cx="2487178" cy="1466987"/>
            <a:chOff x="931282" y="1276199"/>
            <a:chExt cx="1236147" cy="784953"/>
          </a:xfrm>
        </p:grpSpPr>
        <p:sp>
          <p:nvSpPr>
            <p:cNvPr id="12" name="Dreptunghi: colțuri rotunjite 11">
              <a:extLst>
                <a:ext uri="{FF2B5EF4-FFF2-40B4-BE49-F238E27FC236}">
                  <a16:creationId xmlns:a16="http://schemas.microsoft.com/office/drawing/2014/main" id="{EAC83A37-8DF6-423D-BCA7-17EC4BBB3069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Dreptunghi: colțuri rotunjite 6">
              <a:extLst>
                <a:ext uri="{FF2B5EF4-FFF2-40B4-BE49-F238E27FC236}">
                  <a16:creationId xmlns:a16="http://schemas.microsoft.com/office/drawing/2014/main" id="{75176E5F-061B-48F2-B7F9-1C5087BEC3A8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CONSISTENCY</a:t>
              </a:r>
              <a:endParaRPr lang="ro-RO" sz="2000" kern="1200" dirty="0"/>
            </a:p>
          </p:txBody>
        </p:sp>
      </p:grpSp>
      <p:sp>
        <p:nvSpPr>
          <p:cNvPr id="14" name="Dreptunghi: colțuri rotunjite 13">
            <a:extLst>
              <a:ext uri="{FF2B5EF4-FFF2-40B4-BE49-F238E27FC236}">
                <a16:creationId xmlns:a16="http://schemas.microsoft.com/office/drawing/2014/main" id="{8EEB2AEA-FF88-4E5C-A990-EB168733DA32}"/>
              </a:ext>
            </a:extLst>
          </p:cNvPr>
          <p:cNvSpPr/>
          <p:nvPr/>
        </p:nvSpPr>
        <p:spPr>
          <a:xfrm>
            <a:off x="6370700" y="29129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are 14">
            <a:extLst>
              <a:ext uri="{FF2B5EF4-FFF2-40B4-BE49-F238E27FC236}">
                <a16:creationId xmlns:a16="http://schemas.microsoft.com/office/drawing/2014/main" id="{844B2EB7-05B3-4052-A806-6074815765EC}"/>
              </a:ext>
            </a:extLst>
          </p:cNvPr>
          <p:cNvGrpSpPr/>
          <p:nvPr/>
        </p:nvGrpSpPr>
        <p:grpSpPr>
          <a:xfrm>
            <a:off x="6508050" y="421773"/>
            <a:ext cx="2487178" cy="1466987"/>
            <a:chOff x="931282" y="1276199"/>
            <a:chExt cx="1236147" cy="784953"/>
          </a:xfrm>
        </p:grpSpPr>
        <p:sp>
          <p:nvSpPr>
            <p:cNvPr id="16" name="Dreptunghi: colțuri rotunjite 15">
              <a:extLst>
                <a:ext uri="{FF2B5EF4-FFF2-40B4-BE49-F238E27FC236}">
                  <a16:creationId xmlns:a16="http://schemas.microsoft.com/office/drawing/2014/main" id="{8B7A2055-EF31-4352-BA43-3325C83F80EE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Dreptunghi: colțuri rotunjite 6">
              <a:extLst>
                <a:ext uri="{FF2B5EF4-FFF2-40B4-BE49-F238E27FC236}">
                  <a16:creationId xmlns:a16="http://schemas.microsoft.com/office/drawing/2014/main" id="{88E31B36-DE04-4815-A5DE-60140BEACC3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ISOLATION</a:t>
              </a:r>
              <a:endParaRPr lang="ro-RO" sz="2000" kern="1200" dirty="0"/>
            </a:p>
          </p:txBody>
        </p:sp>
      </p:grpSp>
      <p:sp>
        <p:nvSpPr>
          <p:cNvPr id="21" name="Substituent conținut 20">
            <a:extLst>
              <a:ext uri="{FF2B5EF4-FFF2-40B4-BE49-F238E27FC236}">
                <a16:creationId xmlns:a16="http://schemas.microsoft.com/office/drawing/2014/main" id="{50A6C76F-73D0-4087-859E-2A6E8A18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algn="just"/>
            <a:r>
              <a:rPr lang="en-US" dirty="0"/>
              <a:t>After a transaction completes successfully, the changes it has made to the database persist, even if there are system failures. </a:t>
            </a:r>
          </a:p>
          <a:p>
            <a:endParaRPr lang="en-US" dirty="0"/>
          </a:p>
          <a:p>
            <a:pPr algn="just"/>
            <a:r>
              <a:rPr lang="en-US" dirty="0"/>
              <a:t>Information about the updates performed by the transaction is written to disk and used to reconstruct the database after failure.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	 </a:t>
            </a:r>
            <a:r>
              <a:rPr lang="en-US" i="1" dirty="0">
                <a:sym typeface="Wingdings" panose="05000000000000000000" pitchFamily="2" charset="2"/>
              </a:rPr>
              <a:t>recovery system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18" name="Dreptunghi: colțuri rotunjite 17">
            <a:extLst>
              <a:ext uri="{FF2B5EF4-FFF2-40B4-BE49-F238E27FC236}">
                <a16:creationId xmlns:a16="http://schemas.microsoft.com/office/drawing/2014/main" id="{A32442FF-B334-419D-88E5-C1B83E71AA32}"/>
              </a:ext>
            </a:extLst>
          </p:cNvPr>
          <p:cNvSpPr/>
          <p:nvPr/>
        </p:nvSpPr>
        <p:spPr>
          <a:xfrm>
            <a:off x="9132578" y="291291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are 18">
            <a:extLst>
              <a:ext uri="{FF2B5EF4-FFF2-40B4-BE49-F238E27FC236}">
                <a16:creationId xmlns:a16="http://schemas.microsoft.com/office/drawing/2014/main" id="{6959EC2A-CCBE-4DF8-9C36-574C19D9E2F1}"/>
              </a:ext>
            </a:extLst>
          </p:cNvPr>
          <p:cNvGrpSpPr/>
          <p:nvPr/>
        </p:nvGrpSpPr>
        <p:grpSpPr>
          <a:xfrm>
            <a:off x="9269928" y="421773"/>
            <a:ext cx="2487178" cy="1466987"/>
            <a:chOff x="931282" y="1276199"/>
            <a:chExt cx="1236147" cy="784953"/>
          </a:xfrm>
        </p:grpSpPr>
        <p:sp>
          <p:nvSpPr>
            <p:cNvPr id="20" name="Dreptunghi: colțuri rotunjite 19">
              <a:extLst>
                <a:ext uri="{FF2B5EF4-FFF2-40B4-BE49-F238E27FC236}">
                  <a16:creationId xmlns:a16="http://schemas.microsoft.com/office/drawing/2014/main" id="{C54BE47B-A793-477B-AF54-3F4D357C37C4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Dreptunghi: colțuri rotunjite 6">
              <a:extLst>
                <a:ext uri="{FF2B5EF4-FFF2-40B4-BE49-F238E27FC236}">
                  <a16:creationId xmlns:a16="http://schemas.microsoft.com/office/drawing/2014/main" id="{DD400004-34B9-4DE8-B5A8-275093D2EBC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dirty="0"/>
                <a:t>DURABILITY</a:t>
              </a:r>
              <a:endParaRPr lang="ro-RO" sz="28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00963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4D5A2B1-348B-42A4-9F93-6AE30A87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states</a:t>
            </a:r>
            <a:endParaRPr lang="en-GB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9723192A-8974-4126-9233-60854305D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AA1D69E2-5958-4276-BCC0-7E7207AE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C4: Transactional systems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168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9A19EEB-BD11-4A49-A47C-804D332D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15FE4D6F-AC2C-4D68-8F48-A5C4C9F7E8B4}"/>
              </a:ext>
            </a:extLst>
          </p:cNvPr>
          <p:cNvSpPr>
            <a:spLocks noChangeAspect="1"/>
          </p:cNvSpPr>
          <p:nvPr/>
        </p:nvSpPr>
        <p:spPr>
          <a:xfrm>
            <a:off x="908494" y="2443778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are 6">
            <a:extLst>
              <a:ext uri="{FF2B5EF4-FFF2-40B4-BE49-F238E27FC236}">
                <a16:creationId xmlns:a16="http://schemas.microsoft.com/office/drawing/2014/main" id="{49C58894-6594-478C-ACE6-B301E1916E10}"/>
              </a:ext>
            </a:extLst>
          </p:cNvPr>
          <p:cNvGrpSpPr>
            <a:grpSpLocks noChangeAspect="1"/>
          </p:cNvGrpSpPr>
          <p:nvPr/>
        </p:nvGrpSpPr>
        <p:grpSpPr>
          <a:xfrm>
            <a:off x="1045844" y="2574260"/>
            <a:ext cx="2487178" cy="1466987"/>
            <a:chOff x="931282" y="1276199"/>
            <a:chExt cx="1236147" cy="784953"/>
          </a:xfrm>
        </p:grpSpPr>
        <p:sp>
          <p:nvSpPr>
            <p:cNvPr id="8" name="Dreptunghi: colțuri rotunjite 7">
              <a:extLst>
                <a:ext uri="{FF2B5EF4-FFF2-40B4-BE49-F238E27FC236}">
                  <a16:creationId xmlns:a16="http://schemas.microsoft.com/office/drawing/2014/main" id="{4811CF38-6B9D-41E6-A847-3EE840C82687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reptunghi: colțuri rotunjite 6">
              <a:extLst>
                <a:ext uri="{FF2B5EF4-FFF2-40B4-BE49-F238E27FC236}">
                  <a16:creationId xmlns:a16="http://schemas.microsoft.com/office/drawing/2014/main" id="{49BCF746-0ACD-43E3-B644-491A96E5C11D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active</a:t>
              </a:r>
              <a:endParaRPr lang="en-US" sz="2400" kern="1200" dirty="0"/>
            </a:p>
          </p:txBody>
        </p:sp>
      </p:grpSp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348315D6-7AE6-476A-A1A7-9438FDB734D9}"/>
              </a:ext>
            </a:extLst>
          </p:cNvPr>
          <p:cNvSpPr>
            <a:spLocks noChangeAspect="1"/>
          </p:cNvSpPr>
          <p:nvPr/>
        </p:nvSpPr>
        <p:spPr>
          <a:xfrm>
            <a:off x="4861155" y="315381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upare 10">
            <a:extLst>
              <a:ext uri="{FF2B5EF4-FFF2-40B4-BE49-F238E27FC236}">
                <a16:creationId xmlns:a16="http://schemas.microsoft.com/office/drawing/2014/main" id="{E91C91EC-9D81-457E-97E7-027C53F884D7}"/>
              </a:ext>
            </a:extLst>
          </p:cNvPr>
          <p:cNvGrpSpPr>
            <a:grpSpLocks noChangeAspect="1"/>
          </p:cNvGrpSpPr>
          <p:nvPr/>
        </p:nvGrpSpPr>
        <p:grpSpPr>
          <a:xfrm>
            <a:off x="4998505" y="445863"/>
            <a:ext cx="2487178" cy="1466987"/>
            <a:chOff x="931282" y="1276199"/>
            <a:chExt cx="1236147" cy="784953"/>
          </a:xfrm>
        </p:grpSpPr>
        <p:sp>
          <p:nvSpPr>
            <p:cNvPr id="12" name="Dreptunghi: colțuri rotunjite 11">
              <a:extLst>
                <a:ext uri="{FF2B5EF4-FFF2-40B4-BE49-F238E27FC236}">
                  <a16:creationId xmlns:a16="http://schemas.microsoft.com/office/drawing/2014/main" id="{EAC83A37-8DF6-423D-BCA7-17EC4BBB3069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Dreptunghi: colțuri rotunjite 6">
              <a:extLst>
                <a:ext uri="{FF2B5EF4-FFF2-40B4-BE49-F238E27FC236}">
                  <a16:creationId xmlns:a16="http://schemas.microsoft.com/office/drawing/2014/main" id="{75176E5F-061B-48F2-B7F9-1C5087BEC3A8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p</a:t>
              </a:r>
              <a:r>
                <a:rPr lang="en-US" sz="2400" kern="1200" dirty="0"/>
                <a:t>artially committed</a:t>
              </a:r>
              <a:endParaRPr lang="ro-RO" sz="2400" kern="1200" dirty="0"/>
            </a:p>
          </p:txBody>
        </p:sp>
      </p:grpSp>
      <p:sp>
        <p:nvSpPr>
          <p:cNvPr id="14" name="Dreptunghi: colțuri rotunjite 13">
            <a:extLst>
              <a:ext uri="{FF2B5EF4-FFF2-40B4-BE49-F238E27FC236}">
                <a16:creationId xmlns:a16="http://schemas.microsoft.com/office/drawing/2014/main" id="{8EEB2AEA-FF88-4E5C-A990-EB168733DA32}"/>
              </a:ext>
            </a:extLst>
          </p:cNvPr>
          <p:cNvSpPr>
            <a:spLocks noChangeAspect="1"/>
          </p:cNvSpPr>
          <p:nvPr/>
        </p:nvSpPr>
        <p:spPr>
          <a:xfrm>
            <a:off x="8820365" y="31538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are 14">
            <a:extLst>
              <a:ext uri="{FF2B5EF4-FFF2-40B4-BE49-F238E27FC236}">
                <a16:creationId xmlns:a16="http://schemas.microsoft.com/office/drawing/2014/main" id="{844B2EB7-05B3-4052-A806-6074815765EC}"/>
              </a:ext>
            </a:extLst>
          </p:cNvPr>
          <p:cNvGrpSpPr>
            <a:grpSpLocks noChangeAspect="1"/>
          </p:cNvGrpSpPr>
          <p:nvPr/>
        </p:nvGrpSpPr>
        <p:grpSpPr>
          <a:xfrm>
            <a:off x="8957715" y="445863"/>
            <a:ext cx="2487178" cy="1466987"/>
            <a:chOff x="931282" y="1276199"/>
            <a:chExt cx="1236147" cy="784953"/>
          </a:xfrm>
        </p:grpSpPr>
        <p:sp>
          <p:nvSpPr>
            <p:cNvPr id="16" name="Dreptunghi: colțuri rotunjite 15">
              <a:extLst>
                <a:ext uri="{FF2B5EF4-FFF2-40B4-BE49-F238E27FC236}">
                  <a16:creationId xmlns:a16="http://schemas.microsoft.com/office/drawing/2014/main" id="{8B7A2055-EF31-4352-BA43-3325C83F80EE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Dreptunghi: colțuri rotunjite 6">
              <a:extLst>
                <a:ext uri="{FF2B5EF4-FFF2-40B4-BE49-F238E27FC236}">
                  <a16:creationId xmlns:a16="http://schemas.microsoft.com/office/drawing/2014/main" id="{88E31B36-DE04-4815-A5DE-60140BEACC3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committed</a:t>
              </a:r>
              <a:endParaRPr lang="ro-RO" sz="2400" kern="1200" dirty="0"/>
            </a:p>
          </p:txBody>
        </p:sp>
      </p:grp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90DB2B1D-5987-4FE4-809B-469D1DCD5427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8" name="Dreptunghi: colțuri rotunjite 17">
            <a:extLst>
              <a:ext uri="{FF2B5EF4-FFF2-40B4-BE49-F238E27FC236}">
                <a16:creationId xmlns:a16="http://schemas.microsoft.com/office/drawing/2014/main" id="{50552704-ABA0-49B2-8727-2C48B5E599D1}"/>
              </a:ext>
            </a:extLst>
          </p:cNvPr>
          <p:cNvSpPr>
            <a:spLocks noChangeAspect="1"/>
          </p:cNvSpPr>
          <p:nvPr/>
        </p:nvSpPr>
        <p:spPr>
          <a:xfrm>
            <a:off x="4861155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are 18">
            <a:extLst>
              <a:ext uri="{FF2B5EF4-FFF2-40B4-BE49-F238E27FC236}">
                <a16:creationId xmlns:a16="http://schemas.microsoft.com/office/drawing/2014/main" id="{ED415572-F8DF-4673-BBA9-F0812C5A5E10}"/>
              </a:ext>
            </a:extLst>
          </p:cNvPr>
          <p:cNvGrpSpPr>
            <a:grpSpLocks noChangeAspect="1"/>
          </p:cNvGrpSpPr>
          <p:nvPr/>
        </p:nvGrpSpPr>
        <p:grpSpPr>
          <a:xfrm>
            <a:off x="4998505" y="4633441"/>
            <a:ext cx="2487178" cy="1466987"/>
            <a:chOff x="931282" y="1276199"/>
            <a:chExt cx="1236147" cy="784953"/>
          </a:xfrm>
        </p:grpSpPr>
        <p:sp>
          <p:nvSpPr>
            <p:cNvPr id="20" name="Dreptunghi: colțuri rotunjite 19">
              <a:extLst>
                <a:ext uri="{FF2B5EF4-FFF2-40B4-BE49-F238E27FC236}">
                  <a16:creationId xmlns:a16="http://schemas.microsoft.com/office/drawing/2014/main" id="{304DF3C8-2186-476A-B41F-17C019B3AA2F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Dreptunghi: colțuri rotunjite 6">
              <a:extLst>
                <a:ext uri="{FF2B5EF4-FFF2-40B4-BE49-F238E27FC236}">
                  <a16:creationId xmlns:a16="http://schemas.microsoft.com/office/drawing/2014/main" id="{B460DC60-DFB4-42AF-B85E-2AD4FF3C05B5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failed</a:t>
              </a:r>
              <a:endParaRPr lang="ro-RO" sz="2400" kern="1200" dirty="0"/>
            </a:p>
          </p:txBody>
        </p:sp>
      </p:grpSp>
      <p:sp>
        <p:nvSpPr>
          <p:cNvPr id="22" name="Dreptunghi: colțuri rotunjite 21">
            <a:extLst>
              <a:ext uri="{FF2B5EF4-FFF2-40B4-BE49-F238E27FC236}">
                <a16:creationId xmlns:a16="http://schemas.microsoft.com/office/drawing/2014/main" id="{669E3E42-8EA4-4005-9474-E8BEF41179B0}"/>
              </a:ext>
            </a:extLst>
          </p:cNvPr>
          <p:cNvSpPr>
            <a:spLocks noChangeAspect="1"/>
          </p:cNvSpPr>
          <p:nvPr/>
        </p:nvSpPr>
        <p:spPr>
          <a:xfrm>
            <a:off x="8866622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3" name="Grupare 22">
            <a:extLst>
              <a:ext uri="{FF2B5EF4-FFF2-40B4-BE49-F238E27FC236}">
                <a16:creationId xmlns:a16="http://schemas.microsoft.com/office/drawing/2014/main" id="{2A0BF057-DE93-4EED-A519-24F00FF61513}"/>
              </a:ext>
            </a:extLst>
          </p:cNvPr>
          <p:cNvGrpSpPr>
            <a:grpSpLocks noChangeAspect="1"/>
          </p:cNvGrpSpPr>
          <p:nvPr/>
        </p:nvGrpSpPr>
        <p:grpSpPr>
          <a:xfrm>
            <a:off x="9003972" y="4633441"/>
            <a:ext cx="2487178" cy="1466987"/>
            <a:chOff x="931282" y="1276199"/>
            <a:chExt cx="1236147" cy="784953"/>
          </a:xfrm>
        </p:grpSpPr>
        <p:sp>
          <p:nvSpPr>
            <p:cNvPr id="24" name="Dreptunghi: colțuri rotunjite 23">
              <a:extLst>
                <a:ext uri="{FF2B5EF4-FFF2-40B4-BE49-F238E27FC236}">
                  <a16:creationId xmlns:a16="http://schemas.microsoft.com/office/drawing/2014/main" id="{719B449E-0EAE-4AC0-9D68-7787D2A29114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Dreptunghi: colțuri rotunjite 6">
              <a:extLst>
                <a:ext uri="{FF2B5EF4-FFF2-40B4-BE49-F238E27FC236}">
                  <a16:creationId xmlns:a16="http://schemas.microsoft.com/office/drawing/2014/main" id="{6415AB2A-81E5-4C40-ADCB-2AA7DA42FFF1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a</a:t>
              </a:r>
              <a:r>
                <a:rPr lang="en-US" sz="2400" kern="1200" dirty="0"/>
                <a:t>borted</a:t>
              </a:r>
              <a:endParaRPr lang="ro-RO" sz="2400" kern="1200" dirty="0"/>
            </a:p>
          </p:txBody>
        </p:sp>
      </p:grpSp>
      <p:cxnSp>
        <p:nvCxnSpPr>
          <p:cNvPr id="29" name="Conector drept cu săgeată 28">
            <a:extLst>
              <a:ext uri="{FF2B5EF4-FFF2-40B4-BE49-F238E27FC236}">
                <a16:creationId xmlns:a16="http://schemas.microsoft.com/office/drawing/2014/main" id="{82C81EC6-1D4F-4B0E-9EC8-C4A25938726B}"/>
              </a:ext>
            </a:extLst>
          </p:cNvPr>
          <p:cNvCxnSpPr>
            <a:cxnSpLocks noChangeAspect="1"/>
            <a:stCxn id="8" idx="3"/>
            <a:endCxn id="10" idx="1"/>
          </p:cNvCxnSpPr>
          <p:nvPr/>
        </p:nvCxnSpPr>
        <p:spPr>
          <a:xfrm flipV="1">
            <a:off x="3533022" y="1048875"/>
            <a:ext cx="1328133" cy="22588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082CBDBD-5DC7-464F-B836-584A86BCD30B}"/>
              </a:ext>
            </a:extLst>
          </p:cNvPr>
          <p:cNvCxnSpPr>
            <a:cxnSpLocks noChangeAspect="1"/>
            <a:stCxn id="8" idx="3"/>
            <a:endCxn id="18" idx="1"/>
          </p:cNvCxnSpPr>
          <p:nvPr/>
        </p:nvCxnSpPr>
        <p:spPr>
          <a:xfrm>
            <a:off x="3533022" y="3307754"/>
            <a:ext cx="1328133" cy="1928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rept cu săgeată 35">
            <a:extLst>
              <a:ext uri="{FF2B5EF4-FFF2-40B4-BE49-F238E27FC236}">
                <a16:creationId xmlns:a16="http://schemas.microsoft.com/office/drawing/2014/main" id="{0D940ECA-824D-47BA-8224-81830D4EF79C}"/>
              </a:ext>
            </a:extLst>
          </p:cNvPr>
          <p:cNvCxnSpPr>
            <a:cxnSpLocks noChangeAspect="1"/>
            <a:endCxn id="14" idx="1"/>
          </p:cNvCxnSpPr>
          <p:nvPr/>
        </p:nvCxnSpPr>
        <p:spPr>
          <a:xfrm>
            <a:off x="7485683" y="1048874"/>
            <a:ext cx="13346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rept cu săgeată 38">
            <a:extLst>
              <a:ext uri="{FF2B5EF4-FFF2-40B4-BE49-F238E27FC236}">
                <a16:creationId xmlns:a16="http://schemas.microsoft.com/office/drawing/2014/main" id="{EDB7BDFD-5891-47B7-8B2B-9C623AF6CF80}"/>
              </a:ext>
            </a:extLst>
          </p:cNvPr>
          <p:cNvCxnSpPr>
            <a:cxnSpLocks noChangeAspect="1"/>
            <a:endCxn id="22" idx="1"/>
          </p:cNvCxnSpPr>
          <p:nvPr/>
        </p:nvCxnSpPr>
        <p:spPr>
          <a:xfrm>
            <a:off x="7485683" y="5236453"/>
            <a:ext cx="13809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D5111E1-163F-49D9-AF29-5B7D7344C900}"/>
              </a:ext>
            </a:extLst>
          </p:cNvPr>
          <p:cNvSpPr>
            <a:spLocks noChangeAspect="1"/>
          </p:cNvSpPr>
          <p:nvPr/>
        </p:nvSpPr>
        <p:spPr>
          <a:xfrm>
            <a:off x="1403879" y="1703949"/>
            <a:ext cx="2858610" cy="1237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state 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LOG file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write old and new value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42466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9A19EEB-BD11-4A49-A47C-804D332D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15FE4D6F-AC2C-4D68-8F48-A5C4C9F7E8B4}"/>
              </a:ext>
            </a:extLst>
          </p:cNvPr>
          <p:cNvSpPr>
            <a:spLocks noChangeAspect="1"/>
          </p:cNvSpPr>
          <p:nvPr/>
        </p:nvSpPr>
        <p:spPr>
          <a:xfrm>
            <a:off x="908494" y="2443778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are 6">
            <a:extLst>
              <a:ext uri="{FF2B5EF4-FFF2-40B4-BE49-F238E27FC236}">
                <a16:creationId xmlns:a16="http://schemas.microsoft.com/office/drawing/2014/main" id="{49C58894-6594-478C-ACE6-B301E1916E10}"/>
              </a:ext>
            </a:extLst>
          </p:cNvPr>
          <p:cNvGrpSpPr>
            <a:grpSpLocks noChangeAspect="1"/>
          </p:cNvGrpSpPr>
          <p:nvPr/>
        </p:nvGrpSpPr>
        <p:grpSpPr>
          <a:xfrm>
            <a:off x="1045844" y="2574260"/>
            <a:ext cx="2487178" cy="1466987"/>
            <a:chOff x="931282" y="1276199"/>
            <a:chExt cx="1236147" cy="784953"/>
          </a:xfrm>
        </p:grpSpPr>
        <p:sp>
          <p:nvSpPr>
            <p:cNvPr id="8" name="Dreptunghi: colțuri rotunjite 7">
              <a:extLst>
                <a:ext uri="{FF2B5EF4-FFF2-40B4-BE49-F238E27FC236}">
                  <a16:creationId xmlns:a16="http://schemas.microsoft.com/office/drawing/2014/main" id="{4811CF38-6B9D-41E6-A847-3EE840C82687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reptunghi: colțuri rotunjite 6">
              <a:extLst>
                <a:ext uri="{FF2B5EF4-FFF2-40B4-BE49-F238E27FC236}">
                  <a16:creationId xmlns:a16="http://schemas.microsoft.com/office/drawing/2014/main" id="{49BCF746-0ACD-43E3-B644-491A96E5C11D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active</a:t>
              </a:r>
              <a:endParaRPr lang="en-US" sz="2400" kern="1200" dirty="0"/>
            </a:p>
          </p:txBody>
        </p:sp>
      </p:grpSp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348315D6-7AE6-476A-A1A7-9438FDB734D9}"/>
              </a:ext>
            </a:extLst>
          </p:cNvPr>
          <p:cNvSpPr>
            <a:spLocks noChangeAspect="1"/>
          </p:cNvSpPr>
          <p:nvPr/>
        </p:nvSpPr>
        <p:spPr>
          <a:xfrm>
            <a:off x="4861155" y="315381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upare 10">
            <a:extLst>
              <a:ext uri="{FF2B5EF4-FFF2-40B4-BE49-F238E27FC236}">
                <a16:creationId xmlns:a16="http://schemas.microsoft.com/office/drawing/2014/main" id="{E91C91EC-9D81-457E-97E7-027C53F884D7}"/>
              </a:ext>
            </a:extLst>
          </p:cNvPr>
          <p:cNvGrpSpPr>
            <a:grpSpLocks noChangeAspect="1"/>
          </p:cNvGrpSpPr>
          <p:nvPr/>
        </p:nvGrpSpPr>
        <p:grpSpPr>
          <a:xfrm>
            <a:off x="4998505" y="445863"/>
            <a:ext cx="2487178" cy="1466987"/>
            <a:chOff x="931282" y="1276199"/>
            <a:chExt cx="1236147" cy="784953"/>
          </a:xfrm>
        </p:grpSpPr>
        <p:sp>
          <p:nvSpPr>
            <p:cNvPr id="12" name="Dreptunghi: colțuri rotunjite 11">
              <a:extLst>
                <a:ext uri="{FF2B5EF4-FFF2-40B4-BE49-F238E27FC236}">
                  <a16:creationId xmlns:a16="http://schemas.microsoft.com/office/drawing/2014/main" id="{EAC83A37-8DF6-423D-BCA7-17EC4BBB3069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Dreptunghi: colțuri rotunjite 6">
              <a:extLst>
                <a:ext uri="{FF2B5EF4-FFF2-40B4-BE49-F238E27FC236}">
                  <a16:creationId xmlns:a16="http://schemas.microsoft.com/office/drawing/2014/main" id="{75176E5F-061B-48F2-B7F9-1C5087BEC3A8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p</a:t>
              </a:r>
              <a:r>
                <a:rPr lang="en-US" sz="2400" kern="1200" dirty="0"/>
                <a:t>artially committed</a:t>
              </a:r>
              <a:endParaRPr lang="ro-RO" sz="2400" kern="1200" dirty="0"/>
            </a:p>
          </p:txBody>
        </p:sp>
      </p:grpSp>
      <p:sp>
        <p:nvSpPr>
          <p:cNvPr id="14" name="Dreptunghi: colțuri rotunjite 13">
            <a:extLst>
              <a:ext uri="{FF2B5EF4-FFF2-40B4-BE49-F238E27FC236}">
                <a16:creationId xmlns:a16="http://schemas.microsoft.com/office/drawing/2014/main" id="{8EEB2AEA-FF88-4E5C-A990-EB168733DA32}"/>
              </a:ext>
            </a:extLst>
          </p:cNvPr>
          <p:cNvSpPr>
            <a:spLocks noChangeAspect="1"/>
          </p:cNvSpPr>
          <p:nvPr/>
        </p:nvSpPr>
        <p:spPr>
          <a:xfrm>
            <a:off x="8866622" y="31538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are 14">
            <a:extLst>
              <a:ext uri="{FF2B5EF4-FFF2-40B4-BE49-F238E27FC236}">
                <a16:creationId xmlns:a16="http://schemas.microsoft.com/office/drawing/2014/main" id="{844B2EB7-05B3-4052-A806-6074815765EC}"/>
              </a:ext>
            </a:extLst>
          </p:cNvPr>
          <p:cNvGrpSpPr>
            <a:grpSpLocks noChangeAspect="1"/>
          </p:cNvGrpSpPr>
          <p:nvPr/>
        </p:nvGrpSpPr>
        <p:grpSpPr>
          <a:xfrm>
            <a:off x="9003972" y="445863"/>
            <a:ext cx="2487178" cy="1466987"/>
            <a:chOff x="931282" y="1276199"/>
            <a:chExt cx="1236147" cy="784953"/>
          </a:xfrm>
        </p:grpSpPr>
        <p:sp>
          <p:nvSpPr>
            <p:cNvPr id="16" name="Dreptunghi: colțuri rotunjite 15">
              <a:extLst>
                <a:ext uri="{FF2B5EF4-FFF2-40B4-BE49-F238E27FC236}">
                  <a16:creationId xmlns:a16="http://schemas.microsoft.com/office/drawing/2014/main" id="{8B7A2055-EF31-4352-BA43-3325C83F80EE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Dreptunghi: colțuri rotunjite 6">
              <a:extLst>
                <a:ext uri="{FF2B5EF4-FFF2-40B4-BE49-F238E27FC236}">
                  <a16:creationId xmlns:a16="http://schemas.microsoft.com/office/drawing/2014/main" id="{88E31B36-DE04-4815-A5DE-60140BEACC3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committed</a:t>
              </a:r>
              <a:endParaRPr lang="ro-RO" sz="2400" kern="1200" dirty="0"/>
            </a:p>
          </p:txBody>
        </p:sp>
      </p:grp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90DB2B1D-5987-4FE4-809B-469D1DCD5427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8" name="Dreptunghi: colțuri rotunjite 17">
            <a:extLst>
              <a:ext uri="{FF2B5EF4-FFF2-40B4-BE49-F238E27FC236}">
                <a16:creationId xmlns:a16="http://schemas.microsoft.com/office/drawing/2014/main" id="{50552704-ABA0-49B2-8727-2C48B5E599D1}"/>
              </a:ext>
            </a:extLst>
          </p:cNvPr>
          <p:cNvSpPr>
            <a:spLocks noChangeAspect="1"/>
          </p:cNvSpPr>
          <p:nvPr/>
        </p:nvSpPr>
        <p:spPr>
          <a:xfrm>
            <a:off x="4861155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are 18">
            <a:extLst>
              <a:ext uri="{FF2B5EF4-FFF2-40B4-BE49-F238E27FC236}">
                <a16:creationId xmlns:a16="http://schemas.microsoft.com/office/drawing/2014/main" id="{ED415572-F8DF-4673-BBA9-F0812C5A5E10}"/>
              </a:ext>
            </a:extLst>
          </p:cNvPr>
          <p:cNvGrpSpPr>
            <a:grpSpLocks noChangeAspect="1"/>
          </p:cNvGrpSpPr>
          <p:nvPr/>
        </p:nvGrpSpPr>
        <p:grpSpPr>
          <a:xfrm>
            <a:off x="4998505" y="4633441"/>
            <a:ext cx="2487178" cy="1466987"/>
            <a:chOff x="931282" y="1276199"/>
            <a:chExt cx="1236147" cy="784953"/>
          </a:xfrm>
        </p:grpSpPr>
        <p:sp>
          <p:nvSpPr>
            <p:cNvPr id="20" name="Dreptunghi: colțuri rotunjite 19">
              <a:extLst>
                <a:ext uri="{FF2B5EF4-FFF2-40B4-BE49-F238E27FC236}">
                  <a16:creationId xmlns:a16="http://schemas.microsoft.com/office/drawing/2014/main" id="{304DF3C8-2186-476A-B41F-17C019B3AA2F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Dreptunghi: colțuri rotunjite 6">
              <a:extLst>
                <a:ext uri="{FF2B5EF4-FFF2-40B4-BE49-F238E27FC236}">
                  <a16:creationId xmlns:a16="http://schemas.microsoft.com/office/drawing/2014/main" id="{B460DC60-DFB4-42AF-B85E-2AD4FF3C05B5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failed</a:t>
              </a:r>
              <a:endParaRPr lang="ro-RO" sz="2400" kern="1200" dirty="0"/>
            </a:p>
          </p:txBody>
        </p:sp>
      </p:grpSp>
      <p:sp>
        <p:nvSpPr>
          <p:cNvPr id="22" name="Dreptunghi: colțuri rotunjite 21">
            <a:extLst>
              <a:ext uri="{FF2B5EF4-FFF2-40B4-BE49-F238E27FC236}">
                <a16:creationId xmlns:a16="http://schemas.microsoft.com/office/drawing/2014/main" id="{669E3E42-8EA4-4005-9474-E8BEF41179B0}"/>
              </a:ext>
            </a:extLst>
          </p:cNvPr>
          <p:cNvSpPr>
            <a:spLocks noChangeAspect="1"/>
          </p:cNvSpPr>
          <p:nvPr/>
        </p:nvSpPr>
        <p:spPr>
          <a:xfrm>
            <a:off x="8866622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3" name="Grupare 22">
            <a:extLst>
              <a:ext uri="{FF2B5EF4-FFF2-40B4-BE49-F238E27FC236}">
                <a16:creationId xmlns:a16="http://schemas.microsoft.com/office/drawing/2014/main" id="{2A0BF057-DE93-4EED-A519-24F00FF61513}"/>
              </a:ext>
            </a:extLst>
          </p:cNvPr>
          <p:cNvGrpSpPr>
            <a:grpSpLocks noChangeAspect="1"/>
          </p:cNvGrpSpPr>
          <p:nvPr/>
        </p:nvGrpSpPr>
        <p:grpSpPr>
          <a:xfrm>
            <a:off x="9003972" y="4633441"/>
            <a:ext cx="2487178" cy="1466987"/>
            <a:chOff x="931282" y="1276199"/>
            <a:chExt cx="1236147" cy="784953"/>
          </a:xfrm>
        </p:grpSpPr>
        <p:sp>
          <p:nvSpPr>
            <p:cNvPr id="24" name="Dreptunghi: colțuri rotunjite 23">
              <a:extLst>
                <a:ext uri="{FF2B5EF4-FFF2-40B4-BE49-F238E27FC236}">
                  <a16:creationId xmlns:a16="http://schemas.microsoft.com/office/drawing/2014/main" id="{719B449E-0EAE-4AC0-9D68-7787D2A29114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Dreptunghi: colțuri rotunjite 6">
              <a:extLst>
                <a:ext uri="{FF2B5EF4-FFF2-40B4-BE49-F238E27FC236}">
                  <a16:creationId xmlns:a16="http://schemas.microsoft.com/office/drawing/2014/main" id="{6415AB2A-81E5-4C40-ADCB-2AA7DA42FFF1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a</a:t>
              </a:r>
              <a:r>
                <a:rPr lang="en-US" sz="2400" kern="1200" dirty="0"/>
                <a:t>borted</a:t>
              </a:r>
              <a:endParaRPr lang="ro-RO" sz="2400" kern="1200" dirty="0"/>
            </a:p>
          </p:txBody>
        </p:sp>
      </p:grpSp>
      <p:cxnSp>
        <p:nvCxnSpPr>
          <p:cNvPr id="29" name="Conector drept cu săgeată 28">
            <a:extLst>
              <a:ext uri="{FF2B5EF4-FFF2-40B4-BE49-F238E27FC236}">
                <a16:creationId xmlns:a16="http://schemas.microsoft.com/office/drawing/2014/main" id="{82C81EC6-1D4F-4B0E-9EC8-C4A25938726B}"/>
              </a:ext>
            </a:extLst>
          </p:cNvPr>
          <p:cNvCxnSpPr>
            <a:cxnSpLocks noChangeAspect="1"/>
            <a:stCxn id="8" idx="3"/>
            <a:endCxn id="10" idx="1"/>
          </p:cNvCxnSpPr>
          <p:nvPr/>
        </p:nvCxnSpPr>
        <p:spPr>
          <a:xfrm flipV="1">
            <a:off x="3533022" y="1048875"/>
            <a:ext cx="1328133" cy="225887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082CBDBD-5DC7-464F-B836-584A86BCD30B}"/>
              </a:ext>
            </a:extLst>
          </p:cNvPr>
          <p:cNvCxnSpPr>
            <a:cxnSpLocks noChangeAspect="1"/>
            <a:stCxn id="8" idx="3"/>
            <a:endCxn id="18" idx="1"/>
          </p:cNvCxnSpPr>
          <p:nvPr/>
        </p:nvCxnSpPr>
        <p:spPr>
          <a:xfrm>
            <a:off x="3533022" y="3307754"/>
            <a:ext cx="1328133" cy="192869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rept cu săgeată 35">
            <a:extLst>
              <a:ext uri="{FF2B5EF4-FFF2-40B4-BE49-F238E27FC236}">
                <a16:creationId xmlns:a16="http://schemas.microsoft.com/office/drawing/2014/main" id="{0D940ECA-824D-47BA-8224-81830D4EF79C}"/>
              </a:ext>
            </a:extLst>
          </p:cNvPr>
          <p:cNvCxnSpPr>
            <a:cxnSpLocks noChangeAspect="1"/>
            <a:endCxn id="14" idx="1"/>
          </p:cNvCxnSpPr>
          <p:nvPr/>
        </p:nvCxnSpPr>
        <p:spPr>
          <a:xfrm>
            <a:off x="7531940" y="1048874"/>
            <a:ext cx="1334682" cy="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rept cu săgeată 38">
            <a:extLst>
              <a:ext uri="{FF2B5EF4-FFF2-40B4-BE49-F238E27FC236}">
                <a16:creationId xmlns:a16="http://schemas.microsoft.com/office/drawing/2014/main" id="{EDB7BDFD-5891-47B7-8B2B-9C623AF6CF80}"/>
              </a:ext>
            </a:extLst>
          </p:cNvPr>
          <p:cNvCxnSpPr>
            <a:cxnSpLocks noChangeAspect="1"/>
            <a:endCxn id="22" idx="1"/>
          </p:cNvCxnSpPr>
          <p:nvPr/>
        </p:nvCxnSpPr>
        <p:spPr>
          <a:xfrm>
            <a:off x="7485683" y="5236453"/>
            <a:ext cx="1380939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D5111E1-163F-49D9-AF29-5B7D7344C900}"/>
              </a:ext>
            </a:extLst>
          </p:cNvPr>
          <p:cNvSpPr>
            <a:spLocks noChangeAspect="1"/>
          </p:cNvSpPr>
          <p:nvPr/>
        </p:nvSpPr>
        <p:spPr>
          <a:xfrm>
            <a:off x="1403879" y="1703949"/>
            <a:ext cx="2858610" cy="1237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state 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LOG file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write old and new value</a:t>
            </a:r>
            <a:endParaRPr lang="ro-RO" dirty="0"/>
          </a:p>
        </p:txBody>
      </p:sp>
      <p:sp>
        <p:nvSpPr>
          <p:cNvPr id="30" name="Dreptunghi: colțuri rotunjite 29">
            <a:extLst>
              <a:ext uri="{FF2B5EF4-FFF2-40B4-BE49-F238E27FC236}">
                <a16:creationId xmlns:a16="http://schemas.microsoft.com/office/drawing/2014/main" id="{07C8FD22-ACC7-4B08-8C10-C2C7263A28DF}"/>
              </a:ext>
            </a:extLst>
          </p:cNvPr>
          <p:cNvSpPr>
            <a:spLocks noChangeAspect="1"/>
          </p:cNvSpPr>
          <p:nvPr/>
        </p:nvSpPr>
        <p:spPr>
          <a:xfrm>
            <a:off x="8866622" y="2443778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2" name="Grupare 31">
            <a:extLst>
              <a:ext uri="{FF2B5EF4-FFF2-40B4-BE49-F238E27FC236}">
                <a16:creationId xmlns:a16="http://schemas.microsoft.com/office/drawing/2014/main" id="{0B197561-0058-4DF3-8138-62FB85257B6E}"/>
              </a:ext>
            </a:extLst>
          </p:cNvPr>
          <p:cNvGrpSpPr>
            <a:grpSpLocks noChangeAspect="1"/>
          </p:cNvGrpSpPr>
          <p:nvPr/>
        </p:nvGrpSpPr>
        <p:grpSpPr>
          <a:xfrm>
            <a:off x="9003972" y="2574260"/>
            <a:ext cx="2487178" cy="1466987"/>
            <a:chOff x="931282" y="1276199"/>
            <a:chExt cx="1236147" cy="784953"/>
          </a:xfrm>
        </p:grpSpPr>
        <p:sp>
          <p:nvSpPr>
            <p:cNvPr id="33" name="Dreptunghi: colțuri rotunjite 32">
              <a:extLst>
                <a:ext uri="{FF2B5EF4-FFF2-40B4-BE49-F238E27FC236}">
                  <a16:creationId xmlns:a16="http://schemas.microsoft.com/office/drawing/2014/main" id="{2DDA19A9-1A39-45AF-9A9A-EFE34FEED3B2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Dreptunghi: colțuri rotunjite 6">
              <a:extLst>
                <a:ext uri="{FF2B5EF4-FFF2-40B4-BE49-F238E27FC236}">
                  <a16:creationId xmlns:a16="http://schemas.microsoft.com/office/drawing/2014/main" id="{CF875621-2D7A-4B6E-B0C7-8AE2A95CA576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terminated</a:t>
              </a:r>
            </a:p>
          </p:txBody>
        </p:sp>
      </p:grpSp>
      <p:cxnSp>
        <p:nvCxnSpPr>
          <p:cNvPr id="3" name="Conector drept cu săgeată 2">
            <a:extLst>
              <a:ext uri="{FF2B5EF4-FFF2-40B4-BE49-F238E27FC236}">
                <a16:creationId xmlns:a16="http://schemas.microsoft.com/office/drawing/2014/main" id="{EA86AF60-7E58-43FD-8C74-F22628AC6E32}"/>
              </a:ext>
            </a:extLst>
          </p:cNvPr>
          <p:cNvCxnSpPr>
            <a:cxnSpLocks/>
            <a:stCxn id="8" idx="3"/>
            <a:endCxn id="33" idx="1"/>
          </p:cNvCxnSpPr>
          <p:nvPr/>
        </p:nvCxnSpPr>
        <p:spPr>
          <a:xfrm>
            <a:off x="3533022" y="3307754"/>
            <a:ext cx="5470950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tăText 25">
            <a:extLst>
              <a:ext uri="{FF2B5EF4-FFF2-40B4-BE49-F238E27FC236}">
                <a16:creationId xmlns:a16="http://schemas.microsoft.com/office/drawing/2014/main" id="{1B987A86-2BEC-433C-88C3-487B87E41137}"/>
              </a:ext>
            </a:extLst>
          </p:cNvPr>
          <p:cNvSpPr txBox="1"/>
          <p:nvPr/>
        </p:nvSpPr>
        <p:spPr>
          <a:xfrm>
            <a:off x="5291877" y="2847412"/>
            <a:ext cx="196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RECOVERY SYSTEM</a:t>
            </a:r>
            <a:endParaRPr lang="ro-RO" dirty="0"/>
          </a:p>
        </p:txBody>
      </p:sp>
      <p:cxnSp>
        <p:nvCxnSpPr>
          <p:cNvPr id="38" name="Conector drept cu săgeată 37">
            <a:extLst>
              <a:ext uri="{FF2B5EF4-FFF2-40B4-BE49-F238E27FC236}">
                <a16:creationId xmlns:a16="http://schemas.microsoft.com/office/drawing/2014/main" id="{FA5264E3-6B7C-4CD3-9D9C-FD0A78136C45}"/>
              </a:ext>
            </a:extLst>
          </p:cNvPr>
          <p:cNvCxnSpPr>
            <a:cxnSpLocks/>
            <a:stCxn id="25" idx="0"/>
            <a:endCxn id="34" idx="2"/>
          </p:cNvCxnSpPr>
          <p:nvPr/>
        </p:nvCxnSpPr>
        <p:spPr>
          <a:xfrm flipV="1">
            <a:off x="10247561" y="3998282"/>
            <a:ext cx="0" cy="678125"/>
          </a:xfrm>
          <a:prstGeom prst="straightConnector1">
            <a:avLst/>
          </a:prstGeom>
          <a:ln w="381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rept cu săgeată 40">
            <a:extLst>
              <a:ext uri="{FF2B5EF4-FFF2-40B4-BE49-F238E27FC236}">
                <a16:creationId xmlns:a16="http://schemas.microsoft.com/office/drawing/2014/main" id="{D930FF16-BFA8-4FAD-AA2F-245743FE3597}"/>
              </a:ext>
            </a:extLst>
          </p:cNvPr>
          <p:cNvCxnSpPr>
            <a:cxnSpLocks/>
            <a:stCxn id="16" idx="2"/>
            <a:endCxn id="33" idx="0"/>
          </p:cNvCxnSpPr>
          <p:nvPr/>
        </p:nvCxnSpPr>
        <p:spPr>
          <a:xfrm>
            <a:off x="10247561" y="1912850"/>
            <a:ext cx="0" cy="661410"/>
          </a:xfrm>
          <a:prstGeom prst="straightConnector1">
            <a:avLst/>
          </a:prstGeom>
          <a:ln w="381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tăText 51">
            <a:extLst>
              <a:ext uri="{FF2B5EF4-FFF2-40B4-BE49-F238E27FC236}">
                <a16:creationId xmlns:a16="http://schemas.microsoft.com/office/drawing/2014/main" id="{2A3CD911-E872-4584-BA6A-633F19F61DC7}"/>
              </a:ext>
            </a:extLst>
          </p:cNvPr>
          <p:cNvSpPr txBox="1"/>
          <p:nvPr/>
        </p:nvSpPr>
        <p:spPr>
          <a:xfrm>
            <a:off x="3493988" y="3382774"/>
            <a:ext cx="319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INITIAL CONSISTENT STATE            FAILURE</a:t>
            </a:r>
            <a:endParaRPr lang="ro-RO" sz="1400" dirty="0"/>
          </a:p>
        </p:txBody>
      </p:sp>
      <p:sp>
        <p:nvSpPr>
          <p:cNvPr id="53" name="CasetăText 52">
            <a:extLst>
              <a:ext uri="{FF2B5EF4-FFF2-40B4-BE49-F238E27FC236}">
                <a16:creationId xmlns:a16="http://schemas.microsoft.com/office/drawing/2014/main" id="{15A3FA22-7C14-4A08-8711-24B241A319F5}"/>
              </a:ext>
            </a:extLst>
          </p:cNvPr>
          <p:cNvSpPr txBox="1"/>
          <p:nvPr/>
        </p:nvSpPr>
        <p:spPr>
          <a:xfrm>
            <a:off x="6807585" y="3385155"/>
            <a:ext cx="2023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FINAL CONSISTENT STATE</a:t>
            </a:r>
            <a:endParaRPr lang="ro-RO" sz="1400" dirty="0"/>
          </a:p>
        </p:txBody>
      </p:sp>
      <p:cxnSp>
        <p:nvCxnSpPr>
          <p:cNvPr id="55" name="Conector drept 54">
            <a:extLst>
              <a:ext uri="{FF2B5EF4-FFF2-40B4-BE49-F238E27FC236}">
                <a16:creationId xmlns:a16="http://schemas.microsoft.com/office/drawing/2014/main" id="{52456C67-E122-4AD1-A577-E3D8330D3842}"/>
              </a:ext>
            </a:extLst>
          </p:cNvPr>
          <p:cNvCxnSpPr/>
          <p:nvPr/>
        </p:nvCxnSpPr>
        <p:spPr>
          <a:xfrm>
            <a:off x="5613414" y="3307753"/>
            <a:ext cx="1194171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21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9A19EEB-BD11-4A49-A47C-804D332D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15FE4D6F-AC2C-4D68-8F48-A5C4C9F7E8B4}"/>
              </a:ext>
            </a:extLst>
          </p:cNvPr>
          <p:cNvSpPr/>
          <p:nvPr/>
        </p:nvSpPr>
        <p:spPr>
          <a:xfrm>
            <a:off x="908494" y="2443778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are 6">
            <a:extLst>
              <a:ext uri="{FF2B5EF4-FFF2-40B4-BE49-F238E27FC236}">
                <a16:creationId xmlns:a16="http://schemas.microsoft.com/office/drawing/2014/main" id="{49C58894-6594-478C-ACE6-B301E1916E10}"/>
              </a:ext>
            </a:extLst>
          </p:cNvPr>
          <p:cNvGrpSpPr/>
          <p:nvPr/>
        </p:nvGrpSpPr>
        <p:grpSpPr>
          <a:xfrm>
            <a:off x="1045844" y="2574260"/>
            <a:ext cx="2487178" cy="1466987"/>
            <a:chOff x="931282" y="1276199"/>
            <a:chExt cx="1236147" cy="784953"/>
          </a:xfrm>
        </p:grpSpPr>
        <p:sp>
          <p:nvSpPr>
            <p:cNvPr id="8" name="Dreptunghi: colțuri rotunjite 7">
              <a:extLst>
                <a:ext uri="{FF2B5EF4-FFF2-40B4-BE49-F238E27FC236}">
                  <a16:creationId xmlns:a16="http://schemas.microsoft.com/office/drawing/2014/main" id="{4811CF38-6B9D-41E6-A847-3EE840C82687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reptunghi: colțuri rotunjite 6">
              <a:extLst>
                <a:ext uri="{FF2B5EF4-FFF2-40B4-BE49-F238E27FC236}">
                  <a16:creationId xmlns:a16="http://schemas.microsoft.com/office/drawing/2014/main" id="{49BCF746-0ACD-43E3-B644-491A96E5C11D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active</a:t>
              </a:r>
              <a:endParaRPr lang="en-US" sz="2400" kern="1200" dirty="0"/>
            </a:p>
          </p:txBody>
        </p:sp>
      </p:grpSp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348315D6-7AE6-476A-A1A7-9438FDB734D9}"/>
              </a:ext>
            </a:extLst>
          </p:cNvPr>
          <p:cNvSpPr/>
          <p:nvPr/>
        </p:nvSpPr>
        <p:spPr>
          <a:xfrm>
            <a:off x="4861155" y="315381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upare 10">
            <a:extLst>
              <a:ext uri="{FF2B5EF4-FFF2-40B4-BE49-F238E27FC236}">
                <a16:creationId xmlns:a16="http://schemas.microsoft.com/office/drawing/2014/main" id="{E91C91EC-9D81-457E-97E7-027C53F884D7}"/>
              </a:ext>
            </a:extLst>
          </p:cNvPr>
          <p:cNvGrpSpPr/>
          <p:nvPr/>
        </p:nvGrpSpPr>
        <p:grpSpPr>
          <a:xfrm>
            <a:off x="4998505" y="445863"/>
            <a:ext cx="2487178" cy="1466987"/>
            <a:chOff x="931282" y="1276199"/>
            <a:chExt cx="1236147" cy="784953"/>
          </a:xfrm>
        </p:grpSpPr>
        <p:sp>
          <p:nvSpPr>
            <p:cNvPr id="12" name="Dreptunghi: colțuri rotunjite 11">
              <a:extLst>
                <a:ext uri="{FF2B5EF4-FFF2-40B4-BE49-F238E27FC236}">
                  <a16:creationId xmlns:a16="http://schemas.microsoft.com/office/drawing/2014/main" id="{EAC83A37-8DF6-423D-BCA7-17EC4BBB3069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Dreptunghi: colțuri rotunjite 6">
              <a:extLst>
                <a:ext uri="{FF2B5EF4-FFF2-40B4-BE49-F238E27FC236}">
                  <a16:creationId xmlns:a16="http://schemas.microsoft.com/office/drawing/2014/main" id="{75176E5F-061B-48F2-B7F9-1C5087BEC3A8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p</a:t>
              </a:r>
              <a:r>
                <a:rPr lang="en-US" sz="2400" kern="1200" dirty="0"/>
                <a:t>artially committed</a:t>
              </a:r>
              <a:endParaRPr lang="ro-RO" sz="2400" kern="1200" dirty="0"/>
            </a:p>
          </p:txBody>
        </p:sp>
      </p:grpSp>
      <p:sp>
        <p:nvSpPr>
          <p:cNvPr id="14" name="Dreptunghi: colțuri rotunjite 13">
            <a:extLst>
              <a:ext uri="{FF2B5EF4-FFF2-40B4-BE49-F238E27FC236}">
                <a16:creationId xmlns:a16="http://schemas.microsoft.com/office/drawing/2014/main" id="{8EEB2AEA-FF88-4E5C-A990-EB168733DA32}"/>
              </a:ext>
            </a:extLst>
          </p:cNvPr>
          <p:cNvSpPr/>
          <p:nvPr/>
        </p:nvSpPr>
        <p:spPr>
          <a:xfrm>
            <a:off x="8820365" y="31538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are 14">
            <a:extLst>
              <a:ext uri="{FF2B5EF4-FFF2-40B4-BE49-F238E27FC236}">
                <a16:creationId xmlns:a16="http://schemas.microsoft.com/office/drawing/2014/main" id="{844B2EB7-05B3-4052-A806-6074815765EC}"/>
              </a:ext>
            </a:extLst>
          </p:cNvPr>
          <p:cNvGrpSpPr/>
          <p:nvPr/>
        </p:nvGrpSpPr>
        <p:grpSpPr>
          <a:xfrm>
            <a:off x="8957715" y="445863"/>
            <a:ext cx="2487178" cy="1466987"/>
            <a:chOff x="931282" y="1276199"/>
            <a:chExt cx="1236147" cy="784953"/>
          </a:xfrm>
        </p:grpSpPr>
        <p:sp>
          <p:nvSpPr>
            <p:cNvPr id="16" name="Dreptunghi: colțuri rotunjite 15">
              <a:extLst>
                <a:ext uri="{FF2B5EF4-FFF2-40B4-BE49-F238E27FC236}">
                  <a16:creationId xmlns:a16="http://schemas.microsoft.com/office/drawing/2014/main" id="{8B7A2055-EF31-4352-BA43-3325C83F80EE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Dreptunghi: colțuri rotunjite 6">
              <a:extLst>
                <a:ext uri="{FF2B5EF4-FFF2-40B4-BE49-F238E27FC236}">
                  <a16:creationId xmlns:a16="http://schemas.microsoft.com/office/drawing/2014/main" id="{88E31B36-DE04-4815-A5DE-60140BEACC3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committed</a:t>
              </a:r>
              <a:endParaRPr lang="ro-RO" sz="2400" kern="1200" dirty="0"/>
            </a:p>
          </p:txBody>
        </p:sp>
      </p:grp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90DB2B1D-5987-4FE4-809B-469D1DCD5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8" name="Dreptunghi: colțuri rotunjite 17">
            <a:extLst>
              <a:ext uri="{FF2B5EF4-FFF2-40B4-BE49-F238E27FC236}">
                <a16:creationId xmlns:a16="http://schemas.microsoft.com/office/drawing/2014/main" id="{50552704-ABA0-49B2-8727-2C48B5E599D1}"/>
              </a:ext>
            </a:extLst>
          </p:cNvPr>
          <p:cNvSpPr/>
          <p:nvPr/>
        </p:nvSpPr>
        <p:spPr>
          <a:xfrm>
            <a:off x="4861155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are 18">
            <a:extLst>
              <a:ext uri="{FF2B5EF4-FFF2-40B4-BE49-F238E27FC236}">
                <a16:creationId xmlns:a16="http://schemas.microsoft.com/office/drawing/2014/main" id="{ED415572-F8DF-4673-BBA9-F0812C5A5E10}"/>
              </a:ext>
            </a:extLst>
          </p:cNvPr>
          <p:cNvGrpSpPr/>
          <p:nvPr/>
        </p:nvGrpSpPr>
        <p:grpSpPr>
          <a:xfrm>
            <a:off x="4998505" y="4633441"/>
            <a:ext cx="2487178" cy="1466987"/>
            <a:chOff x="931282" y="1276199"/>
            <a:chExt cx="1236147" cy="784953"/>
          </a:xfrm>
        </p:grpSpPr>
        <p:sp>
          <p:nvSpPr>
            <p:cNvPr id="20" name="Dreptunghi: colțuri rotunjite 19">
              <a:extLst>
                <a:ext uri="{FF2B5EF4-FFF2-40B4-BE49-F238E27FC236}">
                  <a16:creationId xmlns:a16="http://schemas.microsoft.com/office/drawing/2014/main" id="{304DF3C8-2186-476A-B41F-17C019B3AA2F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Dreptunghi: colțuri rotunjite 6">
              <a:extLst>
                <a:ext uri="{FF2B5EF4-FFF2-40B4-BE49-F238E27FC236}">
                  <a16:creationId xmlns:a16="http://schemas.microsoft.com/office/drawing/2014/main" id="{B460DC60-DFB4-42AF-B85E-2AD4FF3C05B5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failed</a:t>
              </a:r>
              <a:endParaRPr lang="ro-RO" sz="2400" kern="1200" dirty="0"/>
            </a:p>
          </p:txBody>
        </p:sp>
      </p:grpSp>
      <p:sp>
        <p:nvSpPr>
          <p:cNvPr id="22" name="Dreptunghi: colțuri rotunjite 21">
            <a:extLst>
              <a:ext uri="{FF2B5EF4-FFF2-40B4-BE49-F238E27FC236}">
                <a16:creationId xmlns:a16="http://schemas.microsoft.com/office/drawing/2014/main" id="{669E3E42-8EA4-4005-9474-E8BEF41179B0}"/>
              </a:ext>
            </a:extLst>
          </p:cNvPr>
          <p:cNvSpPr/>
          <p:nvPr/>
        </p:nvSpPr>
        <p:spPr>
          <a:xfrm>
            <a:off x="8866622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3" name="Grupare 22">
            <a:extLst>
              <a:ext uri="{FF2B5EF4-FFF2-40B4-BE49-F238E27FC236}">
                <a16:creationId xmlns:a16="http://schemas.microsoft.com/office/drawing/2014/main" id="{2A0BF057-DE93-4EED-A519-24F00FF61513}"/>
              </a:ext>
            </a:extLst>
          </p:cNvPr>
          <p:cNvGrpSpPr/>
          <p:nvPr/>
        </p:nvGrpSpPr>
        <p:grpSpPr>
          <a:xfrm>
            <a:off x="9003972" y="4633441"/>
            <a:ext cx="2487178" cy="1466987"/>
            <a:chOff x="931282" y="1276199"/>
            <a:chExt cx="1236147" cy="784953"/>
          </a:xfrm>
        </p:grpSpPr>
        <p:sp>
          <p:nvSpPr>
            <p:cNvPr id="24" name="Dreptunghi: colțuri rotunjite 23">
              <a:extLst>
                <a:ext uri="{FF2B5EF4-FFF2-40B4-BE49-F238E27FC236}">
                  <a16:creationId xmlns:a16="http://schemas.microsoft.com/office/drawing/2014/main" id="{719B449E-0EAE-4AC0-9D68-7787D2A29114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Dreptunghi: colțuri rotunjite 6">
              <a:extLst>
                <a:ext uri="{FF2B5EF4-FFF2-40B4-BE49-F238E27FC236}">
                  <a16:creationId xmlns:a16="http://schemas.microsoft.com/office/drawing/2014/main" id="{6415AB2A-81E5-4C40-ADCB-2AA7DA42FFF1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a</a:t>
              </a:r>
              <a:r>
                <a:rPr lang="en-US" sz="2400" kern="1200" dirty="0"/>
                <a:t>borted</a:t>
              </a:r>
              <a:endParaRPr lang="ro-RO" sz="2400" kern="1200" dirty="0"/>
            </a:p>
          </p:txBody>
        </p:sp>
      </p:grpSp>
      <p:cxnSp>
        <p:nvCxnSpPr>
          <p:cNvPr id="29" name="Conector drept cu săgeată 28">
            <a:extLst>
              <a:ext uri="{FF2B5EF4-FFF2-40B4-BE49-F238E27FC236}">
                <a16:creationId xmlns:a16="http://schemas.microsoft.com/office/drawing/2014/main" id="{82C81EC6-1D4F-4B0E-9EC8-C4A25938726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533022" y="1048875"/>
            <a:ext cx="1328133" cy="22588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082CBDBD-5DC7-464F-B836-584A86BCD30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3533022" y="3307754"/>
            <a:ext cx="1328133" cy="1928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rept cu săgeată 35">
            <a:extLst>
              <a:ext uri="{FF2B5EF4-FFF2-40B4-BE49-F238E27FC236}">
                <a16:creationId xmlns:a16="http://schemas.microsoft.com/office/drawing/2014/main" id="{0D940ECA-824D-47BA-8224-81830D4EF79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485683" y="1048874"/>
            <a:ext cx="13346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rept cu săgeată 38">
            <a:extLst>
              <a:ext uri="{FF2B5EF4-FFF2-40B4-BE49-F238E27FC236}">
                <a16:creationId xmlns:a16="http://schemas.microsoft.com/office/drawing/2014/main" id="{EDB7BDFD-5891-47B7-8B2B-9C623AF6CF8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85683" y="5236453"/>
            <a:ext cx="13809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D5111E1-163F-49D9-AF29-5B7D7344C900}"/>
              </a:ext>
            </a:extLst>
          </p:cNvPr>
          <p:cNvSpPr/>
          <p:nvPr/>
        </p:nvSpPr>
        <p:spPr>
          <a:xfrm>
            <a:off x="5503785" y="1502400"/>
            <a:ext cx="2858610" cy="1237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statement executed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389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9A19EEB-BD11-4A49-A47C-804D332D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15FE4D6F-AC2C-4D68-8F48-A5C4C9F7E8B4}"/>
              </a:ext>
            </a:extLst>
          </p:cNvPr>
          <p:cNvSpPr/>
          <p:nvPr/>
        </p:nvSpPr>
        <p:spPr>
          <a:xfrm>
            <a:off x="908494" y="2443778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are 6">
            <a:extLst>
              <a:ext uri="{FF2B5EF4-FFF2-40B4-BE49-F238E27FC236}">
                <a16:creationId xmlns:a16="http://schemas.microsoft.com/office/drawing/2014/main" id="{49C58894-6594-478C-ACE6-B301E1916E10}"/>
              </a:ext>
            </a:extLst>
          </p:cNvPr>
          <p:cNvGrpSpPr/>
          <p:nvPr/>
        </p:nvGrpSpPr>
        <p:grpSpPr>
          <a:xfrm>
            <a:off x="1045844" y="2574260"/>
            <a:ext cx="2487178" cy="1466987"/>
            <a:chOff x="931282" y="1276199"/>
            <a:chExt cx="1236147" cy="784953"/>
          </a:xfrm>
        </p:grpSpPr>
        <p:sp>
          <p:nvSpPr>
            <p:cNvPr id="8" name="Dreptunghi: colțuri rotunjite 7">
              <a:extLst>
                <a:ext uri="{FF2B5EF4-FFF2-40B4-BE49-F238E27FC236}">
                  <a16:creationId xmlns:a16="http://schemas.microsoft.com/office/drawing/2014/main" id="{4811CF38-6B9D-41E6-A847-3EE840C82687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reptunghi: colțuri rotunjite 6">
              <a:extLst>
                <a:ext uri="{FF2B5EF4-FFF2-40B4-BE49-F238E27FC236}">
                  <a16:creationId xmlns:a16="http://schemas.microsoft.com/office/drawing/2014/main" id="{49BCF746-0ACD-43E3-B644-491A96E5C11D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active</a:t>
              </a:r>
              <a:endParaRPr lang="en-US" sz="2400" kern="1200" dirty="0"/>
            </a:p>
          </p:txBody>
        </p:sp>
      </p:grpSp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348315D6-7AE6-476A-A1A7-9438FDB734D9}"/>
              </a:ext>
            </a:extLst>
          </p:cNvPr>
          <p:cNvSpPr/>
          <p:nvPr/>
        </p:nvSpPr>
        <p:spPr>
          <a:xfrm>
            <a:off x="4861155" y="315381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upare 10">
            <a:extLst>
              <a:ext uri="{FF2B5EF4-FFF2-40B4-BE49-F238E27FC236}">
                <a16:creationId xmlns:a16="http://schemas.microsoft.com/office/drawing/2014/main" id="{E91C91EC-9D81-457E-97E7-027C53F884D7}"/>
              </a:ext>
            </a:extLst>
          </p:cNvPr>
          <p:cNvGrpSpPr/>
          <p:nvPr/>
        </p:nvGrpSpPr>
        <p:grpSpPr>
          <a:xfrm>
            <a:off x="4998505" y="445863"/>
            <a:ext cx="2487178" cy="1466987"/>
            <a:chOff x="931282" y="1276199"/>
            <a:chExt cx="1236147" cy="784953"/>
          </a:xfrm>
        </p:grpSpPr>
        <p:sp>
          <p:nvSpPr>
            <p:cNvPr id="12" name="Dreptunghi: colțuri rotunjite 11">
              <a:extLst>
                <a:ext uri="{FF2B5EF4-FFF2-40B4-BE49-F238E27FC236}">
                  <a16:creationId xmlns:a16="http://schemas.microsoft.com/office/drawing/2014/main" id="{EAC83A37-8DF6-423D-BCA7-17EC4BBB3069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Dreptunghi: colțuri rotunjite 6">
              <a:extLst>
                <a:ext uri="{FF2B5EF4-FFF2-40B4-BE49-F238E27FC236}">
                  <a16:creationId xmlns:a16="http://schemas.microsoft.com/office/drawing/2014/main" id="{75176E5F-061B-48F2-B7F9-1C5087BEC3A8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p</a:t>
              </a:r>
              <a:r>
                <a:rPr lang="en-US" sz="2400" kern="1200" dirty="0"/>
                <a:t>artially committed</a:t>
              </a:r>
              <a:endParaRPr lang="ro-RO" sz="2400" kern="1200" dirty="0"/>
            </a:p>
          </p:txBody>
        </p:sp>
      </p:grpSp>
      <p:sp>
        <p:nvSpPr>
          <p:cNvPr id="14" name="Dreptunghi: colțuri rotunjite 13">
            <a:extLst>
              <a:ext uri="{FF2B5EF4-FFF2-40B4-BE49-F238E27FC236}">
                <a16:creationId xmlns:a16="http://schemas.microsoft.com/office/drawing/2014/main" id="{8EEB2AEA-FF88-4E5C-A990-EB168733DA32}"/>
              </a:ext>
            </a:extLst>
          </p:cNvPr>
          <p:cNvSpPr/>
          <p:nvPr/>
        </p:nvSpPr>
        <p:spPr>
          <a:xfrm>
            <a:off x="8820365" y="31538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are 14">
            <a:extLst>
              <a:ext uri="{FF2B5EF4-FFF2-40B4-BE49-F238E27FC236}">
                <a16:creationId xmlns:a16="http://schemas.microsoft.com/office/drawing/2014/main" id="{844B2EB7-05B3-4052-A806-6074815765EC}"/>
              </a:ext>
            </a:extLst>
          </p:cNvPr>
          <p:cNvGrpSpPr/>
          <p:nvPr/>
        </p:nvGrpSpPr>
        <p:grpSpPr>
          <a:xfrm>
            <a:off x="8957715" y="445863"/>
            <a:ext cx="2487178" cy="1466987"/>
            <a:chOff x="931282" y="1276199"/>
            <a:chExt cx="1236147" cy="784953"/>
          </a:xfrm>
        </p:grpSpPr>
        <p:sp>
          <p:nvSpPr>
            <p:cNvPr id="16" name="Dreptunghi: colțuri rotunjite 15">
              <a:extLst>
                <a:ext uri="{FF2B5EF4-FFF2-40B4-BE49-F238E27FC236}">
                  <a16:creationId xmlns:a16="http://schemas.microsoft.com/office/drawing/2014/main" id="{8B7A2055-EF31-4352-BA43-3325C83F80EE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Dreptunghi: colțuri rotunjite 6">
              <a:extLst>
                <a:ext uri="{FF2B5EF4-FFF2-40B4-BE49-F238E27FC236}">
                  <a16:creationId xmlns:a16="http://schemas.microsoft.com/office/drawing/2014/main" id="{88E31B36-DE04-4815-A5DE-60140BEACC3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committed</a:t>
              </a:r>
              <a:endParaRPr lang="ro-RO" sz="2400" kern="1200" dirty="0"/>
            </a:p>
          </p:txBody>
        </p:sp>
      </p:grp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90DB2B1D-5987-4FE4-809B-469D1DCD5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8" name="Dreptunghi: colțuri rotunjite 17">
            <a:extLst>
              <a:ext uri="{FF2B5EF4-FFF2-40B4-BE49-F238E27FC236}">
                <a16:creationId xmlns:a16="http://schemas.microsoft.com/office/drawing/2014/main" id="{50552704-ABA0-49B2-8727-2C48B5E599D1}"/>
              </a:ext>
            </a:extLst>
          </p:cNvPr>
          <p:cNvSpPr/>
          <p:nvPr/>
        </p:nvSpPr>
        <p:spPr>
          <a:xfrm>
            <a:off x="4861155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are 18">
            <a:extLst>
              <a:ext uri="{FF2B5EF4-FFF2-40B4-BE49-F238E27FC236}">
                <a16:creationId xmlns:a16="http://schemas.microsoft.com/office/drawing/2014/main" id="{ED415572-F8DF-4673-BBA9-F0812C5A5E10}"/>
              </a:ext>
            </a:extLst>
          </p:cNvPr>
          <p:cNvGrpSpPr/>
          <p:nvPr/>
        </p:nvGrpSpPr>
        <p:grpSpPr>
          <a:xfrm>
            <a:off x="4998505" y="4633441"/>
            <a:ext cx="2487178" cy="1466987"/>
            <a:chOff x="931282" y="1276199"/>
            <a:chExt cx="1236147" cy="784953"/>
          </a:xfrm>
        </p:grpSpPr>
        <p:sp>
          <p:nvSpPr>
            <p:cNvPr id="20" name="Dreptunghi: colțuri rotunjite 19">
              <a:extLst>
                <a:ext uri="{FF2B5EF4-FFF2-40B4-BE49-F238E27FC236}">
                  <a16:creationId xmlns:a16="http://schemas.microsoft.com/office/drawing/2014/main" id="{304DF3C8-2186-476A-B41F-17C019B3AA2F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Dreptunghi: colțuri rotunjite 6">
              <a:extLst>
                <a:ext uri="{FF2B5EF4-FFF2-40B4-BE49-F238E27FC236}">
                  <a16:creationId xmlns:a16="http://schemas.microsoft.com/office/drawing/2014/main" id="{B460DC60-DFB4-42AF-B85E-2AD4FF3C05B5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failed</a:t>
              </a:r>
              <a:endParaRPr lang="ro-RO" sz="2400" kern="1200" dirty="0"/>
            </a:p>
          </p:txBody>
        </p:sp>
      </p:grpSp>
      <p:sp>
        <p:nvSpPr>
          <p:cNvPr id="22" name="Dreptunghi: colțuri rotunjite 21">
            <a:extLst>
              <a:ext uri="{FF2B5EF4-FFF2-40B4-BE49-F238E27FC236}">
                <a16:creationId xmlns:a16="http://schemas.microsoft.com/office/drawing/2014/main" id="{669E3E42-8EA4-4005-9474-E8BEF41179B0}"/>
              </a:ext>
            </a:extLst>
          </p:cNvPr>
          <p:cNvSpPr/>
          <p:nvPr/>
        </p:nvSpPr>
        <p:spPr>
          <a:xfrm>
            <a:off x="8866622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3" name="Grupare 22">
            <a:extLst>
              <a:ext uri="{FF2B5EF4-FFF2-40B4-BE49-F238E27FC236}">
                <a16:creationId xmlns:a16="http://schemas.microsoft.com/office/drawing/2014/main" id="{2A0BF057-DE93-4EED-A519-24F00FF61513}"/>
              </a:ext>
            </a:extLst>
          </p:cNvPr>
          <p:cNvGrpSpPr/>
          <p:nvPr/>
        </p:nvGrpSpPr>
        <p:grpSpPr>
          <a:xfrm>
            <a:off x="9003972" y="4633441"/>
            <a:ext cx="2487178" cy="1466987"/>
            <a:chOff x="931282" y="1276199"/>
            <a:chExt cx="1236147" cy="784953"/>
          </a:xfrm>
        </p:grpSpPr>
        <p:sp>
          <p:nvSpPr>
            <p:cNvPr id="24" name="Dreptunghi: colțuri rotunjite 23">
              <a:extLst>
                <a:ext uri="{FF2B5EF4-FFF2-40B4-BE49-F238E27FC236}">
                  <a16:creationId xmlns:a16="http://schemas.microsoft.com/office/drawing/2014/main" id="{719B449E-0EAE-4AC0-9D68-7787D2A29114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Dreptunghi: colțuri rotunjite 6">
              <a:extLst>
                <a:ext uri="{FF2B5EF4-FFF2-40B4-BE49-F238E27FC236}">
                  <a16:creationId xmlns:a16="http://schemas.microsoft.com/office/drawing/2014/main" id="{6415AB2A-81E5-4C40-ADCB-2AA7DA42FFF1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a</a:t>
              </a:r>
              <a:r>
                <a:rPr lang="en-US" sz="2400" kern="1200" dirty="0"/>
                <a:t>borted</a:t>
              </a:r>
              <a:endParaRPr lang="ro-RO" sz="2400" kern="1200" dirty="0"/>
            </a:p>
          </p:txBody>
        </p:sp>
      </p:grpSp>
      <p:cxnSp>
        <p:nvCxnSpPr>
          <p:cNvPr id="29" name="Conector drept cu săgeată 28">
            <a:extLst>
              <a:ext uri="{FF2B5EF4-FFF2-40B4-BE49-F238E27FC236}">
                <a16:creationId xmlns:a16="http://schemas.microsoft.com/office/drawing/2014/main" id="{82C81EC6-1D4F-4B0E-9EC8-C4A25938726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533022" y="1048875"/>
            <a:ext cx="1328133" cy="225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082CBDBD-5DC7-464F-B836-584A86BCD30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3533022" y="3307754"/>
            <a:ext cx="1328133" cy="1928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rept cu săgeată 35">
            <a:extLst>
              <a:ext uri="{FF2B5EF4-FFF2-40B4-BE49-F238E27FC236}">
                <a16:creationId xmlns:a16="http://schemas.microsoft.com/office/drawing/2014/main" id="{0D940ECA-824D-47BA-8224-81830D4EF79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485683" y="1048874"/>
            <a:ext cx="13346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rept cu săgeată 38">
            <a:extLst>
              <a:ext uri="{FF2B5EF4-FFF2-40B4-BE49-F238E27FC236}">
                <a16:creationId xmlns:a16="http://schemas.microsoft.com/office/drawing/2014/main" id="{EDB7BDFD-5891-47B7-8B2B-9C623AF6CF8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85683" y="5236453"/>
            <a:ext cx="1380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D5111E1-163F-49D9-AF29-5B7D7344C900}"/>
              </a:ext>
            </a:extLst>
          </p:cNvPr>
          <p:cNvSpPr/>
          <p:nvPr/>
        </p:nvSpPr>
        <p:spPr>
          <a:xfrm>
            <a:off x="5503785" y="1502400"/>
            <a:ext cx="2858610" cy="1237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statement executed</a:t>
            </a:r>
            <a:endParaRPr lang="ro-RO" dirty="0"/>
          </a:p>
        </p:txBody>
      </p:sp>
      <p:cxnSp>
        <p:nvCxnSpPr>
          <p:cNvPr id="3" name="Conector: cotit 2">
            <a:extLst>
              <a:ext uri="{FF2B5EF4-FFF2-40B4-BE49-F238E27FC236}">
                <a16:creationId xmlns:a16="http://schemas.microsoft.com/office/drawing/2014/main" id="{68D2284F-8170-4BCA-AD31-1F63F958460D}"/>
              </a:ext>
            </a:extLst>
          </p:cNvPr>
          <p:cNvCxnSpPr>
            <a:stCxn id="43" idx="6"/>
            <a:endCxn id="16" idx="2"/>
          </p:cNvCxnSpPr>
          <p:nvPr/>
        </p:nvCxnSpPr>
        <p:spPr>
          <a:xfrm flipV="1">
            <a:off x="8362395" y="1912850"/>
            <a:ext cx="1838909" cy="208079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CasetăText 26">
            <a:extLst>
              <a:ext uri="{FF2B5EF4-FFF2-40B4-BE49-F238E27FC236}">
                <a16:creationId xmlns:a16="http://schemas.microsoft.com/office/drawing/2014/main" id="{2104086E-22B3-4978-B642-60B516AFBFA1}"/>
              </a:ext>
            </a:extLst>
          </p:cNvPr>
          <p:cNvSpPr txBox="1"/>
          <p:nvPr/>
        </p:nvSpPr>
        <p:spPr>
          <a:xfrm>
            <a:off x="8523473" y="2280212"/>
            <a:ext cx="2723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</a:t>
            </a:r>
            <a:r>
              <a:rPr lang="en-US" dirty="0">
                <a:sym typeface="Wingdings" panose="05000000000000000000" pitchFamily="2" charset="2"/>
              </a:rPr>
              <a:t> hardware failure 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System restart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recover updates  Log</a:t>
            </a:r>
          </a:p>
          <a:p>
            <a:r>
              <a:rPr lang="en-US" dirty="0">
                <a:sym typeface="Wingdings" panose="05000000000000000000" pitchFamily="2" charset="2"/>
              </a:rPr>
              <a:t>DURABILITY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55367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9A19EEB-BD11-4A49-A47C-804D332D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15FE4D6F-AC2C-4D68-8F48-A5C4C9F7E8B4}"/>
              </a:ext>
            </a:extLst>
          </p:cNvPr>
          <p:cNvSpPr/>
          <p:nvPr/>
        </p:nvSpPr>
        <p:spPr>
          <a:xfrm>
            <a:off x="908494" y="2443778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are 6">
            <a:extLst>
              <a:ext uri="{FF2B5EF4-FFF2-40B4-BE49-F238E27FC236}">
                <a16:creationId xmlns:a16="http://schemas.microsoft.com/office/drawing/2014/main" id="{49C58894-6594-478C-ACE6-B301E1916E10}"/>
              </a:ext>
            </a:extLst>
          </p:cNvPr>
          <p:cNvGrpSpPr/>
          <p:nvPr/>
        </p:nvGrpSpPr>
        <p:grpSpPr>
          <a:xfrm>
            <a:off x="1045844" y="2574260"/>
            <a:ext cx="2487178" cy="1466987"/>
            <a:chOff x="931282" y="1276199"/>
            <a:chExt cx="1236147" cy="784953"/>
          </a:xfrm>
        </p:grpSpPr>
        <p:sp>
          <p:nvSpPr>
            <p:cNvPr id="8" name="Dreptunghi: colțuri rotunjite 7">
              <a:extLst>
                <a:ext uri="{FF2B5EF4-FFF2-40B4-BE49-F238E27FC236}">
                  <a16:creationId xmlns:a16="http://schemas.microsoft.com/office/drawing/2014/main" id="{4811CF38-6B9D-41E6-A847-3EE840C82687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reptunghi: colțuri rotunjite 6">
              <a:extLst>
                <a:ext uri="{FF2B5EF4-FFF2-40B4-BE49-F238E27FC236}">
                  <a16:creationId xmlns:a16="http://schemas.microsoft.com/office/drawing/2014/main" id="{49BCF746-0ACD-43E3-B644-491A96E5C11D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active</a:t>
              </a:r>
              <a:endParaRPr lang="en-US" sz="2400" kern="1200" dirty="0"/>
            </a:p>
          </p:txBody>
        </p:sp>
      </p:grpSp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348315D6-7AE6-476A-A1A7-9438FDB734D9}"/>
              </a:ext>
            </a:extLst>
          </p:cNvPr>
          <p:cNvSpPr/>
          <p:nvPr/>
        </p:nvSpPr>
        <p:spPr>
          <a:xfrm>
            <a:off x="4861155" y="315381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upare 10">
            <a:extLst>
              <a:ext uri="{FF2B5EF4-FFF2-40B4-BE49-F238E27FC236}">
                <a16:creationId xmlns:a16="http://schemas.microsoft.com/office/drawing/2014/main" id="{E91C91EC-9D81-457E-97E7-027C53F884D7}"/>
              </a:ext>
            </a:extLst>
          </p:cNvPr>
          <p:cNvGrpSpPr/>
          <p:nvPr/>
        </p:nvGrpSpPr>
        <p:grpSpPr>
          <a:xfrm>
            <a:off x="4998505" y="445863"/>
            <a:ext cx="2487178" cy="1466987"/>
            <a:chOff x="931282" y="1276199"/>
            <a:chExt cx="1236147" cy="784953"/>
          </a:xfrm>
        </p:grpSpPr>
        <p:sp>
          <p:nvSpPr>
            <p:cNvPr id="12" name="Dreptunghi: colțuri rotunjite 11">
              <a:extLst>
                <a:ext uri="{FF2B5EF4-FFF2-40B4-BE49-F238E27FC236}">
                  <a16:creationId xmlns:a16="http://schemas.microsoft.com/office/drawing/2014/main" id="{EAC83A37-8DF6-423D-BCA7-17EC4BBB3069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Dreptunghi: colțuri rotunjite 6">
              <a:extLst>
                <a:ext uri="{FF2B5EF4-FFF2-40B4-BE49-F238E27FC236}">
                  <a16:creationId xmlns:a16="http://schemas.microsoft.com/office/drawing/2014/main" id="{75176E5F-061B-48F2-B7F9-1C5087BEC3A8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p</a:t>
              </a:r>
              <a:r>
                <a:rPr lang="en-US" sz="2400" kern="1200" dirty="0"/>
                <a:t>artially committed</a:t>
              </a:r>
              <a:endParaRPr lang="ro-RO" sz="2400" kern="1200" dirty="0"/>
            </a:p>
          </p:txBody>
        </p:sp>
      </p:grpSp>
      <p:sp>
        <p:nvSpPr>
          <p:cNvPr id="14" name="Dreptunghi: colțuri rotunjite 13">
            <a:extLst>
              <a:ext uri="{FF2B5EF4-FFF2-40B4-BE49-F238E27FC236}">
                <a16:creationId xmlns:a16="http://schemas.microsoft.com/office/drawing/2014/main" id="{8EEB2AEA-FF88-4E5C-A990-EB168733DA32}"/>
              </a:ext>
            </a:extLst>
          </p:cNvPr>
          <p:cNvSpPr/>
          <p:nvPr/>
        </p:nvSpPr>
        <p:spPr>
          <a:xfrm>
            <a:off x="8820365" y="315381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are 14">
            <a:extLst>
              <a:ext uri="{FF2B5EF4-FFF2-40B4-BE49-F238E27FC236}">
                <a16:creationId xmlns:a16="http://schemas.microsoft.com/office/drawing/2014/main" id="{844B2EB7-05B3-4052-A806-6074815765EC}"/>
              </a:ext>
            </a:extLst>
          </p:cNvPr>
          <p:cNvGrpSpPr/>
          <p:nvPr/>
        </p:nvGrpSpPr>
        <p:grpSpPr>
          <a:xfrm>
            <a:off x="8957715" y="445863"/>
            <a:ext cx="2487178" cy="1466987"/>
            <a:chOff x="931282" y="1276199"/>
            <a:chExt cx="1236147" cy="784953"/>
          </a:xfrm>
        </p:grpSpPr>
        <p:sp>
          <p:nvSpPr>
            <p:cNvPr id="16" name="Dreptunghi: colțuri rotunjite 15">
              <a:extLst>
                <a:ext uri="{FF2B5EF4-FFF2-40B4-BE49-F238E27FC236}">
                  <a16:creationId xmlns:a16="http://schemas.microsoft.com/office/drawing/2014/main" id="{8B7A2055-EF31-4352-BA43-3325C83F80EE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Dreptunghi: colțuri rotunjite 6">
              <a:extLst>
                <a:ext uri="{FF2B5EF4-FFF2-40B4-BE49-F238E27FC236}">
                  <a16:creationId xmlns:a16="http://schemas.microsoft.com/office/drawing/2014/main" id="{88E31B36-DE04-4815-A5DE-60140BEACC3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committed</a:t>
              </a:r>
              <a:endParaRPr lang="ro-RO" sz="2400" kern="1200" dirty="0"/>
            </a:p>
          </p:txBody>
        </p:sp>
      </p:grp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90DB2B1D-5987-4FE4-809B-469D1DCD5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8" name="Dreptunghi: colțuri rotunjite 17">
            <a:extLst>
              <a:ext uri="{FF2B5EF4-FFF2-40B4-BE49-F238E27FC236}">
                <a16:creationId xmlns:a16="http://schemas.microsoft.com/office/drawing/2014/main" id="{50552704-ABA0-49B2-8727-2C48B5E599D1}"/>
              </a:ext>
            </a:extLst>
          </p:cNvPr>
          <p:cNvSpPr/>
          <p:nvPr/>
        </p:nvSpPr>
        <p:spPr>
          <a:xfrm>
            <a:off x="4861155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are 18">
            <a:extLst>
              <a:ext uri="{FF2B5EF4-FFF2-40B4-BE49-F238E27FC236}">
                <a16:creationId xmlns:a16="http://schemas.microsoft.com/office/drawing/2014/main" id="{ED415572-F8DF-4673-BBA9-F0812C5A5E10}"/>
              </a:ext>
            </a:extLst>
          </p:cNvPr>
          <p:cNvGrpSpPr/>
          <p:nvPr/>
        </p:nvGrpSpPr>
        <p:grpSpPr>
          <a:xfrm>
            <a:off x="4998505" y="4633441"/>
            <a:ext cx="2487178" cy="1466987"/>
            <a:chOff x="931282" y="1276199"/>
            <a:chExt cx="1236147" cy="784953"/>
          </a:xfrm>
        </p:grpSpPr>
        <p:sp>
          <p:nvSpPr>
            <p:cNvPr id="20" name="Dreptunghi: colțuri rotunjite 19">
              <a:extLst>
                <a:ext uri="{FF2B5EF4-FFF2-40B4-BE49-F238E27FC236}">
                  <a16:creationId xmlns:a16="http://schemas.microsoft.com/office/drawing/2014/main" id="{304DF3C8-2186-476A-B41F-17C019B3AA2F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Dreptunghi: colțuri rotunjite 6">
              <a:extLst>
                <a:ext uri="{FF2B5EF4-FFF2-40B4-BE49-F238E27FC236}">
                  <a16:creationId xmlns:a16="http://schemas.microsoft.com/office/drawing/2014/main" id="{B460DC60-DFB4-42AF-B85E-2AD4FF3C05B5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failed</a:t>
              </a:r>
              <a:endParaRPr lang="ro-RO" sz="2400" kern="1200" dirty="0"/>
            </a:p>
          </p:txBody>
        </p:sp>
      </p:grpSp>
      <p:sp>
        <p:nvSpPr>
          <p:cNvPr id="22" name="Dreptunghi: colțuri rotunjite 21">
            <a:extLst>
              <a:ext uri="{FF2B5EF4-FFF2-40B4-BE49-F238E27FC236}">
                <a16:creationId xmlns:a16="http://schemas.microsoft.com/office/drawing/2014/main" id="{669E3E42-8EA4-4005-9474-E8BEF41179B0}"/>
              </a:ext>
            </a:extLst>
          </p:cNvPr>
          <p:cNvSpPr/>
          <p:nvPr/>
        </p:nvSpPr>
        <p:spPr>
          <a:xfrm>
            <a:off x="8866622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3" name="Grupare 22">
            <a:extLst>
              <a:ext uri="{FF2B5EF4-FFF2-40B4-BE49-F238E27FC236}">
                <a16:creationId xmlns:a16="http://schemas.microsoft.com/office/drawing/2014/main" id="{2A0BF057-DE93-4EED-A519-24F00FF61513}"/>
              </a:ext>
            </a:extLst>
          </p:cNvPr>
          <p:cNvGrpSpPr/>
          <p:nvPr/>
        </p:nvGrpSpPr>
        <p:grpSpPr>
          <a:xfrm>
            <a:off x="9003972" y="4633441"/>
            <a:ext cx="2487178" cy="1466987"/>
            <a:chOff x="931282" y="1276199"/>
            <a:chExt cx="1236147" cy="784953"/>
          </a:xfrm>
        </p:grpSpPr>
        <p:sp>
          <p:nvSpPr>
            <p:cNvPr id="24" name="Dreptunghi: colțuri rotunjite 23">
              <a:extLst>
                <a:ext uri="{FF2B5EF4-FFF2-40B4-BE49-F238E27FC236}">
                  <a16:creationId xmlns:a16="http://schemas.microsoft.com/office/drawing/2014/main" id="{719B449E-0EAE-4AC0-9D68-7787D2A29114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Dreptunghi: colțuri rotunjite 6">
              <a:extLst>
                <a:ext uri="{FF2B5EF4-FFF2-40B4-BE49-F238E27FC236}">
                  <a16:creationId xmlns:a16="http://schemas.microsoft.com/office/drawing/2014/main" id="{6415AB2A-81E5-4C40-ADCB-2AA7DA42FFF1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a</a:t>
              </a:r>
              <a:r>
                <a:rPr lang="en-US" sz="2400" kern="1200" dirty="0"/>
                <a:t>borted</a:t>
              </a:r>
              <a:endParaRPr lang="ro-RO" sz="2400" kern="1200" dirty="0"/>
            </a:p>
          </p:txBody>
        </p:sp>
      </p:grpSp>
      <p:cxnSp>
        <p:nvCxnSpPr>
          <p:cNvPr id="29" name="Conector drept cu săgeată 28">
            <a:extLst>
              <a:ext uri="{FF2B5EF4-FFF2-40B4-BE49-F238E27FC236}">
                <a16:creationId xmlns:a16="http://schemas.microsoft.com/office/drawing/2014/main" id="{82C81EC6-1D4F-4B0E-9EC8-C4A25938726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533022" y="1048875"/>
            <a:ext cx="1328133" cy="22588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082CBDBD-5DC7-464F-B836-584A86BCD30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3533022" y="3307754"/>
            <a:ext cx="1328133" cy="1928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rept cu săgeată 35">
            <a:extLst>
              <a:ext uri="{FF2B5EF4-FFF2-40B4-BE49-F238E27FC236}">
                <a16:creationId xmlns:a16="http://schemas.microsoft.com/office/drawing/2014/main" id="{0D940ECA-824D-47BA-8224-81830D4EF79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485683" y="1048874"/>
            <a:ext cx="13346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rept cu săgeată 38">
            <a:extLst>
              <a:ext uri="{FF2B5EF4-FFF2-40B4-BE49-F238E27FC236}">
                <a16:creationId xmlns:a16="http://schemas.microsoft.com/office/drawing/2014/main" id="{EDB7BDFD-5891-47B7-8B2B-9C623AF6CF8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85683" y="5236453"/>
            <a:ext cx="13809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D5111E1-163F-49D9-AF29-5B7D7344C900}"/>
              </a:ext>
            </a:extLst>
          </p:cNvPr>
          <p:cNvSpPr/>
          <p:nvPr/>
        </p:nvSpPr>
        <p:spPr>
          <a:xfrm>
            <a:off x="9231206" y="1559785"/>
            <a:ext cx="2858610" cy="1237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Successful completion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54419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9A19EEB-BD11-4A49-A47C-804D332D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15FE4D6F-AC2C-4D68-8F48-A5C4C9F7E8B4}"/>
              </a:ext>
            </a:extLst>
          </p:cNvPr>
          <p:cNvSpPr/>
          <p:nvPr/>
        </p:nvSpPr>
        <p:spPr>
          <a:xfrm>
            <a:off x="908494" y="2443778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are 6">
            <a:extLst>
              <a:ext uri="{FF2B5EF4-FFF2-40B4-BE49-F238E27FC236}">
                <a16:creationId xmlns:a16="http://schemas.microsoft.com/office/drawing/2014/main" id="{49C58894-6594-478C-ACE6-B301E1916E10}"/>
              </a:ext>
            </a:extLst>
          </p:cNvPr>
          <p:cNvGrpSpPr/>
          <p:nvPr/>
        </p:nvGrpSpPr>
        <p:grpSpPr>
          <a:xfrm>
            <a:off x="1045844" y="2574260"/>
            <a:ext cx="2487178" cy="1466987"/>
            <a:chOff x="931282" y="1276199"/>
            <a:chExt cx="1236147" cy="784953"/>
          </a:xfrm>
        </p:grpSpPr>
        <p:sp>
          <p:nvSpPr>
            <p:cNvPr id="8" name="Dreptunghi: colțuri rotunjite 7">
              <a:extLst>
                <a:ext uri="{FF2B5EF4-FFF2-40B4-BE49-F238E27FC236}">
                  <a16:creationId xmlns:a16="http://schemas.microsoft.com/office/drawing/2014/main" id="{4811CF38-6B9D-41E6-A847-3EE840C82687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reptunghi: colțuri rotunjite 6">
              <a:extLst>
                <a:ext uri="{FF2B5EF4-FFF2-40B4-BE49-F238E27FC236}">
                  <a16:creationId xmlns:a16="http://schemas.microsoft.com/office/drawing/2014/main" id="{49BCF746-0ACD-43E3-B644-491A96E5C11D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active</a:t>
              </a:r>
              <a:endParaRPr lang="en-US" sz="2400" kern="1200" dirty="0"/>
            </a:p>
          </p:txBody>
        </p:sp>
      </p:grpSp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348315D6-7AE6-476A-A1A7-9438FDB734D9}"/>
              </a:ext>
            </a:extLst>
          </p:cNvPr>
          <p:cNvSpPr/>
          <p:nvPr/>
        </p:nvSpPr>
        <p:spPr>
          <a:xfrm>
            <a:off x="4861155" y="315381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upare 10">
            <a:extLst>
              <a:ext uri="{FF2B5EF4-FFF2-40B4-BE49-F238E27FC236}">
                <a16:creationId xmlns:a16="http://schemas.microsoft.com/office/drawing/2014/main" id="{E91C91EC-9D81-457E-97E7-027C53F884D7}"/>
              </a:ext>
            </a:extLst>
          </p:cNvPr>
          <p:cNvGrpSpPr/>
          <p:nvPr/>
        </p:nvGrpSpPr>
        <p:grpSpPr>
          <a:xfrm>
            <a:off x="4998505" y="445863"/>
            <a:ext cx="2487178" cy="1466987"/>
            <a:chOff x="931282" y="1276199"/>
            <a:chExt cx="1236147" cy="784953"/>
          </a:xfrm>
        </p:grpSpPr>
        <p:sp>
          <p:nvSpPr>
            <p:cNvPr id="12" name="Dreptunghi: colțuri rotunjite 11">
              <a:extLst>
                <a:ext uri="{FF2B5EF4-FFF2-40B4-BE49-F238E27FC236}">
                  <a16:creationId xmlns:a16="http://schemas.microsoft.com/office/drawing/2014/main" id="{EAC83A37-8DF6-423D-BCA7-17EC4BBB3069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Dreptunghi: colțuri rotunjite 6">
              <a:extLst>
                <a:ext uri="{FF2B5EF4-FFF2-40B4-BE49-F238E27FC236}">
                  <a16:creationId xmlns:a16="http://schemas.microsoft.com/office/drawing/2014/main" id="{75176E5F-061B-48F2-B7F9-1C5087BEC3A8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p</a:t>
              </a:r>
              <a:r>
                <a:rPr lang="en-US" sz="2400" kern="1200" dirty="0"/>
                <a:t>artially committed</a:t>
              </a:r>
              <a:endParaRPr lang="ro-RO" sz="2400" kern="1200" dirty="0"/>
            </a:p>
          </p:txBody>
        </p:sp>
      </p:grpSp>
      <p:sp>
        <p:nvSpPr>
          <p:cNvPr id="14" name="Dreptunghi: colțuri rotunjite 13">
            <a:extLst>
              <a:ext uri="{FF2B5EF4-FFF2-40B4-BE49-F238E27FC236}">
                <a16:creationId xmlns:a16="http://schemas.microsoft.com/office/drawing/2014/main" id="{8EEB2AEA-FF88-4E5C-A990-EB168733DA32}"/>
              </a:ext>
            </a:extLst>
          </p:cNvPr>
          <p:cNvSpPr/>
          <p:nvPr/>
        </p:nvSpPr>
        <p:spPr>
          <a:xfrm>
            <a:off x="8820365" y="31538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are 14">
            <a:extLst>
              <a:ext uri="{FF2B5EF4-FFF2-40B4-BE49-F238E27FC236}">
                <a16:creationId xmlns:a16="http://schemas.microsoft.com/office/drawing/2014/main" id="{844B2EB7-05B3-4052-A806-6074815765EC}"/>
              </a:ext>
            </a:extLst>
          </p:cNvPr>
          <p:cNvGrpSpPr/>
          <p:nvPr/>
        </p:nvGrpSpPr>
        <p:grpSpPr>
          <a:xfrm>
            <a:off x="8957715" y="445863"/>
            <a:ext cx="2487178" cy="1466987"/>
            <a:chOff x="931282" y="1276199"/>
            <a:chExt cx="1236147" cy="784953"/>
          </a:xfrm>
        </p:grpSpPr>
        <p:sp>
          <p:nvSpPr>
            <p:cNvPr id="16" name="Dreptunghi: colțuri rotunjite 15">
              <a:extLst>
                <a:ext uri="{FF2B5EF4-FFF2-40B4-BE49-F238E27FC236}">
                  <a16:creationId xmlns:a16="http://schemas.microsoft.com/office/drawing/2014/main" id="{8B7A2055-EF31-4352-BA43-3325C83F80EE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Dreptunghi: colțuri rotunjite 6">
              <a:extLst>
                <a:ext uri="{FF2B5EF4-FFF2-40B4-BE49-F238E27FC236}">
                  <a16:creationId xmlns:a16="http://schemas.microsoft.com/office/drawing/2014/main" id="{88E31B36-DE04-4815-A5DE-60140BEACC3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committed</a:t>
              </a:r>
              <a:endParaRPr lang="ro-RO" sz="2400" kern="1200" dirty="0"/>
            </a:p>
          </p:txBody>
        </p:sp>
      </p:grp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90DB2B1D-5987-4FE4-809B-469D1DCD5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8" name="Dreptunghi: colțuri rotunjite 17">
            <a:extLst>
              <a:ext uri="{FF2B5EF4-FFF2-40B4-BE49-F238E27FC236}">
                <a16:creationId xmlns:a16="http://schemas.microsoft.com/office/drawing/2014/main" id="{50552704-ABA0-49B2-8727-2C48B5E599D1}"/>
              </a:ext>
            </a:extLst>
          </p:cNvPr>
          <p:cNvSpPr/>
          <p:nvPr/>
        </p:nvSpPr>
        <p:spPr>
          <a:xfrm>
            <a:off x="4861155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are 18">
            <a:extLst>
              <a:ext uri="{FF2B5EF4-FFF2-40B4-BE49-F238E27FC236}">
                <a16:creationId xmlns:a16="http://schemas.microsoft.com/office/drawing/2014/main" id="{ED415572-F8DF-4673-BBA9-F0812C5A5E10}"/>
              </a:ext>
            </a:extLst>
          </p:cNvPr>
          <p:cNvGrpSpPr/>
          <p:nvPr/>
        </p:nvGrpSpPr>
        <p:grpSpPr>
          <a:xfrm>
            <a:off x="4998505" y="4633441"/>
            <a:ext cx="2487178" cy="1466987"/>
            <a:chOff x="931282" y="1276199"/>
            <a:chExt cx="1236147" cy="784953"/>
          </a:xfrm>
        </p:grpSpPr>
        <p:sp>
          <p:nvSpPr>
            <p:cNvPr id="20" name="Dreptunghi: colțuri rotunjite 19">
              <a:extLst>
                <a:ext uri="{FF2B5EF4-FFF2-40B4-BE49-F238E27FC236}">
                  <a16:creationId xmlns:a16="http://schemas.microsoft.com/office/drawing/2014/main" id="{304DF3C8-2186-476A-B41F-17C019B3AA2F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Dreptunghi: colțuri rotunjite 6">
              <a:extLst>
                <a:ext uri="{FF2B5EF4-FFF2-40B4-BE49-F238E27FC236}">
                  <a16:creationId xmlns:a16="http://schemas.microsoft.com/office/drawing/2014/main" id="{B460DC60-DFB4-42AF-B85E-2AD4FF3C05B5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failed</a:t>
              </a:r>
              <a:endParaRPr lang="ro-RO" sz="2400" kern="1200" dirty="0"/>
            </a:p>
          </p:txBody>
        </p:sp>
      </p:grpSp>
      <p:sp>
        <p:nvSpPr>
          <p:cNvPr id="22" name="Dreptunghi: colțuri rotunjite 21">
            <a:extLst>
              <a:ext uri="{FF2B5EF4-FFF2-40B4-BE49-F238E27FC236}">
                <a16:creationId xmlns:a16="http://schemas.microsoft.com/office/drawing/2014/main" id="{669E3E42-8EA4-4005-9474-E8BEF41179B0}"/>
              </a:ext>
            </a:extLst>
          </p:cNvPr>
          <p:cNvSpPr/>
          <p:nvPr/>
        </p:nvSpPr>
        <p:spPr>
          <a:xfrm>
            <a:off x="8866622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3" name="Grupare 22">
            <a:extLst>
              <a:ext uri="{FF2B5EF4-FFF2-40B4-BE49-F238E27FC236}">
                <a16:creationId xmlns:a16="http://schemas.microsoft.com/office/drawing/2014/main" id="{2A0BF057-DE93-4EED-A519-24F00FF61513}"/>
              </a:ext>
            </a:extLst>
          </p:cNvPr>
          <p:cNvGrpSpPr/>
          <p:nvPr/>
        </p:nvGrpSpPr>
        <p:grpSpPr>
          <a:xfrm>
            <a:off x="9003972" y="4633441"/>
            <a:ext cx="2487178" cy="1466987"/>
            <a:chOff x="931282" y="1276199"/>
            <a:chExt cx="1236147" cy="784953"/>
          </a:xfrm>
        </p:grpSpPr>
        <p:sp>
          <p:nvSpPr>
            <p:cNvPr id="24" name="Dreptunghi: colțuri rotunjite 23">
              <a:extLst>
                <a:ext uri="{FF2B5EF4-FFF2-40B4-BE49-F238E27FC236}">
                  <a16:creationId xmlns:a16="http://schemas.microsoft.com/office/drawing/2014/main" id="{719B449E-0EAE-4AC0-9D68-7787D2A29114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Dreptunghi: colțuri rotunjite 6">
              <a:extLst>
                <a:ext uri="{FF2B5EF4-FFF2-40B4-BE49-F238E27FC236}">
                  <a16:creationId xmlns:a16="http://schemas.microsoft.com/office/drawing/2014/main" id="{6415AB2A-81E5-4C40-ADCB-2AA7DA42FFF1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a</a:t>
              </a:r>
              <a:r>
                <a:rPr lang="en-US" sz="2400" kern="1200" dirty="0"/>
                <a:t>borted</a:t>
              </a:r>
              <a:endParaRPr lang="ro-RO" sz="2400" kern="1200" dirty="0"/>
            </a:p>
          </p:txBody>
        </p:sp>
      </p:grpSp>
      <p:cxnSp>
        <p:nvCxnSpPr>
          <p:cNvPr id="29" name="Conector drept cu săgeată 28">
            <a:extLst>
              <a:ext uri="{FF2B5EF4-FFF2-40B4-BE49-F238E27FC236}">
                <a16:creationId xmlns:a16="http://schemas.microsoft.com/office/drawing/2014/main" id="{82C81EC6-1D4F-4B0E-9EC8-C4A25938726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533022" y="1048875"/>
            <a:ext cx="1328133" cy="225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082CBDBD-5DC7-464F-B836-584A86BCD30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3533022" y="3307754"/>
            <a:ext cx="1328133" cy="1928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rept cu săgeată 35">
            <a:extLst>
              <a:ext uri="{FF2B5EF4-FFF2-40B4-BE49-F238E27FC236}">
                <a16:creationId xmlns:a16="http://schemas.microsoft.com/office/drawing/2014/main" id="{0D940ECA-824D-47BA-8224-81830D4EF79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485683" y="1048874"/>
            <a:ext cx="13346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rept cu săgeată 38">
            <a:extLst>
              <a:ext uri="{FF2B5EF4-FFF2-40B4-BE49-F238E27FC236}">
                <a16:creationId xmlns:a16="http://schemas.microsoft.com/office/drawing/2014/main" id="{EDB7BDFD-5891-47B7-8B2B-9C623AF6CF8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85683" y="5236453"/>
            <a:ext cx="1380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3DD4988-341C-4EAA-A365-172410E18BC2}"/>
              </a:ext>
            </a:extLst>
          </p:cNvPr>
          <p:cNvSpPr/>
          <p:nvPr/>
        </p:nvSpPr>
        <p:spPr>
          <a:xfrm>
            <a:off x="5425196" y="3634770"/>
            <a:ext cx="2858610" cy="1237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 execution cannot proceed</a:t>
            </a:r>
          </a:p>
        </p:txBody>
      </p:sp>
    </p:spTree>
    <p:extLst>
      <p:ext uri="{BB962C8B-B14F-4D97-AF65-F5344CB8AC3E}">
        <p14:creationId xmlns:p14="http://schemas.microsoft.com/office/powerpoint/2010/main" val="4283547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9A19EEB-BD11-4A49-A47C-804D332D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15FE4D6F-AC2C-4D68-8F48-A5C4C9F7E8B4}"/>
              </a:ext>
            </a:extLst>
          </p:cNvPr>
          <p:cNvSpPr/>
          <p:nvPr/>
        </p:nvSpPr>
        <p:spPr>
          <a:xfrm>
            <a:off x="908494" y="2443778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are 6">
            <a:extLst>
              <a:ext uri="{FF2B5EF4-FFF2-40B4-BE49-F238E27FC236}">
                <a16:creationId xmlns:a16="http://schemas.microsoft.com/office/drawing/2014/main" id="{49C58894-6594-478C-ACE6-B301E1916E10}"/>
              </a:ext>
            </a:extLst>
          </p:cNvPr>
          <p:cNvGrpSpPr/>
          <p:nvPr/>
        </p:nvGrpSpPr>
        <p:grpSpPr>
          <a:xfrm>
            <a:off x="1045844" y="2574260"/>
            <a:ext cx="2487178" cy="1466987"/>
            <a:chOff x="931282" y="1276199"/>
            <a:chExt cx="1236147" cy="784953"/>
          </a:xfrm>
        </p:grpSpPr>
        <p:sp>
          <p:nvSpPr>
            <p:cNvPr id="8" name="Dreptunghi: colțuri rotunjite 7">
              <a:extLst>
                <a:ext uri="{FF2B5EF4-FFF2-40B4-BE49-F238E27FC236}">
                  <a16:creationId xmlns:a16="http://schemas.microsoft.com/office/drawing/2014/main" id="{4811CF38-6B9D-41E6-A847-3EE840C82687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reptunghi: colțuri rotunjite 6">
              <a:extLst>
                <a:ext uri="{FF2B5EF4-FFF2-40B4-BE49-F238E27FC236}">
                  <a16:creationId xmlns:a16="http://schemas.microsoft.com/office/drawing/2014/main" id="{49BCF746-0ACD-43E3-B644-491A96E5C11D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active</a:t>
              </a:r>
              <a:endParaRPr lang="en-US" sz="2400" kern="1200" dirty="0"/>
            </a:p>
          </p:txBody>
        </p:sp>
      </p:grpSp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348315D6-7AE6-476A-A1A7-9438FDB734D9}"/>
              </a:ext>
            </a:extLst>
          </p:cNvPr>
          <p:cNvSpPr/>
          <p:nvPr/>
        </p:nvSpPr>
        <p:spPr>
          <a:xfrm>
            <a:off x="4861155" y="315381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upare 10">
            <a:extLst>
              <a:ext uri="{FF2B5EF4-FFF2-40B4-BE49-F238E27FC236}">
                <a16:creationId xmlns:a16="http://schemas.microsoft.com/office/drawing/2014/main" id="{E91C91EC-9D81-457E-97E7-027C53F884D7}"/>
              </a:ext>
            </a:extLst>
          </p:cNvPr>
          <p:cNvGrpSpPr/>
          <p:nvPr/>
        </p:nvGrpSpPr>
        <p:grpSpPr>
          <a:xfrm>
            <a:off x="4998505" y="445863"/>
            <a:ext cx="2487178" cy="1466987"/>
            <a:chOff x="931282" y="1276199"/>
            <a:chExt cx="1236147" cy="784953"/>
          </a:xfrm>
        </p:grpSpPr>
        <p:sp>
          <p:nvSpPr>
            <p:cNvPr id="12" name="Dreptunghi: colțuri rotunjite 11">
              <a:extLst>
                <a:ext uri="{FF2B5EF4-FFF2-40B4-BE49-F238E27FC236}">
                  <a16:creationId xmlns:a16="http://schemas.microsoft.com/office/drawing/2014/main" id="{EAC83A37-8DF6-423D-BCA7-17EC4BBB3069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Dreptunghi: colțuri rotunjite 6">
              <a:extLst>
                <a:ext uri="{FF2B5EF4-FFF2-40B4-BE49-F238E27FC236}">
                  <a16:creationId xmlns:a16="http://schemas.microsoft.com/office/drawing/2014/main" id="{75176E5F-061B-48F2-B7F9-1C5087BEC3A8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p</a:t>
              </a:r>
              <a:r>
                <a:rPr lang="en-US" sz="2400" kern="1200" dirty="0"/>
                <a:t>artially committed</a:t>
              </a:r>
              <a:endParaRPr lang="ro-RO" sz="2400" kern="1200" dirty="0"/>
            </a:p>
          </p:txBody>
        </p:sp>
      </p:grpSp>
      <p:sp>
        <p:nvSpPr>
          <p:cNvPr id="14" name="Dreptunghi: colțuri rotunjite 13">
            <a:extLst>
              <a:ext uri="{FF2B5EF4-FFF2-40B4-BE49-F238E27FC236}">
                <a16:creationId xmlns:a16="http://schemas.microsoft.com/office/drawing/2014/main" id="{8EEB2AEA-FF88-4E5C-A990-EB168733DA32}"/>
              </a:ext>
            </a:extLst>
          </p:cNvPr>
          <p:cNvSpPr/>
          <p:nvPr/>
        </p:nvSpPr>
        <p:spPr>
          <a:xfrm>
            <a:off x="8820365" y="31538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are 14">
            <a:extLst>
              <a:ext uri="{FF2B5EF4-FFF2-40B4-BE49-F238E27FC236}">
                <a16:creationId xmlns:a16="http://schemas.microsoft.com/office/drawing/2014/main" id="{844B2EB7-05B3-4052-A806-6074815765EC}"/>
              </a:ext>
            </a:extLst>
          </p:cNvPr>
          <p:cNvGrpSpPr/>
          <p:nvPr/>
        </p:nvGrpSpPr>
        <p:grpSpPr>
          <a:xfrm>
            <a:off x="8957715" y="445863"/>
            <a:ext cx="2487178" cy="1466987"/>
            <a:chOff x="931282" y="1276199"/>
            <a:chExt cx="1236147" cy="784953"/>
          </a:xfrm>
        </p:grpSpPr>
        <p:sp>
          <p:nvSpPr>
            <p:cNvPr id="16" name="Dreptunghi: colțuri rotunjite 15">
              <a:extLst>
                <a:ext uri="{FF2B5EF4-FFF2-40B4-BE49-F238E27FC236}">
                  <a16:creationId xmlns:a16="http://schemas.microsoft.com/office/drawing/2014/main" id="{8B7A2055-EF31-4352-BA43-3325C83F80EE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Dreptunghi: colțuri rotunjite 6">
              <a:extLst>
                <a:ext uri="{FF2B5EF4-FFF2-40B4-BE49-F238E27FC236}">
                  <a16:creationId xmlns:a16="http://schemas.microsoft.com/office/drawing/2014/main" id="{88E31B36-DE04-4815-A5DE-60140BEACC3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committed</a:t>
              </a:r>
              <a:endParaRPr lang="ro-RO" sz="2400" kern="1200" dirty="0"/>
            </a:p>
          </p:txBody>
        </p:sp>
      </p:grp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90DB2B1D-5987-4FE4-809B-469D1DCD5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8" name="Dreptunghi: colțuri rotunjite 17">
            <a:extLst>
              <a:ext uri="{FF2B5EF4-FFF2-40B4-BE49-F238E27FC236}">
                <a16:creationId xmlns:a16="http://schemas.microsoft.com/office/drawing/2014/main" id="{50552704-ABA0-49B2-8727-2C48B5E599D1}"/>
              </a:ext>
            </a:extLst>
          </p:cNvPr>
          <p:cNvSpPr/>
          <p:nvPr/>
        </p:nvSpPr>
        <p:spPr>
          <a:xfrm>
            <a:off x="4861155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are 18">
            <a:extLst>
              <a:ext uri="{FF2B5EF4-FFF2-40B4-BE49-F238E27FC236}">
                <a16:creationId xmlns:a16="http://schemas.microsoft.com/office/drawing/2014/main" id="{ED415572-F8DF-4673-BBA9-F0812C5A5E10}"/>
              </a:ext>
            </a:extLst>
          </p:cNvPr>
          <p:cNvGrpSpPr/>
          <p:nvPr/>
        </p:nvGrpSpPr>
        <p:grpSpPr>
          <a:xfrm>
            <a:off x="4998505" y="4633441"/>
            <a:ext cx="2487178" cy="1466987"/>
            <a:chOff x="931282" y="1276199"/>
            <a:chExt cx="1236147" cy="784953"/>
          </a:xfrm>
        </p:grpSpPr>
        <p:sp>
          <p:nvSpPr>
            <p:cNvPr id="20" name="Dreptunghi: colțuri rotunjite 19">
              <a:extLst>
                <a:ext uri="{FF2B5EF4-FFF2-40B4-BE49-F238E27FC236}">
                  <a16:creationId xmlns:a16="http://schemas.microsoft.com/office/drawing/2014/main" id="{304DF3C8-2186-476A-B41F-17C019B3AA2F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Dreptunghi: colțuri rotunjite 6">
              <a:extLst>
                <a:ext uri="{FF2B5EF4-FFF2-40B4-BE49-F238E27FC236}">
                  <a16:creationId xmlns:a16="http://schemas.microsoft.com/office/drawing/2014/main" id="{B460DC60-DFB4-42AF-B85E-2AD4FF3C05B5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failed</a:t>
              </a:r>
              <a:endParaRPr lang="ro-RO" sz="2400" kern="1200" dirty="0"/>
            </a:p>
          </p:txBody>
        </p:sp>
      </p:grpSp>
      <p:sp>
        <p:nvSpPr>
          <p:cNvPr id="22" name="Dreptunghi: colțuri rotunjite 21">
            <a:extLst>
              <a:ext uri="{FF2B5EF4-FFF2-40B4-BE49-F238E27FC236}">
                <a16:creationId xmlns:a16="http://schemas.microsoft.com/office/drawing/2014/main" id="{669E3E42-8EA4-4005-9474-E8BEF41179B0}"/>
              </a:ext>
            </a:extLst>
          </p:cNvPr>
          <p:cNvSpPr/>
          <p:nvPr/>
        </p:nvSpPr>
        <p:spPr>
          <a:xfrm>
            <a:off x="8866622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3" name="Grupare 22">
            <a:extLst>
              <a:ext uri="{FF2B5EF4-FFF2-40B4-BE49-F238E27FC236}">
                <a16:creationId xmlns:a16="http://schemas.microsoft.com/office/drawing/2014/main" id="{2A0BF057-DE93-4EED-A519-24F00FF61513}"/>
              </a:ext>
            </a:extLst>
          </p:cNvPr>
          <p:cNvGrpSpPr/>
          <p:nvPr/>
        </p:nvGrpSpPr>
        <p:grpSpPr>
          <a:xfrm>
            <a:off x="9003972" y="4633441"/>
            <a:ext cx="2487178" cy="1466987"/>
            <a:chOff x="931282" y="1276199"/>
            <a:chExt cx="1236147" cy="784953"/>
          </a:xfrm>
        </p:grpSpPr>
        <p:sp>
          <p:nvSpPr>
            <p:cNvPr id="24" name="Dreptunghi: colțuri rotunjite 23">
              <a:extLst>
                <a:ext uri="{FF2B5EF4-FFF2-40B4-BE49-F238E27FC236}">
                  <a16:creationId xmlns:a16="http://schemas.microsoft.com/office/drawing/2014/main" id="{719B449E-0EAE-4AC0-9D68-7787D2A29114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Dreptunghi: colțuri rotunjite 6">
              <a:extLst>
                <a:ext uri="{FF2B5EF4-FFF2-40B4-BE49-F238E27FC236}">
                  <a16:creationId xmlns:a16="http://schemas.microsoft.com/office/drawing/2014/main" id="{6415AB2A-81E5-4C40-ADCB-2AA7DA42FFF1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a</a:t>
              </a:r>
              <a:r>
                <a:rPr lang="en-US" sz="2400" kern="1200" dirty="0"/>
                <a:t>borted</a:t>
              </a:r>
              <a:endParaRPr lang="ro-RO" sz="2400" kern="1200" dirty="0"/>
            </a:p>
          </p:txBody>
        </p:sp>
      </p:grpSp>
      <p:cxnSp>
        <p:nvCxnSpPr>
          <p:cNvPr id="29" name="Conector drept cu săgeată 28">
            <a:extLst>
              <a:ext uri="{FF2B5EF4-FFF2-40B4-BE49-F238E27FC236}">
                <a16:creationId xmlns:a16="http://schemas.microsoft.com/office/drawing/2014/main" id="{82C81EC6-1D4F-4B0E-9EC8-C4A25938726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533022" y="1048875"/>
            <a:ext cx="1328133" cy="225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082CBDBD-5DC7-464F-B836-584A86BCD30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3533022" y="3307754"/>
            <a:ext cx="1328133" cy="1928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rept cu săgeată 35">
            <a:extLst>
              <a:ext uri="{FF2B5EF4-FFF2-40B4-BE49-F238E27FC236}">
                <a16:creationId xmlns:a16="http://schemas.microsoft.com/office/drawing/2014/main" id="{0D940ECA-824D-47BA-8224-81830D4EF79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485683" y="1048874"/>
            <a:ext cx="13346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rept cu săgeată 38">
            <a:extLst>
              <a:ext uri="{FF2B5EF4-FFF2-40B4-BE49-F238E27FC236}">
                <a16:creationId xmlns:a16="http://schemas.microsoft.com/office/drawing/2014/main" id="{EDB7BDFD-5891-47B7-8B2B-9C623AF6CF8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85683" y="5236453"/>
            <a:ext cx="1380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3DD4988-341C-4EAA-A365-172410E18BC2}"/>
              </a:ext>
            </a:extLst>
          </p:cNvPr>
          <p:cNvSpPr/>
          <p:nvPr/>
        </p:nvSpPr>
        <p:spPr>
          <a:xfrm>
            <a:off x="5425196" y="3634770"/>
            <a:ext cx="2858610" cy="1237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 execution cannot proceed</a:t>
            </a:r>
          </a:p>
        </p:txBody>
      </p:sp>
      <p:cxnSp>
        <p:nvCxnSpPr>
          <p:cNvPr id="30" name="Conector: cotit 29">
            <a:extLst>
              <a:ext uri="{FF2B5EF4-FFF2-40B4-BE49-F238E27FC236}">
                <a16:creationId xmlns:a16="http://schemas.microsoft.com/office/drawing/2014/main" id="{1E68237E-BA3F-4837-BCD3-332955842A0C}"/>
              </a:ext>
            </a:extLst>
          </p:cNvPr>
          <p:cNvCxnSpPr>
            <a:cxnSpLocks/>
            <a:stCxn id="28" idx="6"/>
            <a:endCxn id="22" idx="0"/>
          </p:cNvCxnSpPr>
          <p:nvPr/>
        </p:nvCxnSpPr>
        <p:spPr>
          <a:xfrm>
            <a:off x="8283806" y="4253299"/>
            <a:ext cx="1826405" cy="24966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CasetăText 31">
            <a:extLst>
              <a:ext uri="{FF2B5EF4-FFF2-40B4-BE49-F238E27FC236}">
                <a16:creationId xmlns:a16="http://schemas.microsoft.com/office/drawing/2014/main" id="{0675EDEB-E662-4D99-B52B-D500F02D1033}"/>
              </a:ext>
            </a:extLst>
          </p:cNvPr>
          <p:cNvSpPr txBox="1"/>
          <p:nvPr/>
        </p:nvSpPr>
        <p:spPr>
          <a:xfrm>
            <a:off x="8232160" y="3541759"/>
            <a:ext cx="3659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failure  recover initial state  LOG</a:t>
            </a:r>
          </a:p>
          <a:p>
            <a:r>
              <a:rPr lang="en-US" dirty="0">
                <a:sym typeface="Wingdings" panose="05000000000000000000" pitchFamily="2" charset="2"/>
              </a:rPr>
              <a:t>CONSISTENCY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96485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9A19EEB-BD11-4A49-A47C-804D332D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15FE4D6F-AC2C-4D68-8F48-A5C4C9F7E8B4}"/>
              </a:ext>
            </a:extLst>
          </p:cNvPr>
          <p:cNvSpPr/>
          <p:nvPr/>
        </p:nvSpPr>
        <p:spPr>
          <a:xfrm>
            <a:off x="908494" y="2443778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are 6">
            <a:extLst>
              <a:ext uri="{FF2B5EF4-FFF2-40B4-BE49-F238E27FC236}">
                <a16:creationId xmlns:a16="http://schemas.microsoft.com/office/drawing/2014/main" id="{49C58894-6594-478C-ACE6-B301E1916E10}"/>
              </a:ext>
            </a:extLst>
          </p:cNvPr>
          <p:cNvGrpSpPr/>
          <p:nvPr/>
        </p:nvGrpSpPr>
        <p:grpSpPr>
          <a:xfrm>
            <a:off x="1045844" y="2574260"/>
            <a:ext cx="2487178" cy="1466987"/>
            <a:chOff x="931282" y="1276199"/>
            <a:chExt cx="1236147" cy="784953"/>
          </a:xfrm>
        </p:grpSpPr>
        <p:sp>
          <p:nvSpPr>
            <p:cNvPr id="8" name="Dreptunghi: colțuri rotunjite 7">
              <a:extLst>
                <a:ext uri="{FF2B5EF4-FFF2-40B4-BE49-F238E27FC236}">
                  <a16:creationId xmlns:a16="http://schemas.microsoft.com/office/drawing/2014/main" id="{4811CF38-6B9D-41E6-A847-3EE840C82687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reptunghi: colțuri rotunjite 6">
              <a:extLst>
                <a:ext uri="{FF2B5EF4-FFF2-40B4-BE49-F238E27FC236}">
                  <a16:creationId xmlns:a16="http://schemas.microsoft.com/office/drawing/2014/main" id="{49BCF746-0ACD-43E3-B644-491A96E5C11D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active</a:t>
              </a:r>
              <a:endParaRPr lang="en-US" sz="2400" kern="1200" dirty="0"/>
            </a:p>
          </p:txBody>
        </p:sp>
      </p:grpSp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348315D6-7AE6-476A-A1A7-9438FDB734D9}"/>
              </a:ext>
            </a:extLst>
          </p:cNvPr>
          <p:cNvSpPr/>
          <p:nvPr/>
        </p:nvSpPr>
        <p:spPr>
          <a:xfrm>
            <a:off x="4861155" y="315381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upare 10">
            <a:extLst>
              <a:ext uri="{FF2B5EF4-FFF2-40B4-BE49-F238E27FC236}">
                <a16:creationId xmlns:a16="http://schemas.microsoft.com/office/drawing/2014/main" id="{E91C91EC-9D81-457E-97E7-027C53F884D7}"/>
              </a:ext>
            </a:extLst>
          </p:cNvPr>
          <p:cNvGrpSpPr/>
          <p:nvPr/>
        </p:nvGrpSpPr>
        <p:grpSpPr>
          <a:xfrm>
            <a:off x="4998505" y="445863"/>
            <a:ext cx="2487178" cy="1466987"/>
            <a:chOff x="931282" y="1276199"/>
            <a:chExt cx="1236147" cy="784953"/>
          </a:xfrm>
        </p:grpSpPr>
        <p:sp>
          <p:nvSpPr>
            <p:cNvPr id="12" name="Dreptunghi: colțuri rotunjite 11">
              <a:extLst>
                <a:ext uri="{FF2B5EF4-FFF2-40B4-BE49-F238E27FC236}">
                  <a16:creationId xmlns:a16="http://schemas.microsoft.com/office/drawing/2014/main" id="{EAC83A37-8DF6-423D-BCA7-17EC4BBB3069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Dreptunghi: colțuri rotunjite 6">
              <a:extLst>
                <a:ext uri="{FF2B5EF4-FFF2-40B4-BE49-F238E27FC236}">
                  <a16:creationId xmlns:a16="http://schemas.microsoft.com/office/drawing/2014/main" id="{75176E5F-061B-48F2-B7F9-1C5087BEC3A8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p</a:t>
              </a:r>
              <a:r>
                <a:rPr lang="en-US" sz="2400" kern="1200" dirty="0"/>
                <a:t>artially committed</a:t>
              </a:r>
              <a:endParaRPr lang="ro-RO" sz="2400" kern="1200" dirty="0"/>
            </a:p>
          </p:txBody>
        </p:sp>
      </p:grpSp>
      <p:sp>
        <p:nvSpPr>
          <p:cNvPr id="14" name="Dreptunghi: colțuri rotunjite 13">
            <a:extLst>
              <a:ext uri="{FF2B5EF4-FFF2-40B4-BE49-F238E27FC236}">
                <a16:creationId xmlns:a16="http://schemas.microsoft.com/office/drawing/2014/main" id="{8EEB2AEA-FF88-4E5C-A990-EB168733DA32}"/>
              </a:ext>
            </a:extLst>
          </p:cNvPr>
          <p:cNvSpPr/>
          <p:nvPr/>
        </p:nvSpPr>
        <p:spPr>
          <a:xfrm>
            <a:off x="8820365" y="31538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are 14">
            <a:extLst>
              <a:ext uri="{FF2B5EF4-FFF2-40B4-BE49-F238E27FC236}">
                <a16:creationId xmlns:a16="http://schemas.microsoft.com/office/drawing/2014/main" id="{844B2EB7-05B3-4052-A806-6074815765EC}"/>
              </a:ext>
            </a:extLst>
          </p:cNvPr>
          <p:cNvGrpSpPr/>
          <p:nvPr/>
        </p:nvGrpSpPr>
        <p:grpSpPr>
          <a:xfrm>
            <a:off x="8957715" y="445863"/>
            <a:ext cx="2487178" cy="1466987"/>
            <a:chOff x="931282" y="1276199"/>
            <a:chExt cx="1236147" cy="784953"/>
          </a:xfrm>
        </p:grpSpPr>
        <p:sp>
          <p:nvSpPr>
            <p:cNvPr id="16" name="Dreptunghi: colțuri rotunjite 15">
              <a:extLst>
                <a:ext uri="{FF2B5EF4-FFF2-40B4-BE49-F238E27FC236}">
                  <a16:creationId xmlns:a16="http://schemas.microsoft.com/office/drawing/2014/main" id="{8B7A2055-EF31-4352-BA43-3325C83F80EE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Dreptunghi: colțuri rotunjite 6">
              <a:extLst>
                <a:ext uri="{FF2B5EF4-FFF2-40B4-BE49-F238E27FC236}">
                  <a16:creationId xmlns:a16="http://schemas.microsoft.com/office/drawing/2014/main" id="{88E31B36-DE04-4815-A5DE-60140BEACC3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committed</a:t>
              </a:r>
              <a:endParaRPr lang="ro-RO" sz="2400" kern="1200" dirty="0"/>
            </a:p>
          </p:txBody>
        </p:sp>
      </p:grp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90DB2B1D-5987-4FE4-809B-469D1DCD5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8" name="Dreptunghi: colțuri rotunjite 17">
            <a:extLst>
              <a:ext uri="{FF2B5EF4-FFF2-40B4-BE49-F238E27FC236}">
                <a16:creationId xmlns:a16="http://schemas.microsoft.com/office/drawing/2014/main" id="{50552704-ABA0-49B2-8727-2C48B5E599D1}"/>
              </a:ext>
            </a:extLst>
          </p:cNvPr>
          <p:cNvSpPr/>
          <p:nvPr/>
        </p:nvSpPr>
        <p:spPr>
          <a:xfrm>
            <a:off x="4861155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are 18">
            <a:extLst>
              <a:ext uri="{FF2B5EF4-FFF2-40B4-BE49-F238E27FC236}">
                <a16:creationId xmlns:a16="http://schemas.microsoft.com/office/drawing/2014/main" id="{ED415572-F8DF-4673-BBA9-F0812C5A5E10}"/>
              </a:ext>
            </a:extLst>
          </p:cNvPr>
          <p:cNvGrpSpPr/>
          <p:nvPr/>
        </p:nvGrpSpPr>
        <p:grpSpPr>
          <a:xfrm>
            <a:off x="4998505" y="4633441"/>
            <a:ext cx="2487178" cy="1466987"/>
            <a:chOff x="931282" y="1276199"/>
            <a:chExt cx="1236147" cy="784953"/>
          </a:xfrm>
        </p:grpSpPr>
        <p:sp>
          <p:nvSpPr>
            <p:cNvPr id="20" name="Dreptunghi: colțuri rotunjite 19">
              <a:extLst>
                <a:ext uri="{FF2B5EF4-FFF2-40B4-BE49-F238E27FC236}">
                  <a16:creationId xmlns:a16="http://schemas.microsoft.com/office/drawing/2014/main" id="{304DF3C8-2186-476A-B41F-17C019B3AA2F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Dreptunghi: colțuri rotunjite 6">
              <a:extLst>
                <a:ext uri="{FF2B5EF4-FFF2-40B4-BE49-F238E27FC236}">
                  <a16:creationId xmlns:a16="http://schemas.microsoft.com/office/drawing/2014/main" id="{B460DC60-DFB4-42AF-B85E-2AD4FF3C05B5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failed</a:t>
              </a:r>
              <a:endParaRPr lang="ro-RO" sz="2400" kern="1200" dirty="0"/>
            </a:p>
          </p:txBody>
        </p:sp>
      </p:grpSp>
      <p:sp>
        <p:nvSpPr>
          <p:cNvPr id="22" name="Dreptunghi: colțuri rotunjite 21">
            <a:extLst>
              <a:ext uri="{FF2B5EF4-FFF2-40B4-BE49-F238E27FC236}">
                <a16:creationId xmlns:a16="http://schemas.microsoft.com/office/drawing/2014/main" id="{669E3E42-8EA4-4005-9474-E8BEF41179B0}"/>
              </a:ext>
            </a:extLst>
          </p:cNvPr>
          <p:cNvSpPr/>
          <p:nvPr/>
        </p:nvSpPr>
        <p:spPr>
          <a:xfrm>
            <a:off x="8866622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3" name="Grupare 22">
            <a:extLst>
              <a:ext uri="{FF2B5EF4-FFF2-40B4-BE49-F238E27FC236}">
                <a16:creationId xmlns:a16="http://schemas.microsoft.com/office/drawing/2014/main" id="{2A0BF057-DE93-4EED-A519-24F00FF61513}"/>
              </a:ext>
            </a:extLst>
          </p:cNvPr>
          <p:cNvGrpSpPr/>
          <p:nvPr/>
        </p:nvGrpSpPr>
        <p:grpSpPr>
          <a:xfrm>
            <a:off x="9003972" y="4633441"/>
            <a:ext cx="2487178" cy="1466987"/>
            <a:chOff x="931282" y="1276199"/>
            <a:chExt cx="1236147" cy="784953"/>
          </a:xfrm>
        </p:grpSpPr>
        <p:sp>
          <p:nvSpPr>
            <p:cNvPr id="24" name="Dreptunghi: colțuri rotunjite 23">
              <a:extLst>
                <a:ext uri="{FF2B5EF4-FFF2-40B4-BE49-F238E27FC236}">
                  <a16:creationId xmlns:a16="http://schemas.microsoft.com/office/drawing/2014/main" id="{719B449E-0EAE-4AC0-9D68-7787D2A29114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Dreptunghi: colțuri rotunjite 6">
              <a:extLst>
                <a:ext uri="{FF2B5EF4-FFF2-40B4-BE49-F238E27FC236}">
                  <a16:creationId xmlns:a16="http://schemas.microsoft.com/office/drawing/2014/main" id="{6415AB2A-81E5-4C40-ADCB-2AA7DA42FFF1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a</a:t>
              </a:r>
              <a:r>
                <a:rPr lang="en-US" sz="2400" kern="1200" dirty="0"/>
                <a:t>borted</a:t>
              </a:r>
              <a:endParaRPr lang="ro-RO" sz="2400" kern="1200" dirty="0"/>
            </a:p>
          </p:txBody>
        </p:sp>
      </p:grpSp>
      <p:cxnSp>
        <p:nvCxnSpPr>
          <p:cNvPr id="29" name="Conector drept cu săgeată 28">
            <a:extLst>
              <a:ext uri="{FF2B5EF4-FFF2-40B4-BE49-F238E27FC236}">
                <a16:creationId xmlns:a16="http://schemas.microsoft.com/office/drawing/2014/main" id="{82C81EC6-1D4F-4B0E-9EC8-C4A25938726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533022" y="1048875"/>
            <a:ext cx="1328133" cy="22588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082CBDBD-5DC7-464F-B836-584A86BCD30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3533022" y="3307754"/>
            <a:ext cx="1328133" cy="1928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rept cu săgeată 35">
            <a:extLst>
              <a:ext uri="{FF2B5EF4-FFF2-40B4-BE49-F238E27FC236}">
                <a16:creationId xmlns:a16="http://schemas.microsoft.com/office/drawing/2014/main" id="{0D940ECA-824D-47BA-8224-81830D4EF79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485683" y="1048874"/>
            <a:ext cx="13346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rept cu săgeată 38">
            <a:extLst>
              <a:ext uri="{FF2B5EF4-FFF2-40B4-BE49-F238E27FC236}">
                <a16:creationId xmlns:a16="http://schemas.microsoft.com/office/drawing/2014/main" id="{EDB7BDFD-5891-47B7-8B2B-9C623AF6CF8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85683" y="5236453"/>
            <a:ext cx="13809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3DD4988-341C-4EAA-A365-172410E18BC2}"/>
              </a:ext>
            </a:extLst>
          </p:cNvPr>
          <p:cNvSpPr/>
          <p:nvPr/>
        </p:nvSpPr>
        <p:spPr>
          <a:xfrm>
            <a:off x="8035231" y="3653574"/>
            <a:ext cx="2858610" cy="1237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Rollbacked, initial stat resolved</a:t>
            </a:r>
          </a:p>
        </p:txBody>
      </p:sp>
    </p:spTree>
    <p:extLst>
      <p:ext uri="{BB962C8B-B14F-4D97-AF65-F5344CB8AC3E}">
        <p14:creationId xmlns:p14="http://schemas.microsoft.com/office/powerpoint/2010/main" val="233967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C2887AD-A1D1-475E-A14A-F994C371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Transactional systems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2FE03EA-4025-4F59-AFA7-DF12D64C7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C941755A-D3A6-439F-899B-5D3506AC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3851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4D5A2B1-348B-42A4-9F93-6AE30A87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transactions</a:t>
            </a:r>
            <a:endParaRPr lang="en-GB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9723192A-8974-4126-9233-60854305D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AA1D69E2-5958-4276-BCC0-7E7207AE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949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896C1B5-A04A-492A-961E-76AF95CD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transactions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5C8A911-0CAB-4AAF-9240-2BF58B9BA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response time: time for a transaction to be completed.</a:t>
            </a:r>
          </a:p>
          <a:p>
            <a:endParaRPr lang="en-US" dirty="0"/>
          </a:p>
          <a:p>
            <a:r>
              <a:rPr lang="en-US" dirty="0"/>
              <a:t>Improved workload/resource utilization.</a:t>
            </a:r>
          </a:p>
          <a:p>
            <a:endParaRPr lang="en-US" dirty="0"/>
          </a:p>
          <a:p>
            <a:r>
              <a:rPr lang="en-US" dirty="0"/>
              <a:t>ISOLATION may be violated </a:t>
            </a:r>
            <a:r>
              <a:rPr lang="en-US" dirty="0">
                <a:sym typeface="Wingdings" panose="05000000000000000000" pitchFamily="2" charset="2"/>
              </a:rPr>
              <a:t> as a result database may be found in an inconsistent state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i="1" dirty="0">
                <a:sym typeface="Wingdings" panose="05000000000000000000" pitchFamily="2" charset="2"/>
              </a:rPr>
              <a:t>Concurrency control</a:t>
            </a:r>
            <a:endParaRPr lang="en-US" i="1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A5EFD9EE-28D9-4888-BB98-0E4A6B30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104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6642FAE-F78D-46B4-9FCA-72B10D0F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transactions - </a:t>
            </a:r>
            <a:r>
              <a:rPr lang="en-US" i="1" dirty="0"/>
              <a:t>conflicts</a:t>
            </a:r>
            <a:endParaRPr lang="ro-RO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01A2DC7B-AC0E-45BD-A628-322F2380D6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Serial execution preserves consistency, assuming that transactions preserve consistency.</a:t>
                </a:r>
              </a:p>
              <a:p>
                <a:pPr marL="457200" lvl="1" indent="0">
                  <a:buNone/>
                </a:pPr>
                <a:r>
                  <a:rPr lang="en-US" dirty="0"/>
                  <a:t>first statement of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</m:oMath>
                </a14:m>
                <a:r>
                  <a:rPr lang="en-US" dirty="0"/>
                  <a:t> executed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 finished  or </a:t>
                </a:r>
              </a:p>
              <a:p>
                <a:pPr marL="457200" lvl="1" indent="0">
                  <a:buNone/>
                </a:pPr>
                <a:r>
                  <a:rPr lang="en-US" dirty="0"/>
                  <a:t>first statement of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</m:oMath>
                </a14:m>
                <a:r>
                  <a:rPr lang="en-US" dirty="0"/>
                  <a:t> executed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finished</a:t>
                </a:r>
              </a:p>
              <a:p>
                <a:pPr marL="457200" lvl="1" indent="0">
                  <a:buNone/>
                </a:pPr>
                <a:r>
                  <a:rPr lang="en-US" dirty="0"/>
                  <a:t>single threaded transactions</a:t>
                </a:r>
              </a:p>
              <a:p>
                <a:endParaRPr lang="en-US" dirty="0"/>
              </a:p>
              <a:p>
                <a:r>
                  <a:rPr lang="en-US" dirty="0"/>
                  <a:t>Instructions I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J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conflict </a:t>
                </a:r>
                <a:r>
                  <a:rPr lang="en-US" dirty="0">
                    <a:sym typeface="Wingdings" panose="05000000000000000000" pitchFamily="2" charset="2"/>
                  </a:rPr>
                  <a:t> there exists a </a:t>
                </a:r>
                <a:r>
                  <a:rPr lang="en-US" i="1" dirty="0">
                    <a:sym typeface="Wingdings" panose="05000000000000000000" pitchFamily="2" charset="2"/>
                  </a:rPr>
                  <a:t>data</a:t>
                </a:r>
                <a:r>
                  <a:rPr lang="en-US" dirty="0">
                    <a:sym typeface="Wingdings" panose="05000000000000000000" pitchFamily="2" charset="2"/>
                  </a:rPr>
                  <a:t> accessed by both I and J</a:t>
                </a:r>
                <a:r>
                  <a:rPr lang="en-US" dirty="0"/>
                  <a:t>, and at least one of I an J write </a:t>
                </a:r>
                <a:r>
                  <a:rPr lang="en-US" i="1" dirty="0"/>
                  <a:t>data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	1. I = read(data)  	J = read(data)		I and J don’t conflict.</a:t>
                </a:r>
              </a:p>
              <a:p>
                <a:pPr marL="0" indent="0">
                  <a:buNone/>
                </a:pPr>
                <a:r>
                  <a:rPr lang="en-US" dirty="0"/>
                  <a:t>	2. l = read(data)  	J = write(data)		conflict</a:t>
                </a:r>
              </a:p>
              <a:p>
                <a:pPr marL="0" indent="0">
                  <a:buNone/>
                </a:pPr>
                <a:r>
                  <a:rPr lang="en-US" dirty="0"/>
                  <a:t>	3. I = write(data) 	J = read(data)		conflict</a:t>
                </a:r>
              </a:p>
              <a:p>
                <a:pPr marL="0" indent="0">
                  <a:buNone/>
                </a:pPr>
                <a:r>
                  <a:rPr lang="en-US" dirty="0"/>
                  <a:t>	4. I = write(data) 	J = write(data)		conflict</a:t>
                </a:r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01A2DC7B-AC0E-45BD-A628-322F2380D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B134F5E-2083-4DC1-8E44-AF95DD765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53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F0FACF2-E223-43F7-9259-D29493BD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transactions -- Schedules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547CD05-D026-4861-B064-87C0844D7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Schedules: sequences of instructions that specify the chronological order in which instructions of concurrent transactions are executed</a:t>
            </a:r>
          </a:p>
          <a:p>
            <a:pPr lvl="1"/>
            <a:r>
              <a:rPr lang="en-US" dirty="0"/>
              <a:t>A schedule for a set of transactions must consist of all instructions of those transactions.</a:t>
            </a:r>
          </a:p>
          <a:p>
            <a:pPr lvl="1"/>
            <a:r>
              <a:rPr lang="en-US" dirty="0"/>
              <a:t>A schedule must preserve the order in which the instructions appear in each individual transaction.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transaction that successfully completes its execution will have a commit instructions as the last statement</a:t>
            </a:r>
          </a:p>
          <a:p>
            <a:pPr lvl="2"/>
            <a:r>
              <a:rPr lang="en-US" dirty="0"/>
              <a:t>By default transaction assumed to execute commit instruction as its last step.</a:t>
            </a:r>
          </a:p>
          <a:p>
            <a:pPr lvl="1"/>
            <a:r>
              <a:rPr lang="en-US" dirty="0"/>
              <a:t>A transaction that fails to successfully complete its execution will have an abort instruction as the last statement.</a:t>
            </a:r>
          </a:p>
          <a:p>
            <a:pPr lvl="1"/>
            <a:endParaRPr lang="en-US" dirty="0"/>
          </a:p>
          <a:p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7C97B1F-C75C-4BA0-8FFA-21083C31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2702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 example S1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Serial execution.</a:t>
            </a:r>
          </a:p>
          <a:p>
            <a:r>
              <a:rPr lang="en-US" dirty="0"/>
              <a:t>No conflicts.</a:t>
            </a:r>
          </a:p>
          <a:p>
            <a:r>
              <a:rPr lang="en-US" dirty="0"/>
              <a:t>DB in consistent state </a:t>
            </a:r>
          </a:p>
          <a:p>
            <a:pPr lvl="1"/>
            <a:r>
              <a:rPr lang="en-US" dirty="0" err="1"/>
              <a:t>A.new</a:t>
            </a:r>
            <a:r>
              <a:rPr lang="en-US" dirty="0"/>
              <a:t> + </a:t>
            </a:r>
            <a:r>
              <a:rPr lang="en-US" dirty="0" err="1"/>
              <a:t>B.new</a:t>
            </a:r>
            <a:r>
              <a:rPr lang="en-US" dirty="0"/>
              <a:t> = </a:t>
            </a:r>
            <a:r>
              <a:rPr lang="en-US" dirty="0" err="1"/>
              <a:t>A.old</a:t>
            </a:r>
            <a:r>
              <a:rPr lang="en-US" dirty="0"/>
              <a:t> + </a:t>
            </a:r>
            <a:r>
              <a:rPr lang="en-US" dirty="0" err="1"/>
              <a:t>B.old</a:t>
            </a:r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17640673"/>
              </p:ext>
            </p:extLst>
          </p:nvPr>
        </p:nvGraphicFramePr>
        <p:xfrm>
          <a:off x="6172202" y="1219536"/>
          <a:ext cx="5181600" cy="4794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85427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188400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(A)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:= A - 50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(A)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:= B + 50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2397820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(A)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temp := A * 0.1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:= A - temp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(A)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:= B + temp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393640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7293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 example S2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 a serial execution.</a:t>
            </a:r>
          </a:p>
          <a:p>
            <a:r>
              <a:rPr lang="en-US" dirty="0"/>
              <a:t>Equivalent to Schedule S1.</a:t>
            </a:r>
          </a:p>
          <a:p>
            <a:r>
              <a:rPr lang="en-US" dirty="0"/>
              <a:t>DB in consistent state </a:t>
            </a:r>
          </a:p>
          <a:p>
            <a:pPr lvl="1"/>
            <a:r>
              <a:rPr lang="en-US" dirty="0" err="1"/>
              <a:t>A.new</a:t>
            </a:r>
            <a:r>
              <a:rPr lang="en-US" dirty="0"/>
              <a:t> + </a:t>
            </a:r>
            <a:r>
              <a:rPr lang="en-US" dirty="0" err="1"/>
              <a:t>B.new</a:t>
            </a:r>
            <a:r>
              <a:rPr lang="en-US" dirty="0"/>
              <a:t> = </a:t>
            </a:r>
            <a:r>
              <a:rPr lang="en-US" dirty="0" err="1"/>
              <a:t>A.old</a:t>
            </a:r>
            <a:r>
              <a:rPr lang="en-US" dirty="0"/>
              <a:t> + </a:t>
            </a:r>
            <a:r>
              <a:rPr lang="en-US" dirty="0" err="1"/>
              <a:t>B.old</a:t>
            </a:r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0036932"/>
              </p:ext>
            </p:extLst>
          </p:nvPr>
        </p:nvGraphicFramePr>
        <p:xfrm>
          <a:off x="6172202" y="1219537"/>
          <a:ext cx="5181600" cy="5093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45747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8576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(A)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:= A - 50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1113812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(A)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temp := A * 0.1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:= A - temp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393640"/>
                  </a:ext>
                </a:extLst>
              </a:tr>
              <a:tr h="13124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:= B + 50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127293"/>
                  </a:ext>
                </a:extLst>
              </a:tr>
              <a:tr h="1312417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:= B + temp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90391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2800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4728F55-144D-46E5-9075-26650F99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transactions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F6BD948-371F-463A-A088-1D2D206A2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(possibly concurrent) schedule is serializable if it is equivalent to a serial schedule.  Different forms of schedule equivalence:</a:t>
            </a:r>
          </a:p>
          <a:p>
            <a:pPr marL="0" indent="0">
              <a:buNone/>
            </a:pPr>
            <a:r>
              <a:rPr lang="en-US" dirty="0"/>
              <a:t>	1.	Conflict serializability</a:t>
            </a:r>
          </a:p>
          <a:p>
            <a:pPr marL="1828800" lvl="4" indent="0">
              <a:buNone/>
            </a:pPr>
            <a:endParaRPr lang="en-US" sz="2000" dirty="0"/>
          </a:p>
          <a:p>
            <a:pPr marL="1828800" lvl="4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2.	View serializability</a:t>
            </a:r>
          </a:p>
          <a:p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AF9C31F-E77E-4C73-8815-E7E36331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3809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4728F55-144D-46E5-9075-26650F99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transactions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F6BD948-371F-463A-A088-1D2D206A2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(possibly concurrent) schedule is serializable if it is equivalent to a serial schedule.  Different forms of schedule equivalence:</a:t>
            </a:r>
          </a:p>
          <a:p>
            <a:pPr marL="0" indent="0">
              <a:buNone/>
            </a:pPr>
            <a:r>
              <a:rPr lang="en-US" dirty="0"/>
              <a:t>	1.	Conflict serializability</a:t>
            </a:r>
          </a:p>
          <a:p>
            <a:pPr marL="1828800" lvl="4" indent="0">
              <a:buNone/>
            </a:pPr>
            <a:r>
              <a:rPr lang="en-US" sz="2000" dirty="0"/>
              <a:t>If a schedule S can be transformed into a schedule S’ by a series of swaps of non-conflicting instructions, we say that S and S’ are conflict equivalent.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2.	View serializability</a:t>
            </a:r>
          </a:p>
          <a:p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AF9C31F-E77E-4C73-8815-E7E36331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958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 example S2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 a serial execution.</a:t>
            </a:r>
          </a:p>
          <a:p>
            <a:r>
              <a:rPr lang="en-US" dirty="0"/>
              <a:t>Equivalent to Schedule S1.</a:t>
            </a:r>
          </a:p>
          <a:p>
            <a:r>
              <a:rPr lang="en-US" dirty="0"/>
              <a:t>DB in consistent state </a:t>
            </a:r>
          </a:p>
          <a:p>
            <a:pPr lvl="1"/>
            <a:r>
              <a:rPr lang="en-US" dirty="0" err="1"/>
              <a:t>A.new</a:t>
            </a:r>
            <a:r>
              <a:rPr lang="en-US" dirty="0"/>
              <a:t> + </a:t>
            </a:r>
            <a:r>
              <a:rPr lang="en-US" dirty="0" err="1"/>
              <a:t>B.new</a:t>
            </a:r>
            <a:r>
              <a:rPr lang="en-US" dirty="0"/>
              <a:t> = </a:t>
            </a:r>
            <a:r>
              <a:rPr lang="en-US" dirty="0" err="1"/>
              <a:t>A.old</a:t>
            </a:r>
            <a:r>
              <a:rPr lang="en-US" dirty="0"/>
              <a:t> + </a:t>
            </a:r>
            <a:r>
              <a:rPr lang="en-US" dirty="0" err="1"/>
              <a:t>B.old</a:t>
            </a:r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2841069"/>
              </p:ext>
            </p:extLst>
          </p:nvPr>
        </p:nvGraphicFramePr>
        <p:xfrm>
          <a:off x="6172202" y="1219537"/>
          <a:ext cx="5181600" cy="5093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45747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8538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(A)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:= A - 50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1113812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(A)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temp := A * 0.1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:= A - temp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(A)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393640"/>
                  </a:ext>
                </a:extLst>
              </a:tr>
              <a:tr h="13124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:= B + 50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127293"/>
                  </a:ext>
                </a:extLst>
              </a:tr>
              <a:tr h="1312417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:= B + temp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90391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cxnSp>
        <p:nvCxnSpPr>
          <p:cNvPr id="10" name="Conector drept cu săgeată 9">
            <a:extLst>
              <a:ext uri="{FF2B5EF4-FFF2-40B4-BE49-F238E27FC236}">
                <a16:creationId xmlns:a16="http://schemas.microsoft.com/office/drawing/2014/main" id="{64499A23-8088-4AEC-8CC4-2F511354062B}"/>
              </a:ext>
            </a:extLst>
          </p:cNvPr>
          <p:cNvCxnSpPr>
            <a:cxnSpLocks/>
          </p:cNvCxnSpPr>
          <p:nvPr/>
        </p:nvCxnSpPr>
        <p:spPr>
          <a:xfrm>
            <a:off x="3332823" y="4403324"/>
            <a:ext cx="29214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conflict, no data item is updated by both blocks, by swapping the two blocks we obtain S1</a:t>
            </a:r>
          </a:p>
        </p:txBody>
      </p:sp>
      <p:cxnSp>
        <p:nvCxnSpPr>
          <p:cNvPr id="18" name="Conector: cotit 17">
            <a:extLst>
              <a:ext uri="{FF2B5EF4-FFF2-40B4-BE49-F238E27FC236}">
                <a16:creationId xmlns:a16="http://schemas.microsoft.com/office/drawing/2014/main" id="{382C6B0D-B0C9-4DA0-A536-D439CF274A7A}"/>
              </a:ext>
            </a:extLst>
          </p:cNvPr>
          <p:cNvCxnSpPr/>
          <p:nvPr/>
        </p:nvCxnSpPr>
        <p:spPr>
          <a:xfrm flipV="1">
            <a:off x="3332823" y="3693111"/>
            <a:ext cx="6548024" cy="1118586"/>
          </a:xfrm>
          <a:prstGeom prst="bentConnector3">
            <a:avLst>
              <a:gd name="adj1" fmla="val 10002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680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 example S3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 a serial execution.</a:t>
            </a:r>
          </a:p>
          <a:p>
            <a:r>
              <a:rPr lang="en-US" dirty="0"/>
              <a:t>Not equivalent to Schedule S1.</a:t>
            </a:r>
          </a:p>
          <a:p>
            <a:r>
              <a:rPr lang="en-US" dirty="0"/>
              <a:t>DB in inconsistent state </a:t>
            </a:r>
          </a:p>
          <a:p>
            <a:pPr lvl="1"/>
            <a:r>
              <a:rPr lang="en-US" dirty="0" err="1"/>
              <a:t>A.new</a:t>
            </a:r>
            <a:r>
              <a:rPr lang="en-US" dirty="0"/>
              <a:t> + </a:t>
            </a:r>
            <a:r>
              <a:rPr lang="en-US" dirty="0" err="1"/>
              <a:t>B.new</a:t>
            </a:r>
            <a:r>
              <a:rPr lang="en-US" dirty="0"/>
              <a:t> != </a:t>
            </a:r>
            <a:r>
              <a:rPr lang="en-US" dirty="0" err="1"/>
              <a:t>A.old</a:t>
            </a:r>
            <a:r>
              <a:rPr lang="en-US" dirty="0"/>
              <a:t> + </a:t>
            </a:r>
            <a:r>
              <a:rPr lang="en-US" dirty="0" err="1"/>
              <a:t>B.old</a:t>
            </a:r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41217539"/>
              </p:ext>
            </p:extLst>
          </p:nvPr>
        </p:nvGraphicFramePr>
        <p:xfrm>
          <a:off x="6172202" y="1219537"/>
          <a:ext cx="5181600" cy="4981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45747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6518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(A)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:= A - 50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1113812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(A)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temp := A * 0.1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:= A - temp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(A)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393640"/>
                  </a:ext>
                </a:extLst>
              </a:tr>
              <a:tr h="13124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(A)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:= B + 50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127293"/>
                  </a:ext>
                </a:extLst>
              </a:tr>
              <a:tr h="1312417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:= B + temp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90391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cxnSp>
        <p:nvCxnSpPr>
          <p:cNvPr id="10" name="Conector drept cu săgeată 9">
            <a:extLst>
              <a:ext uri="{FF2B5EF4-FFF2-40B4-BE49-F238E27FC236}">
                <a16:creationId xmlns:a16="http://schemas.microsoft.com/office/drawing/2014/main" id="{64499A23-8088-4AEC-8CC4-2F511354062B}"/>
              </a:ext>
            </a:extLst>
          </p:cNvPr>
          <p:cNvCxnSpPr>
            <a:cxnSpLocks/>
          </p:cNvCxnSpPr>
          <p:nvPr/>
        </p:nvCxnSpPr>
        <p:spPr>
          <a:xfrm>
            <a:off x="3332823" y="4403324"/>
            <a:ext cx="29214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conflict, A is updated by both blocks</a:t>
            </a:r>
          </a:p>
        </p:txBody>
      </p:sp>
      <p:cxnSp>
        <p:nvCxnSpPr>
          <p:cNvPr id="18" name="Conector: cotit 17">
            <a:extLst>
              <a:ext uri="{FF2B5EF4-FFF2-40B4-BE49-F238E27FC236}">
                <a16:creationId xmlns:a16="http://schemas.microsoft.com/office/drawing/2014/main" id="{382C6B0D-B0C9-4DA0-A536-D439CF274A7A}"/>
              </a:ext>
            </a:extLst>
          </p:cNvPr>
          <p:cNvCxnSpPr/>
          <p:nvPr/>
        </p:nvCxnSpPr>
        <p:spPr>
          <a:xfrm flipV="1">
            <a:off x="3332823" y="3693111"/>
            <a:ext cx="6548024" cy="1118586"/>
          </a:xfrm>
          <a:prstGeom prst="bentConnector3">
            <a:avLst>
              <a:gd name="adj1" fmla="val 10002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2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3FD9BFF-89D7-4570-AD79-CE280D8A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FA7D470-6D7B-496B-BCEB-0B0C892FD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Set of operations on the database, set of statements: </a:t>
            </a:r>
          </a:p>
          <a:p>
            <a:pPr lvl="1" algn="just"/>
            <a:r>
              <a:rPr lang="en-US" dirty="0"/>
              <a:t>insert, update, delete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Delimited by statements or function calls of type:</a:t>
            </a:r>
          </a:p>
          <a:p>
            <a:pPr lvl="1" algn="just"/>
            <a:r>
              <a:rPr lang="en-US" dirty="0"/>
              <a:t>begin transaction </a:t>
            </a:r>
          </a:p>
          <a:p>
            <a:pPr lvl="1" algn="just"/>
            <a:r>
              <a:rPr lang="en-US" dirty="0"/>
              <a:t>end transaction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dirty="0"/>
              <a:t>All operations are finalized with success, or none is saved in the db.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transactional system must </a:t>
            </a:r>
          </a:p>
          <a:p>
            <a:pPr lvl="1" algn="just"/>
            <a:r>
              <a:rPr lang="en-US" dirty="0"/>
              <a:t>manage concurrent transactions.</a:t>
            </a:r>
          </a:p>
          <a:p>
            <a:pPr lvl="1" algn="just"/>
            <a:r>
              <a:rPr lang="en-US" dirty="0"/>
              <a:t>ensure consistent data in case of failure.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3BAA72E-40A4-448A-B97E-BF685D85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6394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4728F55-144D-46E5-9075-26650F99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transactions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F6BD948-371F-463A-A088-1D2D206A2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1.	Conflict serializability</a:t>
            </a:r>
          </a:p>
          <a:p>
            <a:pPr marL="0" indent="0">
              <a:buNone/>
            </a:pPr>
            <a:r>
              <a:rPr lang="en-US" dirty="0"/>
              <a:t>	2.	View serializability</a:t>
            </a:r>
          </a:p>
          <a:p>
            <a:pPr marL="1828800" lvl="4" indent="0">
              <a:buNone/>
            </a:pPr>
            <a:r>
              <a:rPr lang="en-US" dirty="0"/>
              <a:t>Let S and S’ be 2 schedules with the same set of transactions.  S and S’ are view equivalent if the following 3 conditions are met, for each data item Q:</a:t>
            </a:r>
          </a:p>
          <a:p>
            <a:pPr lvl="4"/>
            <a:r>
              <a:rPr lang="en-US" dirty="0"/>
              <a:t>If in schedule S, transaction </a:t>
            </a:r>
            <a:r>
              <a:rPr lang="en-US" dirty="0" err="1"/>
              <a:t>Ti</a:t>
            </a:r>
            <a:r>
              <a:rPr lang="en-US" dirty="0"/>
              <a:t> reads the </a:t>
            </a:r>
            <a:r>
              <a:rPr lang="en-US" b="1" dirty="0">
                <a:solidFill>
                  <a:srgbClr val="FF0000"/>
                </a:solidFill>
              </a:rPr>
              <a:t>initial value of Q</a:t>
            </a:r>
            <a:r>
              <a:rPr lang="en-US" dirty="0"/>
              <a:t>, then in</a:t>
            </a:r>
            <a:br>
              <a:rPr lang="en-US" dirty="0"/>
            </a:br>
            <a:r>
              <a:rPr lang="en-US" dirty="0"/>
              <a:t> schedule S’ also transaction </a:t>
            </a:r>
            <a:r>
              <a:rPr lang="en-US" dirty="0" err="1"/>
              <a:t>Ti</a:t>
            </a:r>
            <a:r>
              <a:rPr lang="en-US" dirty="0"/>
              <a:t>  must read the initial value of Q.</a:t>
            </a:r>
          </a:p>
          <a:p>
            <a:pPr lvl="4"/>
            <a:r>
              <a:rPr lang="en-US" dirty="0"/>
              <a:t>If in schedule S transaction </a:t>
            </a:r>
            <a:r>
              <a:rPr lang="en-US" dirty="0" err="1"/>
              <a:t>Ti</a:t>
            </a:r>
            <a:r>
              <a:rPr lang="en-US" dirty="0"/>
              <a:t> executes read(Q), and that value was  produced by transaction </a:t>
            </a:r>
            <a:r>
              <a:rPr lang="en-US" dirty="0" err="1"/>
              <a:t>Tj</a:t>
            </a:r>
            <a:r>
              <a:rPr lang="en-US" dirty="0"/>
              <a:t>  (if any), then in schedule S’ also transaction </a:t>
            </a:r>
            <a:r>
              <a:rPr lang="en-US" dirty="0" err="1">
                <a:solidFill>
                  <a:srgbClr val="FF0000"/>
                </a:solidFill>
              </a:rPr>
              <a:t>Ti</a:t>
            </a:r>
            <a:r>
              <a:rPr lang="en-US" dirty="0">
                <a:solidFill>
                  <a:srgbClr val="FF0000"/>
                </a:solidFill>
              </a:rPr>
              <a:t> must read the value of Q that was produced by the same write(Q) operation of transaction </a:t>
            </a:r>
            <a:r>
              <a:rPr lang="en-US" dirty="0" err="1">
                <a:solidFill>
                  <a:srgbClr val="FF0000"/>
                </a:solidFill>
              </a:rPr>
              <a:t>Tj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.</a:t>
            </a:r>
          </a:p>
          <a:p>
            <a:pPr lvl="4"/>
            <a:r>
              <a:rPr lang="en-US" dirty="0"/>
              <a:t>The transaction (if any) that performs the </a:t>
            </a:r>
            <a:r>
              <a:rPr lang="en-US" b="1" dirty="0">
                <a:solidFill>
                  <a:srgbClr val="FF0000"/>
                </a:solidFill>
              </a:rPr>
              <a:t>final write(Q) </a:t>
            </a:r>
            <a:r>
              <a:rPr lang="en-US" dirty="0"/>
              <a:t>operation in schedule S must also perform the final write(Q) operation in schedule S’.</a:t>
            </a:r>
          </a:p>
          <a:p>
            <a:pPr marL="1828800" lvl="4" indent="0">
              <a:buNone/>
            </a:pPr>
            <a:r>
              <a:rPr lang="en-US" dirty="0"/>
              <a:t>View equivalence is based purely on reads and writes alone.</a:t>
            </a:r>
          </a:p>
          <a:p>
            <a:pPr marL="0" indent="0">
              <a:buNone/>
            </a:pPr>
            <a:endParaRPr lang="en-US" dirty="0"/>
          </a:p>
          <a:p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AF9C31F-E77E-4C73-8815-E7E36331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1221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4728F55-144D-46E5-9075-26650F99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transactions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F6BD948-371F-463A-A088-1D2D206A2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Test serializability :</a:t>
            </a:r>
          </a:p>
          <a:p>
            <a:pPr marL="0" indent="0">
              <a:buNone/>
            </a:pPr>
            <a:r>
              <a:rPr lang="en-US" dirty="0"/>
              <a:t>	2.	View serializability</a:t>
            </a:r>
          </a:p>
          <a:p>
            <a:pPr marL="0" indent="0">
              <a:buNone/>
            </a:pPr>
            <a:endParaRPr lang="en-US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  The problem of checking if a schedule is view serializable falls in the class of NP-complete problems. Thus, existence of an efficient algorithm is extremely unlikely.</a:t>
            </a:r>
          </a:p>
          <a:p>
            <a:pPr marL="1371600" lvl="3" indent="0">
              <a:buNone/>
            </a:pPr>
            <a:endParaRPr lang="en-US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  Practical algorithms that just check some sufficient conditions for view serializability can still be used.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AF9C31F-E77E-4C73-8815-E7E36331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441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4728F55-144D-46E5-9075-26650F99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transactions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F6BD948-371F-463A-A088-1D2D206A2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Test serializability:</a:t>
            </a:r>
          </a:p>
          <a:p>
            <a:pPr marL="0" indent="0">
              <a:buNone/>
            </a:pPr>
            <a:r>
              <a:rPr lang="en-US" dirty="0"/>
              <a:t>	1.	Conflict serializability</a:t>
            </a:r>
          </a:p>
          <a:p>
            <a:pPr marL="0" indent="0">
              <a:buNone/>
            </a:pPr>
            <a:endParaRPr lang="en-US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 Consider some schedule of a set of transactions T1, T2, ..., Tn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 Precedence graph — a direct graph where the vertices are the transactions (names).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 We draw an arc from </a:t>
            </a:r>
            <a:r>
              <a:rPr lang="en-US" dirty="0" err="1"/>
              <a:t>Ti</a:t>
            </a:r>
            <a:r>
              <a:rPr lang="en-US" dirty="0"/>
              <a:t> to </a:t>
            </a:r>
            <a:r>
              <a:rPr lang="en-US" dirty="0" err="1"/>
              <a:t>Tj</a:t>
            </a:r>
            <a:r>
              <a:rPr lang="en-US" dirty="0"/>
              <a:t> if the second transaction conflict, and </a:t>
            </a:r>
            <a:r>
              <a:rPr lang="en-US" dirty="0" err="1"/>
              <a:t>Ti</a:t>
            </a:r>
            <a:r>
              <a:rPr lang="en-US" dirty="0"/>
              <a:t> accessed the data item on which the conflict arose earlier.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 We may label the arc by the item that was accessed.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 A schedule is CS if and only if its precedence graph is acyclic.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 If precedence graph is acyclic, the serializability order can be obtained by a </a:t>
            </a:r>
            <a:r>
              <a:rPr lang="en-US" b="1" dirty="0"/>
              <a:t>topological sorting</a:t>
            </a:r>
            <a:r>
              <a:rPr lang="en-US" dirty="0"/>
              <a:t> of  the graph.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AF9C31F-E77E-4C73-8815-E7E36331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416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serializability</a:t>
            </a:r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2" y="1219537"/>
          <a:ext cx="5181600" cy="4981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45747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6518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T1: read (A)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:= A - 50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1113812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T2: read (A)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temp := A * 0.1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:= A - temp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(A)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393640"/>
                  </a:ext>
                </a:extLst>
              </a:tr>
              <a:tr h="13124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T1: write (A)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:= B + 50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127293"/>
                  </a:ext>
                </a:extLst>
              </a:tr>
              <a:tr h="1312417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T3: read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:= B + temp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90391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/>
          </a:p>
        </p:txBody>
      </p:sp>
      <p:cxnSp>
        <p:nvCxnSpPr>
          <p:cNvPr id="10" name="Conector drept cu săgeată 9">
            <a:extLst>
              <a:ext uri="{FF2B5EF4-FFF2-40B4-BE49-F238E27FC236}">
                <a16:creationId xmlns:a16="http://schemas.microsoft.com/office/drawing/2014/main" id="{64499A23-8088-4AEC-8CC4-2F511354062B}"/>
              </a:ext>
            </a:extLst>
          </p:cNvPr>
          <p:cNvCxnSpPr>
            <a:cxnSpLocks/>
          </p:cNvCxnSpPr>
          <p:nvPr/>
        </p:nvCxnSpPr>
        <p:spPr>
          <a:xfrm>
            <a:off x="5370990" y="4403324"/>
            <a:ext cx="8833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2876365" y="4200872"/>
            <a:ext cx="2494625" cy="8793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conflict, A is updated by both blocks</a:t>
            </a:r>
          </a:p>
        </p:txBody>
      </p:sp>
      <p:cxnSp>
        <p:nvCxnSpPr>
          <p:cNvPr id="18" name="Conector: cotit 17">
            <a:extLst>
              <a:ext uri="{FF2B5EF4-FFF2-40B4-BE49-F238E27FC236}">
                <a16:creationId xmlns:a16="http://schemas.microsoft.com/office/drawing/2014/main" id="{382C6B0D-B0C9-4DA0-A536-D439CF274A7A}"/>
              </a:ext>
            </a:extLst>
          </p:cNvPr>
          <p:cNvCxnSpPr>
            <a:cxnSpLocks/>
          </p:cNvCxnSpPr>
          <p:nvPr/>
        </p:nvCxnSpPr>
        <p:spPr>
          <a:xfrm flipV="1">
            <a:off x="5370990" y="3240352"/>
            <a:ext cx="3392012" cy="1597978"/>
          </a:xfrm>
          <a:prstGeom prst="bentConnector3">
            <a:avLst>
              <a:gd name="adj1" fmla="val 821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32685D6-B242-4358-901F-5C4D1AD6F151}"/>
              </a:ext>
            </a:extLst>
          </p:cNvPr>
          <p:cNvSpPr/>
          <p:nvPr/>
        </p:nvSpPr>
        <p:spPr>
          <a:xfrm>
            <a:off x="976544" y="1793289"/>
            <a:ext cx="559294" cy="585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T1</a:t>
            </a:r>
            <a:endParaRPr lang="ro-RO" sz="16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999B296-3A84-423F-8E84-490C9A25E5E9}"/>
              </a:ext>
            </a:extLst>
          </p:cNvPr>
          <p:cNvSpPr/>
          <p:nvPr/>
        </p:nvSpPr>
        <p:spPr>
          <a:xfrm>
            <a:off x="2596718" y="1793289"/>
            <a:ext cx="559294" cy="585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T2</a:t>
            </a:r>
            <a:endParaRPr lang="ro-RO" sz="1600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ADDB41-A608-4640-AA3D-BF1B80821125}"/>
              </a:ext>
            </a:extLst>
          </p:cNvPr>
          <p:cNvSpPr/>
          <p:nvPr/>
        </p:nvSpPr>
        <p:spPr>
          <a:xfrm>
            <a:off x="1865048" y="3240352"/>
            <a:ext cx="559294" cy="585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T3</a:t>
            </a:r>
            <a:endParaRPr lang="ro-RO" sz="1600" dirty="0">
              <a:solidFill>
                <a:schemeClr val="tx1"/>
              </a:solidFill>
            </a:endParaRPr>
          </a:p>
        </p:txBody>
      </p:sp>
      <p:cxnSp>
        <p:nvCxnSpPr>
          <p:cNvPr id="29" name="Conector drept cu săgeată 28">
            <a:extLst>
              <a:ext uri="{FF2B5EF4-FFF2-40B4-BE49-F238E27FC236}">
                <a16:creationId xmlns:a16="http://schemas.microsoft.com/office/drawing/2014/main" id="{5986CDF4-D275-47B9-8DF3-32E4399C9DD5}"/>
              </a:ext>
            </a:extLst>
          </p:cNvPr>
          <p:cNvCxnSpPr>
            <a:cxnSpLocks/>
            <a:stCxn id="25" idx="1"/>
            <a:endCxn id="4" idx="7"/>
          </p:cNvCxnSpPr>
          <p:nvPr/>
        </p:nvCxnSpPr>
        <p:spPr>
          <a:xfrm flipH="1">
            <a:off x="1453931" y="1879096"/>
            <a:ext cx="1224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A60837F0-76A3-4D20-B76A-40891AD3687C}"/>
              </a:ext>
            </a:extLst>
          </p:cNvPr>
          <p:cNvCxnSpPr>
            <a:stCxn id="4" idx="4"/>
            <a:endCxn id="26" idx="1"/>
          </p:cNvCxnSpPr>
          <p:nvPr/>
        </p:nvCxnSpPr>
        <p:spPr>
          <a:xfrm>
            <a:off x="1256191" y="2379215"/>
            <a:ext cx="690764" cy="946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rept cu săgeată 34">
            <a:extLst>
              <a:ext uri="{FF2B5EF4-FFF2-40B4-BE49-F238E27FC236}">
                <a16:creationId xmlns:a16="http://schemas.microsoft.com/office/drawing/2014/main" id="{4C4F353E-07C8-4C0E-BB63-6B6956054DCA}"/>
              </a:ext>
            </a:extLst>
          </p:cNvPr>
          <p:cNvCxnSpPr>
            <a:stCxn id="4" idx="5"/>
            <a:endCxn id="25" idx="3"/>
          </p:cNvCxnSpPr>
          <p:nvPr/>
        </p:nvCxnSpPr>
        <p:spPr>
          <a:xfrm>
            <a:off x="1453931" y="2293408"/>
            <a:ext cx="1224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tăText 2">
            <a:extLst>
              <a:ext uri="{FF2B5EF4-FFF2-40B4-BE49-F238E27FC236}">
                <a16:creationId xmlns:a16="http://schemas.microsoft.com/office/drawing/2014/main" id="{B146A043-B096-4E18-99F9-6214BD693804}"/>
              </a:ext>
            </a:extLst>
          </p:cNvPr>
          <p:cNvSpPr txBox="1"/>
          <p:nvPr/>
        </p:nvSpPr>
        <p:spPr>
          <a:xfrm>
            <a:off x="1973912" y="16965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7F5CC2DA-5667-4A9B-9ECE-C65D9304557A}"/>
              </a:ext>
            </a:extLst>
          </p:cNvPr>
          <p:cNvSpPr txBox="1"/>
          <p:nvPr/>
        </p:nvSpPr>
        <p:spPr>
          <a:xfrm>
            <a:off x="1985837" y="20984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C5A95DEE-EE39-4804-B1EA-03068A8A6A2B}"/>
              </a:ext>
            </a:extLst>
          </p:cNvPr>
          <p:cNvSpPr txBox="1"/>
          <p:nvPr/>
        </p:nvSpPr>
        <p:spPr>
          <a:xfrm>
            <a:off x="1535838" y="282604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63214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4D5A2B1-348B-42A4-9F93-6AE30A87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levels</a:t>
            </a:r>
            <a:endParaRPr lang="en-GB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9723192A-8974-4126-9233-60854305D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AA1D69E2-5958-4276-BCC0-7E7207AE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6561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87BD424-9649-4E3D-ACCC-E01E7276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levels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63D96BB-ABD0-40EF-8211-FFBF3D7F7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Isolation:</a:t>
            </a:r>
            <a:r>
              <a:rPr lang="en-US" dirty="0"/>
              <a:t> execute a transaction </a:t>
            </a:r>
            <a:r>
              <a:rPr lang="en-US" b="1" i="1" dirty="0"/>
              <a:t>as if </a:t>
            </a:r>
            <a:r>
              <a:rPr lang="en-US" dirty="0"/>
              <a:t>there are no other concurrent transactions running simultaneously. </a:t>
            </a:r>
          </a:p>
          <a:p>
            <a:endParaRPr lang="en-US" dirty="0"/>
          </a:p>
          <a:p>
            <a:pPr lvl="1"/>
            <a:r>
              <a:rPr lang="en-US" dirty="0"/>
              <a:t>Prevent read or write of incorrect, temporary, aborted data processed by concurrent transactions</a:t>
            </a:r>
          </a:p>
          <a:p>
            <a:pPr lvl="1"/>
            <a:endParaRPr lang="en-US" dirty="0"/>
          </a:p>
          <a:p>
            <a:r>
              <a:rPr lang="en-US" b="1" dirty="0"/>
              <a:t>Isolation levels: </a:t>
            </a:r>
            <a:r>
              <a:rPr lang="en-US" dirty="0"/>
              <a:t>trade off between </a:t>
            </a:r>
            <a:r>
              <a:rPr lang="en-US" i="1" dirty="0"/>
              <a:t>perfect</a:t>
            </a:r>
            <a:r>
              <a:rPr lang="en-US" dirty="0"/>
              <a:t> isolation and performance</a:t>
            </a:r>
          </a:p>
          <a:p>
            <a:pPr lvl="1"/>
            <a:r>
              <a:rPr lang="en-US" dirty="0"/>
              <a:t>response time: time before a transaction completes</a:t>
            </a:r>
          </a:p>
          <a:p>
            <a:pPr lvl="1"/>
            <a:r>
              <a:rPr lang="en-US" dirty="0"/>
              <a:t>throughput: number of transactions per second    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25A04527-CDE5-4807-A232-B39737DB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9353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DC96670-016A-4996-A623-88A13EC82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b="1" dirty="0"/>
              <a:t>Serializability</a:t>
            </a:r>
            <a:r>
              <a:rPr lang="en-US" dirty="0"/>
              <a:t>, perfect isolation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5F5BB3B-3735-4DAB-A3B2-66B45454D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state of the database is equivalent to a state of the database if the transactions were run sequentially.</a:t>
            </a:r>
          </a:p>
          <a:p>
            <a:pPr lvl="1"/>
            <a:r>
              <a:rPr lang="en-US" dirty="0"/>
              <a:t>serializable schedule  </a:t>
            </a:r>
          </a:p>
          <a:p>
            <a:endParaRPr lang="en-US" dirty="0"/>
          </a:p>
          <a:p>
            <a:r>
              <a:rPr lang="en-US" dirty="0"/>
              <a:t>Way of obtaining serializability: </a:t>
            </a:r>
          </a:p>
          <a:p>
            <a:pPr lvl="1"/>
            <a:r>
              <a:rPr lang="en-US" dirty="0"/>
              <a:t>locking </a:t>
            </a:r>
          </a:p>
          <a:p>
            <a:pPr lvl="1"/>
            <a:r>
              <a:rPr lang="en-US" dirty="0"/>
              <a:t>timestamp validation</a:t>
            </a:r>
          </a:p>
          <a:p>
            <a:pPr lvl="1"/>
            <a:r>
              <a:rPr lang="en-US" dirty="0"/>
              <a:t>multi-versioning</a:t>
            </a:r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98AF7699-F483-4B17-A8C4-DA389B630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4997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errors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1660690"/>
              </p:ext>
            </p:extLst>
          </p:nvPr>
        </p:nvGraphicFramePr>
        <p:xfrm>
          <a:off x="5474929" y="239698"/>
          <a:ext cx="6548024" cy="657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4012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3274012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5874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9481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9481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8957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127293"/>
                  </a:ext>
                </a:extLst>
              </a:tr>
              <a:tr h="889685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890391"/>
                  </a:ext>
                </a:extLst>
              </a:tr>
              <a:tr h="8896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values(100, 1)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59284"/>
                  </a:ext>
                </a:extLst>
              </a:tr>
              <a:tr h="10565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values(100,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81089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lost-update anomaly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final stock 12!</a:t>
            </a:r>
          </a:p>
        </p:txBody>
      </p:sp>
      <p:cxnSp>
        <p:nvCxnSpPr>
          <p:cNvPr id="18" name="Conector: cotit 17">
            <a:extLst>
              <a:ext uri="{FF2B5EF4-FFF2-40B4-BE49-F238E27FC236}">
                <a16:creationId xmlns:a16="http://schemas.microsoft.com/office/drawing/2014/main" id="{382C6B0D-B0C9-4DA0-A536-D439CF274A7A}"/>
              </a:ext>
            </a:extLst>
          </p:cNvPr>
          <p:cNvCxnSpPr>
            <a:cxnSpLocks/>
          </p:cNvCxnSpPr>
          <p:nvPr/>
        </p:nvCxnSpPr>
        <p:spPr>
          <a:xfrm flipV="1">
            <a:off x="3332823" y="4655390"/>
            <a:ext cx="6610167" cy="497150"/>
          </a:xfrm>
          <a:prstGeom prst="bentConnector3">
            <a:avLst>
              <a:gd name="adj1" fmla="val 10009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 flipV="1">
            <a:off x="3332823" y="3691216"/>
            <a:ext cx="3742680" cy="561188"/>
          </a:xfrm>
          <a:prstGeom prst="bentConnector3">
            <a:avLst>
              <a:gd name="adj1" fmla="val 10004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731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errors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345723" y="274955"/>
          <a:ext cx="6660307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8374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2841933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1219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8780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sum(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nO+nS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init_stock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128641"/>
                  </a:ext>
                </a:extLst>
              </a:tr>
              <a:tr h="3600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values(100,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59284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577701"/>
            <a:ext cx="2494625" cy="19175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dirty-read anomaly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number of products ordered + </a:t>
            </a:r>
            <a:r>
              <a:rPr lang="en-US" dirty="0" err="1">
                <a:solidFill>
                  <a:schemeClr val="tx1"/>
                </a:solidFill>
              </a:rPr>
              <a:t>qte_stock</a:t>
            </a:r>
            <a:r>
              <a:rPr lang="en-US" dirty="0">
                <a:solidFill>
                  <a:schemeClr val="tx1"/>
                </a:solidFill>
              </a:rPr>
              <a:t> != initial stock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 product missing!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Read uncommitted data</a:t>
            </a:r>
          </a:p>
        </p:txBody>
      </p: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>
            <a:off x="3332823" y="4252404"/>
            <a:ext cx="5399195" cy="12700"/>
          </a:xfrm>
          <a:prstGeom prst="bentConnector3">
            <a:avLst>
              <a:gd name="adj1" fmla="val 10043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cotit 7">
            <a:extLst>
              <a:ext uri="{FF2B5EF4-FFF2-40B4-BE49-F238E27FC236}">
                <a16:creationId xmlns:a16="http://schemas.microsoft.com/office/drawing/2014/main" id="{913DF823-A5A5-4494-B2E4-12B1E9E018D4}"/>
              </a:ext>
            </a:extLst>
          </p:cNvPr>
          <p:cNvCxnSpPr>
            <a:cxnSpLocks/>
          </p:cNvCxnSpPr>
          <p:nvPr/>
        </p:nvCxnSpPr>
        <p:spPr>
          <a:xfrm>
            <a:off x="3332823" y="5152540"/>
            <a:ext cx="2012900" cy="59511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9417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errors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44340367"/>
              </p:ext>
            </p:extLst>
          </p:nvPr>
        </p:nvGraphicFramePr>
        <p:xfrm>
          <a:off x="5345723" y="274955"/>
          <a:ext cx="6660307" cy="6004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862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3987445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1219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4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sz="14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9007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15 and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&gt;= 10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insert into restock(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values(100,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234711"/>
                  </a:ext>
                </a:extLst>
              </a:tr>
              <a:tr h="8780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4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values(100,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4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sz="14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10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insert into restock(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values(100, 15)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128641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non-repeatable read anomaly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only one insert into restock is needed!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read twice, different values</a:t>
            </a:r>
          </a:p>
        </p:txBody>
      </p: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>
            <a:off x="3332823" y="4252404"/>
            <a:ext cx="4675713" cy="1242874"/>
          </a:xfrm>
          <a:prstGeom prst="bentConnector3">
            <a:avLst>
              <a:gd name="adj1" fmla="val 3968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59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3FD9BFF-89D7-4570-AD79-CE280D8A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FA7D470-6D7B-496B-BCEB-0B0C892FD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Statement 1</a:t>
            </a:r>
          </a:p>
          <a:p>
            <a:pPr marL="0" indent="0" algn="just">
              <a:buNone/>
            </a:pPr>
            <a:r>
              <a:rPr lang="en-US" dirty="0"/>
              <a:t>Statement 2</a:t>
            </a:r>
          </a:p>
          <a:p>
            <a:pPr marL="0" indent="0" algn="just">
              <a:buNone/>
            </a:pPr>
            <a:r>
              <a:rPr lang="en-US" dirty="0"/>
              <a:t>	commit  -- end transaction 1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Statement 3</a:t>
            </a:r>
          </a:p>
          <a:p>
            <a:pPr marL="0" indent="0" algn="just">
              <a:buNone/>
            </a:pPr>
            <a:r>
              <a:rPr lang="en-US" dirty="0"/>
              <a:t>Statement 4</a:t>
            </a:r>
          </a:p>
          <a:p>
            <a:pPr marL="0" indent="0" algn="just">
              <a:buNone/>
            </a:pPr>
            <a:r>
              <a:rPr lang="en-US" dirty="0"/>
              <a:t>Statement 5</a:t>
            </a:r>
          </a:p>
          <a:p>
            <a:pPr marL="0" indent="0" algn="just">
              <a:buNone/>
            </a:pPr>
            <a:r>
              <a:rPr lang="en-US" dirty="0"/>
              <a:t>	commit -- end transaction 2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3BAA72E-40A4-448A-B97E-BF685D85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9887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errors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19701219"/>
              </p:ext>
            </p:extLst>
          </p:nvPr>
        </p:nvGraphicFramePr>
        <p:xfrm>
          <a:off x="4942271" y="2060417"/>
          <a:ext cx="7017899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130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2626769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1219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MAX(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:max</a:t>
                      </a: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8780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n_prod,qte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values(100,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789455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AVG(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avarage</a:t>
                      </a: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128641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phantom-read anomaly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AVG &gt; MAX!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new </a:t>
            </a:r>
            <a:r>
              <a:rPr lang="en-US" dirty="0" err="1">
                <a:solidFill>
                  <a:schemeClr val="tx1"/>
                </a:solidFill>
              </a:rPr>
              <a:t>lignes</a:t>
            </a:r>
            <a:r>
              <a:rPr lang="en-US" dirty="0">
                <a:solidFill>
                  <a:schemeClr val="tx1"/>
                </a:solidFill>
              </a:rPr>
              <a:t> inserted</a:t>
            </a:r>
          </a:p>
        </p:txBody>
      </p: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>
            <a:off x="3332823" y="4252404"/>
            <a:ext cx="5992047" cy="1242874"/>
          </a:xfrm>
          <a:prstGeom prst="bentConnector3">
            <a:avLst>
              <a:gd name="adj1" fmla="val 2149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169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errors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02301418"/>
              </p:ext>
            </p:extLst>
          </p:nvPr>
        </p:nvGraphicFramePr>
        <p:xfrm>
          <a:off x="5474929" y="239698"/>
          <a:ext cx="6548024" cy="6099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4012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3274012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1219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8780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11801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493268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128641"/>
                  </a:ext>
                </a:extLst>
              </a:tr>
              <a:tr h="3600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abort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59284"/>
                  </a:ext>
                </a:extLst>
              </a:tr>
              <a:tr h="8871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…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81089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22354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dirty-write anomaly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final stock 11! In the first transaction, the stock returns to 13. Only one update should decrease the number of products.</a:t>
            </a:r>
          </a:p>
        </p:txBody>
      </p: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>
            <a:off x="3332823" y="4252404"/>
            <a:ext cx="5399195" cy="12700"/>
          </a:xfrm>
          <a:prstGeom prst="bentConnector3">
            <a:avLst>
              <a:gd name="adj1" fmla="val 10043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7262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0DEF389-0A89-4BE5-BA29-88483CE8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levels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8438659-AB06-4101-B64A-CF203540C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weaker the isolation level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more anomalies may occur</a:t>
            </a:r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3AB33F2-997F-4580-9E8D-E5B519E1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E77FCF92-10E7-4576-95D6-E80BF53E3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69991"/>
              </p:ext>
            </p:extLst>
          </p:nvPr>
        </p:nvGraphicFramePr>
        <p:xfrm>
          <a:off x="1326382" y="2471895"/>
          <a:ext cx="6986509" cy="3537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965">
                  <a:extLst>
                    <a:ext uri="{9D8B030D-6E8A-4147-A177-3AD203B41FA5}">
                      <a16:colId xmlns:a16="http://schemas.microsoft.com/office/drawing/2014/main" val="1509213800"/>
                    </a:ext>
                  </a:extLst>
                </a:gridCol>
                <a:gridCol w="922663">
                  <a:extLst>
                    <a:ext uri="{9D8B030D-6E8A-4147-A177-3AD203B41FA5}">
                      <a16:colId xmlns:a16="http://schemas.microsoft.com/office/drawing/2014/main" val="1673626488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3101980771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319338581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592457538"/>
                    </a:ext>
                  </a:extLst>
                </a:gridCol>
              </a:tblGrid>
              <a:tr h="350688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  <a:endParaRPr lang="ro-RO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dirty</a:t>
                      </a:r>
                      <a:r>
                        <a:rPr lang="ro-RO" dirty="0"/>
                        <a:t>-</a:t>
                      </a:r>
                      <a:r>
                        <a:rPr lang="en-US" dirty="0"/>
                        <a:t>reads</a:t>
                      </a:r>
                      <a:endParaRPr lang="ro-RO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/>
                        <a:t>non-</a:t>
                      </a:r>
                      <a:r>
                        <a:rPr lang="ro-RO" dirty="0" err="1"/>
                        <a:t>repeatable</a:t>
                      </a:r>
                      <a:r>
                        <a:rPr lang="ro-RO" dirty="0"/>
                        <a:t> </a:t>
                      </a:r>
                      <a:r>
                        <a:rPr lang="ro-RO" dirty="0" err="1"/>
                        <a:t>read</a:t>
                      </a:r>
                      <a:r>
                        <a:rPr lang="en-US" dirty="0"/>
                        <a:t>s</a:t>
                      </a:r>
                      <a:r>
                        <a:rPr lang="ro-RO" dirty="0"/>
                        <a:t>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phantom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84052"/>
                  </a:ext>
                </a:extLst>
              </a:tr>
              <a:tr h="350688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665906"/>
                  </a:ext>
                </a:extLst>
              </a:tr>
              <a:tr h="701375">
                <a:tc gridSpan="2">
                  <a:txBody>
                    <a:bodyPr/>
                    <a:lstStyle/>
                    <a:p>
                      <a:r>
                        <a:rPr lang="en-US" dirty="0"/>
                        <a:t>READ UNCOMMITTED</a:t>
                      </a:r>
                      <a:endParaRPr lang="ro-R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411783"/>
                  </a:ext>
                </a:extLst>
              </a:tr>
              <a:tr h="701375">
                <a:tc gridSpan="2"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  <a:p>
                      <a:r>
                        <a:rPr lang="en-US" dirty="0"/>
                        <a:t>COMMITTED</a:t>
                      </a:r>
                      <a:endParaRPr lang="ro-R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972981"/>
                  </a:ext>
                </a:extLst>
              </a:tr>
              <a:tr h="701375">
                <a:tc gridSpan="2">
                  <a:txBody>
                    <a:bodyPr/>
                    <a:lstStyle/>
                    <a:p>
                      <a:r>
                        <a:rPr lang="en-US" dirty="0"/>
                        <a:t>REPEATABLE READ</a:t>
                      </a:r>
                      <a:endParaRPr lang="ro-R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520675"/>
                  </a:ext>
                </a:extLst>
              </a:tr>
              <a:tr h="701375">
                <a:tc gridSpan="2"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o-RO" dirty="0"/>
                        <a:t>SERIALIZABLE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278103"/>
                  </a:ext>
                </a:extLst>
              </a:tr>
            </a:tbl>
          </a:graphicData>
        </a:graphic>
      </p:graphicFrame>
      <p:pic>
        <p:nvPicPr>
          <p:cNvPr id="13" name="Imagine 12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CD9EC91F-CBCF-43F7-901C-DFA2E904C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07231" y="3969975"/>
            <a:ext cx="471750" cy="540000"/>
          </a:xfrm>
          <a:prstGeom prst="rect">
            <a:avLst/>
          </a:prstGeom>
        </p:spPr>
      </p:pic>
      <p:pic>
        <p:nvPicPr>
          <p:cNvPr id="14" name="Imagine 13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362F92AB-02AB-4D84-9823-327884E5D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59954" y="3270991"/>
            <a:ext cx="471750" cy="540000"/>
          </a:xfrm>
          <a:prstGeom prst="rect">
            <a:avLst/>
          </a:prstGeom>
        </p:spPr>
      </p:pic>
      <p:pic>
        <p:nvPicPr>
          <p:cNvPr id="15" name="Imagine 14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55A21887-BC29-4414-BB6C-5FEAF12C9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07231" y="3270991"/>
            <a:ext cx="471750" cy="540000"/>
          </a:xfrm>
          <a:prstGeom prst="rect">
            <a:avLst/>
          </a:prstGeom>
        </p:spPr>
      </p:pic>
      <p:pic>
        <p:nvPicPr>
          <p:cNvPr id="16" name="Imagine 15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ADDBB458-5560-454A-948B-3A5CE8DF5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69489" y="3270991"/>
            <a:ext cx="471750" cy="540000"/>
          </a:xfrm>
          <a:prstGeom prst="rect">
            <a:avLst/>
          </a:prstGeom>
        </p:spPr>
      </p:pic>
      <p:pic>
        <p:nvPicPr>
          <p:cNvPr id="17" name="Imagine 16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2F84F591-F0EC-4022-B63D-D93A56C81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69489" y="3969975"/>
            <a:ext cx="471750" cy="540000"/>
          </a:xfrm>
          <a:prstGeom prst="rect">
            <a:avLst/>
          </a:prstGeom>
        </p:spPr>
      </p:pic>
      <p:pic>
        <p:nvPicPr>
          <p:cNvPr id="18" name="Imagine 17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AB4F7D6D-C567-4FAC-9578-EA5F5AAC0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69489" y="4719230"/>
            <a:ext cx="471750" cy="540000"/>
          </a:xfrm>
          <a:prstGeom prst="rect">
            <a:avLst/>
          </a:prstGeom>
        </p:spPr>
      </p:pic>
      <p:pic>
        <p:nvPicPr>
          <p:cNvPr id="26" name="Imagine 25">
            <a:extLst>
              <a:ext uri="{FF2B5EF4-FFF2-40B4-BE49-F238E27FC236}">
                <a16:creationId xmlns:a16="http://schemas.microsoft.com/office/drawing/2014/main" id="{C2108D5E-7134-4E52-97F2-36B492B98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68600" y="4013570"/>
            <a:ext cx="540000" cy="540000"/>
          </a:xfrm>
          <a:prstGeom prst="rect">
            <a:avLst/>
          </a:prstGeom>
        </p:spPr>
      </p:pic>
      <p:pic>
        <p:nvPicPr>
          <p:cNvPr id="28" name="Imagine 27">
            <a:extLst>
              <a:ext uri="{FF2B5EF4-FFF2-40B4-BE49-F238E27FC236}">
                <a16:creationId xmlns:a16="http://schemas.microsoft.com/office/drawing/2014/main" id="{5C8BCCB7-E857-489A-AE42-E1E817266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68600" y="4729605"/>
            <a:ext cx="540000" cy="540000"/>
          </a:xfrm>
          <a:prstGeom prst="rect">
            <a:avLst/>
          </a:prstGeom>
        </p:spPr>
      </p:pic>
      <p:pic>
        <p:nvPicPr>
          <p:cNvPr id="29" name="Imagine 28">
            <a:extLst>
              <a:ext uri="{FF2B5EF4-FFF2-40B4-BE49-F238E27FC236}">
                <a16:creationId xmlns:a16="http://schemas.microsoft.com/office/drawing/2014/main" id="{9849791F-80D8-427C-AA2B-A797B2F27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476358" y="4759832"/>
            <a:ext cx="540000" cy="540000"/>
          </a:xfrm>
          <a:prstGeom prst="rect">
            <a:avLst/>
          </a:prstGeom>
        </p:spPr>
      </p:pic>
      <p:pic>
        <p:nvPicPr>
          <p:cNvPr id="31" name="Imagine 30">
            <a:extLst>
              <a:ext uri="{FF2B5EF4-FFF2-40B4-BE49-F238E27FC236}">
                <a16:creationId xmlns:a16="http://schemas.microsoft.com/office/drawing/2014/main" id="{E091E86C-1B71-4B73-A3F9-2056488A2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68600" y="5421854"/>
            <a:ext cx="540000" cy="540000"/>
          </a:xfrm>
          <a:prstGeom prst="rect">
            <a:avLst/>
          </a:prstGeom>
        </p:spPr>
      </p:pic>
      <p:pic>
        <p:nvPicPr>
          <p:cNvPr id="32" name="Imagine 31">
            <a:extLst>
              <a:ext uri="{FF2B5EF4-FFF2-40B4-BE49-F238E27FC236}">
                <a16:creationId xmlns:a16="http://schemas.microsoft.com/office/drawing/2014/main" id="{F03B6D36-5A3B-41AA-B303-BEC7D02C8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468964" y="5382098"/>
            <a:ext cx="540000" cy="540000"/>
          </a:xfrm>
          <a:prstGeom prst="rect">
            <a:avLst/>
          </a:prstGeom>
        </p:spPr>
      </p:pic>
      <p:pic>
        <p:nvPicPr>
          <p:cNvPr id="33" name="Imagine 32">
            <a:extLst>
              <a:ext uri="{FF2B5EF4-FFF2-40B4-BE49-F238E27FC236}">
                <a16:creationId xmlns:a16="http://schemas.microsoft.com/office/drawing/2014/main" id="{6951C72B-7125-4B18-9267-EA14EDFF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69328" y="542185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138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stituent conținut 2">
            <a:extLst>
              <a:ext uri="{FF2B5EF4-FFF2-40B4-BE49-F238E27FC236}">
                <a16:creationId xmlns:a16="http://schemas.microsoft.com/office/drawing/2014/main" id="{C4D6F03C-8DF8-4BA3-A8FA-A69B62278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allows uncommitted data to be read</a:t>
            </a:r>
          </a:p>
          <a:p>
            <a:r>
              <a:rPr lang="en-US" dirty="0"/>
              <a:t>all isolation levels prevent writes to a data item that has already been written by another transaction not yet committed or aborted (rollbacked).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0DEF389-0A89-4BE5-BA29-88483CE8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levels</a:t>
            </a:r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3AB33F2-997F-4580-9E8D-E5B519E1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E77FCF92-10E7-4576-95D6-E80BF53E3E56}"/>
              </a:ext>
            </a:extLst>
          </p:cNvPr>
          <p:cNvGraphicFramePr>
            <a:graphicFrameLocks noGrp="1"/>
          </p:cNvGraphicFramePr>
          <p:nvPr/>
        </p:nvGraphicFramePr>
        <p:xfrm>
          <a:off x="1326382" y="2471895"/>
          <a:ext cx="8733136" cy="1432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965">
                  <a:extLst>
                    <a:ext uri="{9D8B030D-6E8A-4147-A177-3AD203B41FA5}">
                      <a16:colId xmlns:a16="http://schemas.microsoft.com/office/drawing/2014/main" val="1509213800"/>
                    </a:ext>
                  </a:extLst>
                </a:gridCol>
                <a:gridCol w="922663">
                  <a:extLst>
                    <a:ext uri="{9D8B030D-6E8A-4147-A177-3AD203B41FA5}">
                      <a16:colId xmlns:a16="http://schemas.microsoft.com/office/drawing/2014/main" val="1673626488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754472723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3101980771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319338581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592457538"/>
                    </a:ext>
                  </a:extLst>
                </a:gridCol>
              </a:tblGrid>
              <a:tr h="350688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  <a:endParaRPr lang="ro-RO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lost</a:t>
                      </a:r>
                      <a:r>
                        <a:rPr lang="ro-RO" dirty="0"/>
                        <a:t>-update</a:t>
                      </a:r>
                      <a:r>
                        <a:rPr lang="en-US" dirty="0"/>
                        <a:t> </a:t>
                      </a:r>
                      <a:endParaRPr lang="ro-RO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dirty</a:t>
                      </a:r>
                      <a:r>
                        <a:rPr lang="ro-RO" dirty="0"/>
                        <a:t>-</a:t>
                      </a:r>
                      <a:r>
                        <a:rPr lang="en-US" dirty="0"/>
                        <a:t>reads</a:t>
                      </a:r>
                      <a:endParaRPr lang="ro-RO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/>
                        <a:t>non-</a:t>
                      </a:r>
                      <a:r>
                        <a:rPr lang="ro-RO" dirty="0" err="1"/>
                        <a:t>repeatable</a:t>
                      </a:r>
                      <a:r>
                        <a:rPr lang="ro-RO" dirty="0"/>
                        <a:t> </a:t>
                      </a:r>
                      <a:r>
                        <a:rPr lang="ro-RO" dirty="0" err="1"/>
                        <a:t>read</a:t>
                      </a:r>
                      <a:r>
                        <a:rPr lang="en-US" dirty="0"/>
                        <a:t>s</a:t>
                      </a:r>
                      <a:r>
                        <a:rPr lang="ro-RO" dirty="0"/>
                        <a:t>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phantom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84052"/>
                  </a:ext>
                </a:extLst>
              </a:tr>
              <a:tr h="350688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665906"/>
                  </a:ext>
                </a:extLst>
              </a:tr>
              <a:tr h="701375">
                <a:tc gridSpan="2">
                  <a:txBody>
                    <a:bodyPr/>
                    <a:lstStyle/>
                    <a:p>
                      <a:r>
                        <a:rPr lang="en-US" b="1" dirty="0"/>
                        <a:t>READ UNCOMMITTED</a:t>
                      </a:r>
                      <a:endParaRPr lang="ro-RO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411783"/>
                  </a:ext>
                </a:extLst>
              </a:tr>
            </a:tbl>
          </a:graphicData>
        </a:graphic>
      </p:graphicFrame>
      <p:pic>
        <p:nvPicPr>
          <p:cNvPr id="14" name="Imagine 13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362F92AB-02AB-4D84-9823-327884E5D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7075" y="3271421"/>
            <a:ext cx="471750" cy="540000"/>
          </a:xfrm>
          <a:prstGeom prst="rect">
            <a:avLst/>
          </a:prstGeom>
        </p:spPr>
      </p:pic>
      <p:pic>
        <p:nvPicPr>
          <p:cNvPr id="15" name="Imagine 14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55A21887-BC29-4414-BB6C-5FEAF12C9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04352" y="3271421"/>
            <a:ext cx="471750" cy="540000"/>
          </a:xfrm>
          <a:prstGeom prst="rect">
            <a:avLst/>
          </a:prstGeom>
        </p:spPr>
      </p:pic>
      <p:pic>
        <p:nvPicPr>
          <p:cNvPr id="16" name="Imagine 15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ADDBB458-5560-454A-948B-3A5CE8DF5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66610" y="3271421"/>
            <a:ext cx="471750" cy="540000"/>
          </a:xfrm>
          <a:prstGeom prst="rect">
            <a:avLst/>
          </a:prstGeom>
        </p:spPr>
      </p:pic>
      <p:pic>
        <p:nvPicPr>
          <p:cNvPr id="11" name="Imagine 10">
            <a:extLst>
              <a:ext uri="{FF2B5EF4-FFF2-40B4-BE49-F238E27FC236}">
                <a16:creationId xmlns:a16="http://schemas.microsoft.com/office/drawing/2014/main" id="{6378167A-B9F9-44C5-A0F7-4C469EC1C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661846" y="330327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65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READ UNCOMMITTED</a:t>
            </a:r>
            <a:endParaRPr lang="ro-RO" sz="36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345723" y="274955"/>
          <a:ext cx="6660307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8374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2841933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1219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8780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sum(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nO+nS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init_stock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128641"/>
                  </a:ext>
                </a:extLst>
              </a:tr>
              <a:tr h="3600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values(100,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59284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dirty-read anomaly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number of products ordered + </a:t>
            </a:r>
            <a:r>
              <a:rPr lang="en-US" dirty="0" err="1">
                <a:solidFill>
                  <a:schemeClr val="tx1"/>
                </a:solidFill>
              </a:rPr>
              <a:t>qte_stock</a:t>
            </a:r>
            <a:r>
              <a:rPr lang="en-US" dirty="0">
                <a:solidFill>
                  <a:schemeClr val="tx1"/>
                </a:solidFill>
              </a:rPr>
              <a:t> != initial stock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 product missing!</a:t>
            </a:r>
          </a:p>
        </p:txBody>
      </p: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>
            <a:off x="3332823" y="4252404"/>
            <a:ext cx="5399195" cy="12700"/>
          </a:xfrm>
          <a:prstGeom prst="bentConnector3">
            <a:avLst>
              <a:gd name="adj1" fmla="val 10043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cotit 7">
            <a:extLst>
              <a:ext uri="{FF2B5EF4-FFF2-40B4-BE49-F238E27FC236}">
                <a16:creationId xmlns:a16="http://schemas.microsoft.com/office/drawing/2014/main" id="{913DF823-A5A5-4494-B2E4-12B1E9E018D4}"/>
              </a:ext>
            </a:extLst>
          </p:cNvPr>
          <p:cNvCxnSpPr>
            <a:cxnSpLocks/>
          </p:cNvCxnSpPr>
          <p:nvPr/>
        </p:nvCxnSpPr>
        <p:spPr>
          <a:xfrm>
            <a:off x="3332823" y="5152540"/>
            <a:ext cx="2012900" cy="59511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ine 9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E6527B40-E569-48D5-A678-5FC1E8AA5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9463" y="4748339"/>
            <a:ext cx="47175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515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READ UNCOMMITTED</a:t>
            </a:r>
            <a:endParaRPr lang="ro-RO" sz="36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345723" y="274955"/>
          <a:ext cx="6660307" cy="5577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862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3987445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1219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4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sz="14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9007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15 and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&gt;= 10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insert into restock(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values(100,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234711"/>
                  </a:ext>
                </a:extLst>
              </a:tr>
              <a:tr h="8780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4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values(100, 1)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4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sz="14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10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insert into restock(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values(100, 15)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128641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non-repeatable read anomaly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only one insert into restock is needed!</a:t>
            </a:r>
          </a:p>
        </p:txBody>
      </p: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>
            <a:off x="3332823" y="4252404"/>
            <a:ext cx="4675713" cy="1242874"/>
          </a:xfrm>
          <a:prstGeom prst="bentConnector3">
            <a:avLst>
              <a:gd name="adj1" fmla="val 3968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ine 9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A78AA5F8-82D1-434C-8E71-2BE91E77E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9463" y="4748339"/>
            <a:ext cx="47175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066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READ UNCOMMITTED</a:t>
            </a:r>
            <a:endParaRPr lang="ro-RO" sz="36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942271" y="2060417"/>
          <a:ext cx="7017899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130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2626769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1219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MAX(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:max</a:t>
                      </a: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8780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n_prod,qte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values(100,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789455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AVG(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avarage</a:t>
                      </a: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128641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phantom-read anomaly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AVG &gt; MAX!</a:t>
            </a:r>
          </a:p>
        </p:txBody>
      </p: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>
            <a:off x="3332823" y="4252404"/>
            <a:ext cx="5992047" cy="1242874"/>
          </a:xfrm>
          <a:prstGeom prst="bentConnector3">
            <a:avLst>
              <a:gd name="adj1" fmla="val 2149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ine 7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40D03A64-5AA8-4433-8891-27A650C39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9463" y="4748339"/>
            <a:ext cx="47175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973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bstituent conținut 2">
            <a:extLst>
              <a:ext uri="{FF2B5EF4-FFF2-40B4-BE49-F238E27FC236}">
                <a16:creationId xmlns:a16="http://schemas.microsoft.com/office/drawing/2014/main" id="{8EC11E1F-44AC-44B3-8131-75B13335160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only committed</a:t>
            </a:r>
          </a:p>
          <a:p>
            <a:r>
              <a:rPr lang="en-US" dirty="0"/>
              <a:t>does not require repeatable reads. Between two reads of a data item by the transaction, another transaction may have updated the data item and committed.</a:t>
            </a:r>
          </a:p>
          <a:p>
            <a:endParaRPr lang="en-US" dirty="0"/>
          </a:p>
          <a:p>
            <a:endParaRPr lang="en-US" dirty="0"/>
          </a:p>
          <a:p>
            <a:endParaRPr lang="ro-RO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0DEF389-0A89-4BE5-BA29-88483CE8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levels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8438659-AB06-4101-B64A-CF203540C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3AB33F2-997F-4580-9E8D-E5B519E1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E77FCF92-10E7-4576-95D6-E80BF53E3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428866"/>
              </p:ext>
            </p:extLst>
          </p:nvPr>
        </p:nvGraphicFramePr>
        <p:xfrm>
          <a:off x="1326382" y="2471895"/>
          <a:ext cx="8733136" cy="1432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965">
                  <a:extLst>
                    <a:ext uri="{9D8B030D-6E8A-4147-A177-3AD203B41FA5}">
                      <a16:colId xmlns:a16="http://schemas.microsoft.com/office/drawing/2014/main" val="1509213800"/>
                    </a:ext>
                  </a:extLst>
                </a:gridCol>
                <a:gridCol w="922663">
                  <a:extLst>
                    <a:ext uri="{9D8B030D-6E8A-4147-A177-3AD203B41FA5}">
                      <a16:colId xmlns:a16="http://schemas.microsoft.com/office/drawing/2014/main" val="1673626488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754472723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3101980771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319338581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592457538"/>
                    </a:ext>
                  </a:extLst>
                </a:gridCol>
              </a:tblGrid>
              <a:tr h="350688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  <a:endParaRPr lang="ro-RO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lost</a:t>
                      </a:r>
                      <a:r>
                        <a:rPr lang="ro-RO" dirty="0"/>
                        <a:t>-update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dirty</a:t>
                      </a:r>
                      <a:r>
                        <a:rPr lang="ro-RO" dirty="0"/>
                        <a:t>-</a:t>
                      </a:r>
                      <a:r>
                        <a:rPr lang="en-US" dirty="0"/>
                        <a:t>reads</a:t>
                      </a:r>
                      <a:endParaRPr lang="ro-RO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/>
                        <a:t>non-</a:t>
                      </a:r>
                      <a:r>
                        <a:rPr lang="ro-RO" dirty="0" err="1"/>
                        <a:t>repeatable</a:t>
                      </a:r>
                      <a:r>
                        <a:rPr lang="ro-RO" dirty="0"/>
                        <a:t> </a:t>
                      </a:r>
                      <a:r>
                        <a:rPr lang="ro-RO" dirty="0" err="1"/>
                        <a:t>read</a:t>
                      </a:r>
                      <a:r>
                        <a:rPr lang="en-US" dirty="0"/>
                        <a:t>s</a:t>
                      </a:r>
                      <a:r>
                        <a:rPr lang="ro-RO" dirty="0"/>
                        <a:t>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phantom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84052"/>
                  </a:ext>
                </a:extLst>
              </a:tr>
              <a:tr h="350688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665906"/>
                  </a:ext>
                </a:extLst>
              </a:tr>
              <a:tr h="701375">
                <a:tc gridSpan="2">
                  <a:txBody>
                    <a:bodyPr/>
                    <a:lstStyle/>
                    <a:p>
                      <a:r>
                        <a:rPr lang="en-US" b="1" dirty="0"/>
                        <a:t>READ</a:t>
                      </a:r>
                    </a:p>
                    <a:p>
                      <a:r>
                        <a:rPr lang="en-US" b="1" dirty="0"/>
                        <a:t>COMMITTED</a:t>
                      </a:r>
                      <a:endParaRPr lang="ro-RO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972981"/>
                  </a:ext>
                </a:extLst>
              </a:tr>
            </a:tbl>
          </a:graphicData>
        </a:graphic>
      </p:graphicFrame>
      <p:pic>
        <p:nvPicPr>
          <p:cNvPr id="15" name="Imagine 14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55A21887-BC29-4414-BB6C-5FEAF12C9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04352" y="3271421"/>
            <a:ext cx="471750" cy="540000"/>
          </a:xfrm>
          <a:prstGeom prst="rect">
            <a:avLst/>
          </a:prstGeom>
        </p:spPr>
      </p:pic>
      <p:pic>
        <p:nvPicPr>
          <p:cNvPr id="16" name="Imagine 15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ADDBB458-5560-454A-948B-3A5CE8DF5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66610" y="3271421"/>
            <a:ext cx="471750" cy="540000"/>
          </a:xfrm>
          <a:prstGeom prst="rect">
            <a:avLst/>
          </a:prstGeom>
        </p:spPr>
      </p:pic>
      <p:pic>
        <p:nvPicPr>
          <p:cNvPr id="20" name="Imagine 19">
            <a:extLst>
              <a:ext uri="{FF2B5EF4-FFF2-40B4-BE49-F238E27FC236}">
                <a16:creationId xmlns:a16="http://schemas.microsoft.com/office/drawing/2014/main" id="{7391C172-99BC-4E06-9847-43BABA0DE3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641548" y="3331712"/>
            <a:ext cx="540000" cy="540000"/>
          </a:xfrm>
          <a:prstGeom prst="rect">
            <a:avLst/>
          </a:prstGeom>
        </p:spPr>
      </p:pic>
      <p:pic>
        <p:nvPicPr>
          <p:cNvPr id="26" name="Imagine 25">
            <a:extLst>
              <a:ext uri="{FF2B5EF4-FFF2-40B4-BE49-F238E27FC236}">
                <a16:creationId xmlns:a16="http://schemas.microsoft.com/office/drawing/2014/main" id="{C2108D5E-7134-4E52-97F2-36B492B98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422950" y="333171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862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READ COMMITTED</a:t>
            </a:r>
            <a:endParaRPr lang="ro-RO" sz="36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345723" y="274955"/>
          <a:ext cx="6660307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8374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2841933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1219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8780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sum(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nO+nS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init_stock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128641"/>
                  </a:ext>
                </a:extLst>
              </a:tr>
              <a:tr h="3600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values(100,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59284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dirty-read anomaly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number of products ordered + </a:t>
            </a:r>
            <a:r>
              <a:rPr lang="en-US" dirty="0" err="1">
                <a:solidFill>
                  <a:schemeClr val="tx1"/>
                </a:solidFill>
              </a:rPr>
              <a:t>qte_stock</a:t>
            </a:r>
            <a:r>
              <a:rPr lang="en-US" dirty="0">
                <a:solidFill>
                  <a:schemeClr val="tx1"/>
                </a:solidFill>
              </a:rPr>
              <a:t> != initial stock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 product missing!</a:t>
            </a:r>
          </a:p>
        </p:txBody>
      </p: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>
            <a:off x="3332823" y="4252404"/>
            <a:ext cx="5399195" cy="12700"/>
          </a:xfrm>
          <a:prstGeom prst="bentConnector3">
            <a:avLst>
              <a:gd name="adj1" fmla="val 10043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cotit 7">
            <a:extLst>
              <a:ext uri="{FF2B5EF4-FFF2-40B4-BE49-F238E27FC236}">
                <a16:creationId xmlns:a16="http://schemas.microsoft.com/office/drawing/2014/main" id="{913DF823-A5A5-4494-B2E4-12B1E9E018D4}"/>
              </a:ext>
            </a:extLst>
          </p:cNvPr>
          <p:cNvCxnSpPr>
            <a:cxnSpLocks/>
          </p:cNvCxnSpPr>
          <p:nvPr/>
        </p:nvCxnSpPr>
        <p:spPr>
          <a:xfrm>
            <a:off x="3332823" y="5152540"/>
            <a:ext cx="2012900" cy="59511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ine 9">
            <a:extLst>
              <a:ext uri="{FF2B5EF4-FFF2-40B4-BE49-F238E27FC236}">
                <a16:creationId xmlns:a16="http://schemas.microsoft.com/office/drawing/2014/main" id="{E4E89F4A-6B98-46BE-B66B-6D7C6895D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2736" y="4811468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80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READ COMMITTED</a:t>
            </a:r>
            <a:endParaRPr lang="ro-RO" sz="3600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474929" y="239698"/>
          <a:ext cx="6548024" cy="657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4012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3274012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5874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9481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9481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8957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127293"/>
                  </a:ext>
                </a:extLst>
              </a:tr>
              <a:tr h="889685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890391"/>
                  </a:ext>
                </a:extLst>
              </a:tr>
              <a:tr h="8896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values(100, 1)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59284"/>
                  </a:ext>
                </a:extLst>
              </a:tr>
              <a:tr h="10565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values(100,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81089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lost-update anomaly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final stock 12!</a:t>
            </a:r>
          </a:p>
        </p:txBody>
      </p:sp>
      <p:cxnSp>
        <p:nvCxnSpPr>
          <p:cNvPr id="18" name="Conector: cotit 17">
            <a:extLst>
              <a:ext uri="{FF2B5EF4-FFF2-40B4-BE49-F238E27FC236}">
                <a16:creationId xmlns:a16="http://schemas.microsoft.com/office/drawing/2014/main" id="{382C6B0D-B0C9-4DA0-A536-D439CF274A7A}"/>
              </a:ext>
            </a:extLst>
          </p:cNvPr>
          <p:cNvCxnSpPr>
            <a:cxnSpLocks/>
          </p:cNvCxnSpPr>
          <p:nvPr/>
        </p:nvCxnSpPr>
        <p:spPr>
          <a:xfrm flipV="1">
            <a:off x="3332823" y="4655390"/>
            <a:ext cx="6610167" cy="497150"/>
          </a:xfrm>
          <a:prstGeom prst="bentConnector3">
            <a:avLst>
              <a:gd name="adj1" fmla="val 10009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 flipV="1">
            <a:off x="3332823" y="3691216"/>
            <a:ext cx="3742680" cy="561188"/>
          </a:xfrm>
          <a:prstGeom prst="bentConnector3">
            <a:avLst>
              <a:gd name="adj1" fmla="val 10004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ine 12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84A44AD2-EF03-4F66-A722-C2FB101A8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9229" y="4882540"/>
            <a:ext cx="47175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0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C2887AD-A1D1-475E-A14A-F994C371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properties 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2FE03EA-4025-4F59-AFA7-DF12D64C7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800" b="1" i="1" dirty="0"/>
              <a:t>ACID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C941755A-D3A6-439F-899B-5D3506AC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87643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0DEF389-0A89-4BE5-BA29-88483CE8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levels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8438659-AB06-4101-B64A-CF203540C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only committed</a:t>
            </a:r>
          </a:p>
          <a:p>
            <a:r>
              <a:rPr lang="en-US" dirty="0"/>
              <a:t>between two reads of an item by a transaction, no other transaction is allowed </a:t>
            </a:r>
            <a:r>
              <a:rPr lang="ro-RO" dirty="0" err="1"/>
              <a:t>to</a:t>
            </a:r>
            <a:r>
              <a:rPr lang="ro-RO" dirty="0"/>
              <a:t> update it.</a:t>
            </a:r>
            <a:endParaRPr lang="en-US" dirty="0"/>
          </a:p>
          <a:p>
            <a:r>
              <a:rPr lang="en-US" dirty="0"/>
              <a:t>a transaction may find other data inserted by a committed transaction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3AB33F2-997F-4580-9E8D-E5B519E1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E77FCF92-10E7-4576-95D6-E80BF53E3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05419"/>
              </p:ext>
            </p:extLst>
          </p:nvPr>
        </p:nvGraphicFramePr>
        <p:xfrm>
          <a:off x="1326382" y="2471895"/>
          <a:ext cx="8733136" cy="1432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965">
                  <a:extLst>
                    <a:ext uri="{9D8B030D-6E8A-4147-A177-3AD203B41FA5}">
                      <a16:colId xmlns:a16="http://schemas.microsoft.com/office/drawing/2014/main" val="1509213800"/>
                    </a:ext>
                  </a:extLst>
                </a:gridCol>
                <a:gridCol w="922663">
                  <a:extLst>
                    <a:ext uri="{9D8B030D-6E8A-4147-A177-3AD203B41FA5}">
                      <a16:colId xmlns:a16="http://schemas.microsoft.com/office/drawing/2014/main" val="1673626488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754472723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3101980771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319338581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592457538"/>
                    </a:ext>
                  </a:extLst>
                </a:gridCol>
              </a:tblGrid>
              <a:tr h="350688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lost</a:t>
                      </a:r>
                      <a:r>
                        <a:rPr lang="ro-RO" dirty="0"/>
                        <a:t>-update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dirty</a:t>
                      </a:r>
                      <a:r>
                        <a:rPr lang="ro-RO" dirty="0"/>
                        <a:t>-</a:t>
                      </a:r>
                      <a:r>
                        <a:rPr lang="en-US" dirty="0"/>
                        <a:t>reads</a:t>
                      </a:r>
                      <a:endParaRPr lang="ro-RO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/>
                        <a:t>non-</a:t>
                      </a:r>
                      <a:r>
                        <a:rPr lang="ro-RO" dirty="0" err="1"/>
                        <a:t>repeatable</a:t>
                      </a:r>
                      <a:r>
                        <a:rPr lang="ro-RO" dirty="0"/>
                        <a:t> </a:t>
                      </a:r>
                      <a:r>
                        <a:rPr lang="ro-RO" dirty="0" err="1"/>
                        <a:t>read</a:t>
                      </a:r>
                      <a:r>
                        <a:rPr lang="en-US" dirty="0"/>
                        <a:t>s</a:t>
                      </a:r>
                      <a:r>
                        <a:rPr lang="ro-RO" dirty="0"/>
                        <a:t>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phantom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84052"/>
                  </a:ext>
                </a:extLst>
              </a:tr>
              <a:tr h="350688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665906"/>
                  </a:ext>
                </a:extLst>
              </a:tr>
              <a:tr h="701375">
                <a:tc gridSpan="2">
                  <a:txBody>
                    <a:bodyPr/>
                    <a:lstStyle/>
                    <a:p>
                      <a:r>
                        <a:rPr lang="en-US" b="1" dirty="0"/>
                        <a:t>REPEATABLE READ</a:t>
                      </a:r>
                      <a:endParaRPr lang="ro-RO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520675"/>
                  </a:ext>
                </a:extLst>
              </a:tr>
            </a:tbl>
          </a:graphicData>
        </a:graphic>
      </p:graphicFrame>
      <p:pic>
        <p:nvPicPr>
          <p:cNvPr id="18" name="Imagine 17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AB4F7D6D-C567-4FAC-9578-EA5F5AAC0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93243" y="3281477"/>
            <a:ext cx="471750" cy="540000"/>
          </a:xfrm>
          <a:prstGeom prst="rect">
            <a:avLst/>
          </a:prstGeom>
        </p:spPr>
      </p:pic>
      <p:pic>
        <p:nvPicPr>
          <p:cNvPr id="27" name="Imagine 26">
            <a:extLst>
              <a:ext uri="{FF2B5EF4-FFF2-40B4-BE49-F238E27FC236}">
                <a16:creationId xmlns:a16="http://schemas.microsoft.com/office/drawing/2014/main" id="{19AA6128-EBA7-4C93-AB81-973B9D4913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661846" y="3303274"/>
            <a:ext cx="540000" cy="540000"/>
          </a:xfrm>
          <a:prstGeom prst="rect">
            <a:avLst/>
          </a:prstGeom>
        </p:spPr>
      </p:pic>
      <p:pic>
        <p:nvPicPr>
          <p:cNvPr id="28" name="Imagine 27">
            <a:extLst>
              <a:ext uri="{FF2B5EF4-FFF2-40B4-BE49-F238E27FC236}">
                <a16:creationId xmlns:a16="http://schemas.microsoft.com/office/drawing/2014/main" id="{5C8BCCB7-E857-489A-AE42-E1E817266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392354" y="3291852"/>
            <a:ext cx="540000" cy="540000"/>
          </a:xfrm>
          <a:prstGeom prst="rect">
            <a:avLst/>
          </a:prstGeom>
        </p:spPr>
      </p:pic>
      <p:pic>
        <p:nvPicPr>
          <p:cNvPr id="29" name="Imagine 28">
            <a:extLst>
              <a:ext uri="{FF2B5EF4-FFF2-40B4-BE49-F238E27FC236}">
                <a16:creationId xmlns:a16="http://schemas.microsoft.com/office/drawing/2014/main" id="{9849791F-80D8-427C-AA2B-A797B2F27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00112" y="3322079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107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stituent conținut 2">
            <a:extLst>
              <a:ext uri="{FF2B5EF4-FFF2-40B4-BE49-F238E27FC236}">
                <a16:creationId xmlns:a16="http://schemas.microsoft.com/office/drawing/2014/main" id="{C4D6F03C-8DF8-4BA3-A8FA-A69B62278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allows uncommitted data to be read</a:t>
            </a:r>
          </a:p>
          <a:p>
            <a:r>
              <a:rPr lang="en-US" dirty="0"/>
              <a:t>all the isolation levels prevent writes to a data item that has already been written by another transaction not yet committed or aborted (rollbacked).</a:t>
            </a:r>
          </a:p>
          <a:p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0DEF389-0A89-4BE5-BA29-88483CE8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levels</a:t>
            </a:r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3AB33F2-997F-4580-9E8D-E5B519E1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E77FCF92-10E7-4576-95D6-E80BF53E3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46189"/>
              </p:ext>
            </p:extLst>
          </p:nvPr>
        </p:nvGraphicFramePr>
        <p:xfrm>
          <a:off x="1326382" y="2471895"/>
          <a:ext cx="8733136" cy="1432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965">
                  <a:extLst>
                    <a:ext uri="{9D8B030D-6E8A-4147-A177-3AD203B41FA5}">
                      <a16:colId xmlns:a16="http://schemas.microsoft.com/office/drawing/2014/main" val="1509213800"/>
                    </a:ext>
                  </a:extLst>
                </a:gridCol>
                <a:gridCol w="922663">
                  <a:extLst>
                    <a:ext uri="{9D8B030D-6E8A-4147-A177-3AD203B41FA5}">
                      <a16:colId xmlns:a16="http://schemas.microsoft.com/office/drawing/2014/main" val="1673626488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754472723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3101980771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319338581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592457538"/>
                    </a:ext>
                  </a:extLst>
                </a:gridCol>
              </a:tblGrid>
              <a:tr h="350688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  <a:endParaRPr lang="ro-RO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lost</a:t>
                      </a:r>
                      <a:r>
                        <a:rPr lang="ro-RO" dirty="0"/>
                        <a:t>-update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dirty</a:t>
                      </a:r>
                      <a:r>
                        <a:rPr lang="ro-RO" dirty="0"/>
                        <a:t>-</a:t>
                      </a:r>
                      <a:r>
                        <a:rPr lang="en-US" dirty="0"/>
                        <a:t>reads</a:t>
                      </a:r>
                      <a:endParaRPr lang="ro-RO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/>
                        <a:t>non-</a:t>
                      </a:r>
                      <a:r>
                        <a:rPr lang="ro-RO" dirty="0" err="1"/>
                        <a:t>repeatable</a:t>
                      </a:r>
                      <a:r>
                        <a:rPr lang="ro-RO" dirty="0"/>
                        <a:t> </a:t>
                      </a:r>
                      <a:r>
                        <a:rPr lang="ro-RO" dirty="0" err="1"/>
                        <a:t>read</a:t>
                      </a:r>
                      <a:r>
                        <a:rPr lang="en-US" dirty="0"/>
                        <a:t>s</a:t>
                      </a:r>
                      <a:r>
                        <a:rPr lang="ro-RO" dirty="0"/>
                        <a:t>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phantom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84052"/>
                  </a:ext>
                </a:extLst>
              </a:tr>
              <a:tr h="350688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665906"/>
                  </a:ext>
                </a:extLst>
              </a:tr>
              <a:tr h="701375">
                <a:tc gridSpan="2">
                  <a:txBody>
                    <a:bodyPr/>
                    <a:lstStyle/>
                    <a:p>
                      <a:r>
                        <a:rPr lang="en-US" b="1" dirty="0"/>
                        <a:t>READ UNCOMMITTED</a:t>
                      </a:r>
                      <a:endParaRPr lang="ro-RO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411783"/>
                  </a:ext>
                </a:extLst>
              </a:tr>
            </a:tbl>
          </a:graphicData>
        </a:graphic>
      </p:graphicFrame>
      <p:pic>
        <p:nvPicPr>
          <p:cNvPr id="14" name="Imagine 13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362F92AB-02AB-4D84-9823-327884E5D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7075" y="3271421"/>
            <a:ext cx="471750" cy="540000"/>
          </a:xfrm>
          <a:prstGeom prst="rect">
            <a:avLst/>
          </a:prstGeom>
        </p:spPr>
      </p:pic>
      <p:pic>
        <p:nvPicPr>
          <p:cNvPr id="15" name="Imagine 14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55A21887-BC29-4414-BB6C-5FEAF12C9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04352" y="3271421"/>
            <a:ext cx="471750" cy="540000"/>
          </a:xfrm>
          <a:prstGeom prst="rect">
            <a:avLst/>
          </a:prstGeom>
        </p:spPr>
      </p:pic>
      <p:pic>
        <p:nvPicPr>
          <p:cNvPr id="16" name="Imagine 15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ADDBB458-5560-454A-948B-3A5CE8DF5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66610" y="3271421"/>
            <a:ext cx="471750" cy="540000"/>
          </a:xfrm>
          <a:prstGeom prst="rect">
            <a:avLst/>
          </a:prstGeom>
        </p:spPr>
      </p:pic>
      <p:pic>
        <p:nvPicPr>
          <p:cNvPr id="20" name="Imagine 19">
            <a:extLst>
              <a:ext uri="{FF2B5EF4-FFF2-40B4-BE49-F238E27FC236}">
                <a16:creationId xmlns:a16="http://schemas.microsoft.com/office/drawing/2014/main" id="{7391C172-99BC-4E06-9847-43BABA0DE3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641548" y="333171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220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8438659-AB06-4101-B64A-CF203540C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23" name="Substituent conținut 2">
            <a:extLst>
              <a:ext uri="{FF2B5EF4-FFF2-40B4-BE49-F238E27FC236}">
                <a16:creationId xmlns:a16="http://schemas.microsoft.com/office/drawing/2014/main" id="{8EC11E1F-44AC-44B3-8131-75B13335160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only committed</a:t>
            </a:r>
          </a:p>
          <a:p>
            <a:r>
              <a:rPr lang="en-US" dirty="0"/>
              <a:t>between two reads of a data item by the transaction, another transaction may have updated the data item and committed.</a:t>
            </a:r>
          </a:p>
          <a:p>
            <a:endParaRPr lang="en-US" dirty="0"/>
          </a:p>
          <a:p>
            <a:endParaRPr lang="en-US" dirty="0"/>
          </a:p>
          <a:p>
            <a:endParaRPr lang="ro-RO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0DEF389-0A89-4BE5-BA29-88483CE8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levels</a:t>
            </a:r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3AB33F2-997F-4580-9E8D-E5B519E1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E77FCF92-10E7-4576-95D6-E80BF53E3E56}"/>
              </a:ext>
            </a:extLst>
          </p:cNvPr>
          <p:cNvGraphicFramePr>
            <a:graphicFrameLocks noGrp="1"/>
          </p:cNvGraphicFramePr>
          <p:nvPr/>
        </p:nvGraphicFramePr>
        <p:xfrm>
          <a:off x="1326382" y="2471895"/>
          <a:ext cx="8733136" cy="1432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965">
                  <a:extLst>
                    <a:ext uri="{9D8B030D-6E8A-4147-A177-3AD203B41FA5}">
                      <a16:colId xmlns:a16="http://schemas.microsoft.com/office/drawing/2014/main" val="1509213800"/>
                    </a:ext>
                  </a:extLst>
                </a:gridCol>
                <a:gridCol w="922663">
                  <a:extLst>
                    <a:ext uri="{9D8B030D-6E8A-4147-A177-3AD203B41FA5}">
                      <a16:colId xmlns:a16="http://schemas.microsoft.com/office/drawing/2014/main" val="1673626488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754472723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3101980771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319338581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592457538"/>
                    </a:ext>
                  </a:extLst>
                </a:gridCol>
              </a:tblGrid>
              <a:tr h="350688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  <a:endParaRPr lang="ro-RO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lost</a:t>
                      </a:r>
                      <a:r>
                        <a:rPr lang="ro-RO" dirty="0"/>
                        <a:t>-update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dirty</a:t>
                      </a:r>
                      <a:r>
                        <a:rPr lang="ro-RO" dirty="0"/>
                        <a:t>-</a:t>
                      </a:r>
                      <a:r>
                        <a:rPr lang="en-US" dirty="0"/>
                        <a:t>reads</a:t>
                      </a:r>
                      <a:endParaRPr lang="ro-RO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/>
                        <a:t>non-</a:t>
                      </a:r>
                      <a:r>
                        <a:rPr lang="ro-RO" dirty="0" err="1"/>
                        <a:t>repeatable</a:t>
                      </a:r>
                      <a:r>
                        <a:rPr lang="ro-RO" dirty="0"/>
                        <a:t> </a:t>
                      </a:r>
                      <a:r>
                        <a:rPr lang="ro-RO" dirty="0" err="1"/>
                        <a:t>read</a:t>
                      </a:r>
                      <a:r>
                        <a:rPr lang="en-US" dirty="0"/>
                        <a:t>s</a:t>
                      </a:r>
                      <a:r>
                        <a:rPr lang="ro-RO" dirty="0"/>
                        <a:t>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phantom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84052"/>
                  </a:ext>
                </a:extLst>
              </a:tr>
              <a:tr h="350688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665906"/>
                  </a:ext>
                </a:extLst>
              </a:tr>
              <a:tr h="701375">
                <a:tc gridSpan="2">
                  <a:txBody>
                    <a:bodyPr/>
                    <a:lstStyle/>
                    <a:p>
                      <a:r>
                        <a:rPr lang="en-US" b="1" dirty="0"/>
                        <a:t>READ</a:t>
                      </a:r>
                    </a:p>
                    <a:p>
                      <a:r>
                        <a:rPr lang="en-US" b="1" dirty="0"/>
                        <a:t>COMMITTED</a:t>
                      </a:r>
                      <a:endParaRPr lang="ro-RO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972981"/>
                  </a:ext>
                </a:extLst>
              </a:tr>
            </a:tbl>
          </a:graphicData>
        </a:graphic>
      </p:graphicFrame>
      <p:pic>
        <p:nvPicPr>
          <p:cNvPr id="15" name="Imagine 14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55A21887-BC29-4414-BB6C-5FEAF12C9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04352" y="3271421"/>
            <a:ext cx="471750" cy="540000"/>
          </a:xfrm>
          <a:prstGeom prst="rect">
            <a:avLst/>
          </a:prstGeom>
        </p:spPr>
      </p:pic>
      <p:pic>
        <p:nvPicPr>
          <p:cNvPr id="16" name="Imagine 15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ADDBB458-5560-454A-948B-3A5CE8DF5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66610" y="3271421"/>
            <a:ext cx="471750" cy="540000"/>
          </a:xfrm>
          <a:prstGeom prst="rect">
            <a:avLst/>
          </a:prstGeom>
        </p:spPr>
      </p:pic>
      <p:pic>
        <p:nvPicPr>
          <p:cNvPr id="26" name="Imagine 25">
            <a:extLst>
              <a:ext uri="{FF2B5EF4-FFF2-40B4-BE49-F238E27FC236}">
                <a16:creationId xmlns:a16="http://schemas.microsoft.com/office/drawing/2014/main" id="{C2108D5E-7134-4E52-97F2-36B492B98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422950" y="3331712"/>
            <a:ext cx="540000" cy="540000"/>
          </a:xfrm>
          <a:prstGeom prst="rect">
            <a:avLst/>
          </a:prstGeom>
        </p:spPr>
      </p:pic>
      <p:pic>
        <p:nvPicPr>
          <p:cNvPr id="12" name="Imagine 11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4E2976D5-A6BB-45AB-A1A4-A1DD4BB8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56918" y="3271421"/>
            <a:ext cx="47175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439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READ COMMITTED</a:t>
            </a:r>
            <a:endParaRPr lang="ro-RO" sz="36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345723" y="274955"/>
          <a:ext cx="6660307" cy="5577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862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3987445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1219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4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sz="14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9007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15 and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&gt;= 10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insert into restock(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values(100,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234711"/>
                  </a:ext>
                </a:extLst>
              </a:tr>
              <a:tr h="8780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4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values(100, 1)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4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sz="14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10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insert into restock(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values(100, 15)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128641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non-repeatable read anomaly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only one insert into restock is needed!</a:t>
            </a:r>
          </a:p>
        </p:txBody>
      </p: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>
            <a:off x="3332823" y="4252404"/>
            <a:ext cx="4675713" cy="1242874"/>
          </a:xfrm>
          <a:prstGeom prst="bentConnector3">
            <a:avLst>
              <a:gd name="adj1" fmla="val 3968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ine 7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2064A866-AA4B-4600-AE0B-F0AE4305B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3350" y="4783850"/>
            <a:ext cx="47175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236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READ COMMITTED</a:t>
            </a:r>
            <a:endParaRPr lang="ro-RO" sz="36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942271" y="2060417"/>
          <a:ext cx="7017899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130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2626769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1219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MAX(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:max</a:t>
                      </a: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8780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n_prod,qte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values(100,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789455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AVG(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avarage</a:t>
                      </a: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128641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phantom-read anomaly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AVG &gt; MAX!</a:t>
            </a:r>
          </a:p>
        </p:txBody>
      </p: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>
            <a:off x="3332823" y="4252404"/>
            <a:ext cx="5992047" cy="1242874"/>
          </a:xfrm>
          <a:prstGeom prst="bentConnector3">
            <a:avLst>
              <a:gd name="adj1" fmla="val 2149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ine 7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05E4CA82-1C5E-4FBA-9686-1C6F95623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2228" y="4774972"/>
            <a:ext cx="47175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736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0DEF389-0A89-4BE5-BA29-88483CE8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levels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8438659-AB06-4101-B64A-CF203540C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only committed, default in MySQL</a:t>
            </a:r>
          </a:p>
          <a:p>
            <a:r>
              <a:rPr lang="en-US" dirty="0"/>
              <a:t>between two reads of an item by a transaction, no other transaction is allowed </a:t>
            </a:r>
            <a:r>
              <a:rPr lang="ro-RO" dirty="0" err="1"/>
              <a:t>to</a:t>
            </a:r>
            <a:r>
              <a:rPr lang="ro-RO" dirty="0"/>
              <a:t> update it.</a:t>
            </a:r>
            <a:endParaRPr lang="en-US" dirty="0"/>
          </a:p>
          <a:p>
            <a:r>
              <a:rPr lang="en-US" dirty="0"/>
              <a:t>a transaction may find other data inserted by a committed transaction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3AB33F2-997F-4580-9E8D-E5B519E1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E77FCF92-10E7-4576-95D6-E80BF53E3E56}"/>
              </a:ext>
            </a:extLst>
          </p:cNvPr>
          <p:cNvGraphicFramePr>
            <a:graphicFrameLocks noGrp="1"/>
          </p:cNvGraphicFramePr>
          <p:nvPr/>
        </p:nvGraphicFramePr>
        <p:xfrm>
          <a:off x="1326382" y="2471895"/>
          <a:ext cx="8733136" cy="1432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965">
                  <a:extLst>
                    <a:ext uri="{9D8B030D-6E8A-4147-A177-3AD203B41FA5}">
                      <a16:colId xmlns:a16="http://schemas.microsoft.com/office/drawing/2014/main" val="1509213800"/>
                    </a:ext>
                  </a:extLst>
                </a:gridCol>
                <a:gridCol w="922663">
                  <a:extLst>
                    <a:ext uri="{9D8B030D-6E8A-4147-A177-3AD203B41FA5}">
                      <a16:colId xmlns:a16="http://schemas.microsoft.com/office/drawing/2014/main" val="1673626488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754472723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3101980771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319338581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592457538"/>
                    </a:ext>
                  </a:extLst>
                </a:gridCol>
              </a:tblGrid>
              <a:tr h="350688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  <a:endParaRPr lang="ro-RO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lost</a:t>
                      </a:r>
                      <a:r>
                        <a:rPr lang="ro-RO" dirty="0"/>
                        <a:t>-update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dirty</a:t>
                      </a:r>
                      <a:r>
                        <a:rPr lang="ro-RO" dirty="0"/>
                        <a:t>-</a:t>
                      </a:r>
                      <a:r>
                        <a:rPr lang="en-US" dirty="0"/>
                        <a:t>reads</a:t>
                      </a:r>
                      <a:endParaRPr lang="ro-RO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/>
                        <a:t>non-</a:t>
                      </a:r>
                      <a:r>
                        <a:rPr lang="ro-RO" dirty="0" err="1"/>
                        <a:t>repeatable</a:t>
                      </a:r>
                      <a:r>
                        <a:rPr lang="ro-RO" dirty="0"/>
                        <a:t> </a:t>
                      </a:r>
                      <a:r>
                        <a:rPr lang="ro-RO" dirty="0" err="1"/>
                        <a:t>read</a:t>
                      </a:r>
                      <a:r>
                        <a:rPr lang="en-US" dirty="0"/>
                        <a:t>s</a:t>
                      </a:r>
                      <a:r>
                        <a:rPr lang="ro-RO" dirty="0"/>
                        <a:t>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phantom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84052"/>
                  </a:ext>
                </a:extLst>
              </a:tr>
              <a:tr h="350688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665906"/>
                  </a:ext>
                </a:extLst>
              </a:tr>
              <a:tr h="701375">
                <a:tc gridSpan="2">
                  <a:txBody>
                    <a:bodyPr/>
                    <a:lstStyle/>
                    <a:p>
                      <a:r>
                        <a:rPr lang="en-US" b="1" dirty="0"/>
                        <a:t>REPEATABLE READ</a:t>
                      </a:r>
                      <a:endParaRPr lang="ro-RO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520675"/>
                  </a:ext>
                </a:extLst>
              </a:tr>
            </a:tbl>
          </a:graphicData>
        </a:graphic>
      </p:graphicFrame>
      <p:pic>
        <p:nvPicPr>
          <p:cNvPr id="18" name="Imagine 17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AB4F7D6D-C567-4FAC-9578-EA5F5AAC0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93243" y="3281477"/>
            <a:ext cx="471750" cy="540000"/>
          </a:xfrm>
          <a:prstGeom prst="rect">
            <a:avLst/>
          </a:prstGeom>
        </p:spPr>
      </p:pic>
      <p:pic>
        <p:nvPicPr>
          <p:cNvPr id="28" name="Imagine 27">
            <a:extLst>
              <a:ext uri="{FF2B5EF4-FFF2-40B4-BE49-F238E27FC236}">
                <a16:creationId xmlns:a16="http://schemas.microsoft.com/office/drawing/2014/main" id="{5C8BCCB7-E857-489A-AE42-E1E817266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392354" y="3291852"/>
            <a:ext cx="540000" cy="540000"/>
          </a:xfrm>
          <a:prstGeom prst="rect">
            <a:avLst/>
          </a:prstGeom>
        </p:spPr>
      </p:pic>
      <p:pic>
        <p:nvPicPr>
          <p:cNvPr id="29" name="Imagine 28">
            <a:extLst>
              <a:ext uri="{FF2B5EF4-FFF2-40B4-BE49-F238E27FC236}">
                <a16:creationId xmlns:a16="http://schemas.microsoft.com/office/drawing/2014/main" id="{9849791F-80D8-427C-AA2B-A797B2F27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00112" y="3322079"/>
            <a:ext cx="540000" cy="540000"/>
          </a:xfrm>
          <a:prstGeom prst="rect">
            <a:avLst/>
          </a:prstGeom>
        </p:spPr>
      </p:pic>
      <p:pic>
        <p:nvPicPr>
          <p:cNvPr id="11" name="Imagine 10">
            <a:extLst>
              <a:ext uri="{FF2B5EF4-FFF2-40B4-BE49-F238E27FC236}">
                <a16:creationId xmlns:a16="http://schemas.microsoft.com/office/drawing/2014/main" id="{EA314FF5-193D-4F47-897A-B5CE78314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670614" y="328147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929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REPEATABLE READ</a:t>
            </a:r>
            <a:endParaRPr lang="ro-RO" sz="3600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474929" y="239698"/>
          <a:ext cx="6548024" cy="657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4012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3274012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5874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9481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9481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8957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127293"/>
                  </a:ext>
                </a:extLst>
              </a:tr>
              <a:tr h="889685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890391"/>
                  </a:ext>
                </a:extLst>
              </a:tr>
              <a:tr h="8896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values(100, 1)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59284"/>
                  </a:ext>
                </a:extLst>
              </a:tr>
              <a:tr h="10565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values(100,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81089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lost-update anomaly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final stock 12!</a:t>
            </a:r>
          </a:p>
        </p:txBody>
      </p:sp>
      <p:cxnSp>
        <p:nvCxnSpPr>
          <p:cNvPr id="18" name="Conector: cotit 17">
            <a:extLst>
              <a:ext uri="{FF2B5EF4-FFF2-40B4-BE49-F238E27FC236}">
                <a16:creationId xmlns:a16="http://schemas.microsoft.com/office/drawing/2014/main" id="{382C6B0D-B0C9-4DA0-A536-D439CF274A7A}"/>
              </a:ext>
            </a:extLst>
          </p:cNvPr>
          <p:cNvCxnSpPr>
            <a:cxnSpLocks/>
          </p:cNvCxnSpPr>
          <p:nvPr/>
        </p:nvCxnSpPr>
        <p:spPr>
          <a:xfrm flipV="1">
            <a:off x="3332823" y="4655390"/>
            <a:ext cx="6610167" cy="497150"/>
          </a:xfrm>
          <a:prstGeom prst="bentConnector3">
            <a:avLst>
              <a:gd name="adj1" fmla="val 10009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 flipV="1">
            <a:off x="3332823" y="3691216"/>
            <a:ext cx="3742680" cy="561188"/>
          </a:xfrm>
          <a:prstGeom prst="bentConnector3">
            <a:avLst>
              <a:gd name="adj1" fmla="val 10004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ine 11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83EEEBEF-681D-4933-95AD-E655E3C21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9520" y="4808588"/>
            <a:ext cx="47175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153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REPEATABLE READ</a:t>
            </a:r>
            <a:endParaRPr lang="ro-RO" sz="3600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345723" y="274955"/>
          <a:ext cx="6660307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8374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2841933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1219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8780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sum(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nO+nS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init_stock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128641"/>
                  </a:ext>
                </a:extLst>
              </a:tr>
              <a:tr h="3600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values(100,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59284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dirty-read anomaly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number of products ordered + </a:t>
            </a:r>
            <a:r>
              <a:rPr lang="en-US" dirty="0" err="1">
                <a:solidFill>
                  <a:schemeClr val="tx1"/>
                </a:solidFill>
              </a:rPr>
              <a:t>qte_stock</a:t>
            </a:r>
            <a:r>
              <a:rPr lang="en-US" dirty="0">
                <a:solidFill>
                  <a:schemeClr val="tx1"/>
                </a:solidFill>
              </a:rPr>
              <a:t> != initial stock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 product missing!</a:t>
            </a:r>
          </a:p>
        </p:txBody>
      </p: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>
            <a:off x="3332823" y="4252404"/>
            <a:ext cx="5399195" cy="12700"/>
          </a:xfrm>
          <a:prstGeom prst="bentConnector3">
            <a:avLst>
              <a:gd name="adj1" fmla="val 10043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cotit 7">
            <a:extLst>
              <a:ext uri="{FF2B5EF4-FFF2-40B4-BE49-F238E27FC236}">
                <a16:creationId xmlns:a16="http://schemas.microsoft.com/office/drawing/2014/main" id="{913DF823-A5A5-4494-B2E4-12B1E9E018D4}"/>
              </a:ext>
            </a:extLst>
          </p:cNvPr>
          <p:cNvCxnSpPr>
            <a:cxnSpLocks/>
          </p:cNvCxnSpPr>
          <p:nvPr/>
        </p:nvCxnSpPr>
        <p:spPr>
          <a:xfrm>
            <a:off x="3332823" y="5152540"/>
            <a:ext cx="2012900" cy="59511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ine 9">
            <a:extLst>
              <a:ext uri="{FF2B5EF4-FFF2-40B4-BE49-F238E27FC236}">
                <a16:creationId xmlns:a16="http://schemas.microsoft.com/office/drawing/2014/main" id="{9AF8F0BF-543D-4C10-90B4-D7814558D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4157" y="470607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459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REPEATABLE READ</a:t>
            </a:r>
            <a:endParaRPr lang="ro-RO" sz="3600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345723" y="274955"/>
          <a:ext cx="6660307" cy="5577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862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3987445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1219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4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sz="14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9007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15 and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&gt;= 10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insert into restock(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values(100,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234711"/>
                  </a:ext>
                </a:extLst>
              </a:tr>
              <a:tr h="8780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4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values(100, 1)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4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sz="14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10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insert into restock(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values(100, 15)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128641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non-repeatable read anomaly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only one insert into restock is needed!</a:t>
            </a:r>
          </a:p>
        </p:txBody>
      </p: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>
            <a:off x="3332823" y="4252404"/>
            <a:ext cx="4675713" cy="1242874"/>
          </a:xfrm>
          <a:prstGeom prst="bentConnector3">
            <a:avLst>
              <a:gd name="adj1" fmla="val 3968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ine 7">
            <a:extLst>
              <a:ext uri="{FF2B5EF4-FFF2-40B4-BE49-F238E27FC236}">
                <a16:creationId xmlns:a16="http://schemas.microsoft.com/office/drawing/2014/main" id="{94336EA9-33EF-4666-8280-1BCCBF41A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0891" y="477497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137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REPEATABLE READ</a:t>
            </a:r>
            <a:endParaRPr lang="ro-RO" sz="3600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942271" y="2060417"/>
          <a:ext cx="7017899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130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2626769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1219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MAX(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:max</a:t>
                      </a: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8780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n_prod,qte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values(100,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789455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AVG(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avarage</a:t>
                      </a: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128641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phantom-read anomaly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AVG &gt; MAX!</a:t>
            </a:r>
          </a:p>
        </p:txBody>
      </p: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>
            <a:off x="3332823" y="4252404"/>
            <a:ext cx="5992047" cy="1242874"/>
          </a:xfrm>
          <a:prstGeom prst="bentConnector3">
            <a:avLst>
              <a:gd name="adj1" fmla="val 2149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ine 9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FC3CFE11-07BB-4C72-9433-280C38B8B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7728" y="4774972"/>
            <a:ext cx="47175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4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9A19EEB-BD11-4A49-A47C-804D332D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15FE4D6F-AC2C-4D68-8F48-A5C4C9F7E8B4}"/>
              </a:ext>
            </a:extLst>
          </p:cNvPr>
          <p:cNvSpPr/>
          <p:nvPr/>
        </p:nvSpPr>
        <p:spPr>
          <a:xfrm>
            <a:off x="838200" y="291292"/>
            <a:ext cx="2487178" cy="1466987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are 6">
            <a:extLst>
              <a:ext uri="{FF2B5EF4-FFF2-40B4-BE49-F238E27FC236}">
                <a16:creationId xmlns:a16="http://schemas.microsoft.com/office/drawing/2014/main" id="{49C58894-6594-478C-ACE6-B301E1916E10}"/>
              </a:ext>
            </a:extLst>
          </p:cNvPr>
          <p:cNvGrpSpPr/>
          <p:nvPr/>
        </p:nvGrpSpPr>
        <p:grpSpPr>
          <a:xfrm>
            <a:off x="975550" y="421774"/>
            <a:ext cx="2487178" cy="1466987"/>
            <a:chOff x="931282" y="1276199"/>
            <a:chExt cx="1236147" cy="784953"/>
          </a:xfrm>
        </p:grpSpPr>
        <p:sp>
          <p:nvSpPr>
            <p:cNvPr id="8" name="Dreptunghi: colțuri rotunjite 7">
              <a:extLst>
                <a:ext uri="{FF2B5EF4-FFF2-40B4-BE49-F238E27FC236}">
                  <a16:creationId xmlns:a16="http://schemas.microsoft.com/office/drawing/2014/main" id="{4811CF38-6B9D-41E6-A847-3EE840C82687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reptunghi: colțuri rotunjite 6">
              <a:extLst>
                <a:ext uri="{FF2B5EF4-FFF2-40B4-BE49-F238E27FC236}">
                  <a16:creationId xmlns:a16="http://schemas.microsoft.com/office/drawing/2014/main" id="{49BCF746-0ACD-43E3-B644-491A96E5C11D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/>
                <a:t>ATOMICITY</a:t>
              </a:r>
            </a:p>
          </p:txBody>
        </p:sp>
      </p:grpSp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348315D6-7AE6-476A-A1A7-9438FDB734D9}"/>
              </a:ext>
            </a:extLst>
          </p:cNvPr>
          <p:cNvSpPr/>
          <p:nvPr/>
        </p:nvSpPr>
        <p:spPr>
          <a:xfrm>
            <a:off x="3608822" y="29129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upare 10">
            <a:extLst>
              <a:ext uri="{FF2B5EF4-FFF2-40B4-BE49-F238E27FC236}">
                <a16:creationId xmlns:a16="http://schemas.microsoft.com/office/drawing/2014/main" id="{E91C91EC-9D81-457E-97E7-027C53F884D7}"/>
              </a:ext>
            </a:extLst>
          </p:cNvPr>
          <p:cNvGrpSpPr/>
          <p:nvPr/>
        </p:nvGrpSpPr>
        <p:grpSpPr>
          <a:xfrm>
            <a:off x="3746172" y="421773"/>
            <a:ext cx="2487178" cy="1466987"/>
            <a:chOff x="931282" y="1276199"/>
            <a:chExt cx="1236147" cy="784953"/>
          </a:xfrm>
        </p:grpSpPr>
        <p:sp>
          <p:nvSpPr>
            <p:cNvPr id="12" name="Dreptunghi: colțuri rotunjite 11">
              <a:extLst>
                <a:ext uri="{FF2B5EF4-FFF2-40B4-BE49-F238E27FC236}">
                  <a16:creationId xmlns:a16="http://schemas.microsoft.com/office/drawing/2014/main" id="{EAC83A37-8DF6-423D-BCA7-17EC4BBB3069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Dreptunghi: colțuri rotunjite 6">
              <a:extLst>
                <a:ext uri="{FF2B5EF4-FFF2-40B4-BE49-F238E27FC236}">
                  <a16:creationId xmlns:a16="http://schemas.microsoft.com/office/drawing/2014/main" id="{75176E5F-061B-48F2-B7F9-1C5087BEC3A8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CONSISTENCY</a:t>
              </a:r>
              <a:endParaRPr lang="ro-RO" sz="2000" kern="1200" dirty="0"/>
            </a:p>
          </p:txBody>
        </p:sp>
      </p:grpSp>
      <p:sp>
        <p:nvSpPr>
          <p:cNvPr id="14" name="Dreptunghi: colțuri rotunjite 13">
            <a:extLst>
              <a:ext uri="{FF2B5EF4-FFF2-40B4-BE49-F238E27FC236}">
                <a16:creationId xmlns:a16="http://schemas.microsoft.com/office/drawing/2014/main" id="{8EEB2AEA-FF88-4E5C-A990-EB168733DA32}"/>
              </a:ext>
            </a:extLst>
          </p:cNvPr>
          <p:cNvSpPr/>
          <p:nvPr/>
        </p:nvSpPr>
        <p:spPr>
          <a:xfrm>
            <a:off x="6370700" y="29129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are 14">
            <a:extLst>
              <a:ext uri="{FF2B5EF4-FFF2-40B4-BE49-F238E27FC236}">
                <a16:creationId xmlns:a16="http://schemas.microsoft.com/office/drawing/2014/main" id="{844B2EB7-05B3-4052-A806-6074815765EC}"/>
              </a:ext>
            </a:extLst>
          </p:cNvPr>
          <p:cNvGrpSpPr/>
          <p:nvPr/>
        </p:nvGrpSpPr>
        <p:grpSpPr>
          <a:xfrm>
            <a:off x="6508050" y="421773"/>
            <a:ext cx="2487178" cy="1466987"/>
            <a:chOff x="931282" y="1276199"/>
            <a:chExt cx="1236147" cy="784953"/>
          </a:xfrm>
        </p:grpSpPr>
        <p:sp>
          <p:nvSpPr>
            <p:cNvPr id="16" name="Dreptunghi: colțuri rotunjite 15">
              <a:extLst>
                <a:ext uri="{FF2B5EF4-FFF2-40B4-BE49-F238E27FC236}">
                  <a16:creationId xmlns:a16="http://schemas.microsoft.com/office/drawing/2014/main" id="{8B7A2055-EF31-4352-BA43-3325C83F80EE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Dreptunghi: colțuri rotunjite 6">
              <a:extLst>
                <a:ext uri="{FF2B5EF4-FFF2-40B4-BE49-F238E27FC236}">
                  <a16:creationId xmlns:a16="http://schemas.microsoft.com/office/drawing/2014/main" id="{88E31B36-DE04-4815-A5DE-60140BEACC3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ISOLATION</a:t>
              </a:r>
              <a:endParaRPr lang="ro-RO" sz="2000" kern="1200" dirty="0"/>
            </a:p>
          </p:txBody>
        </p:sp>
      </p:grpSp>
      <p:sp>
        <p:nvSpPr>
          <p:cNvPr id="21" name="Substituent conținut 20">
            <a:extLst>
              <a:ext uri="{FF2B5EF4-FFF2-40B4-BE49-F238E27FC236}">
                <a16:creationId xmlns:a16="http://schemas.microsoft.com/office/drawing/2014/main" id="{50A6C76F-73D0-4087-859E-2A6E8A18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all changes or none </a:t>
            </a:r>
          </a:p>
          <a:p>
            <a:pPr lvl="1"/>
            <a:r>
              <a:rPr lang="en-US" dirty="0"/>
              <a:t>collection of steps </a:t>
            </a:r>
            <a:r>
              <a:rPr lang="en-US" dirty="0">
                <a:sym typeface="Wingdings" panose="05000000000000000000" pitchFamily="2" charset="2"/>
              </a:rPr>
              <a:t> single indivisible unit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If one operation fails all changes to the database must be undone</a:t>
            </a:r>
          </a:p>
          <a:p>
            <a:pPr lvl="1"/>
            <a:r>
              <a:rPr lang="en-US" dirty="0"/>
              <a:t>Failures in transaction, example: statement error, violating unique constraint.</a:t>
            </a:r>
          </a:p>
          <a:p>
            <a:pPr lvl="1"/>
            <a:r>
              <a:rPr lang="en-US" dirty="0"/>
              <a:t>System failures, OS crashed.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Dreptunghi: colțuri rotunjite 17">
            <a:extLst>
              <a:ext uri="{FF2B5EF4-FFF2-40B4-BE49-F238E27FC236}">
                <a16:creationId xmlns:a16="http://schemas.microsoft.com/office/drawing/2014/main" id="{A32442FF-B334-419D-88E5-C1B83E71AA32}"/>
              </a:ext>
            </a:extLst>
          </p:cNvPr>
          <p:cNvSpPr/>
          <p:nvPr/>
        </p:nvSpPr>
        <p:spPr>
          <a:xfrm>
            <a:off x="9132578" y="29129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are 18">
            <a:extLst>
              <a:ext uri="{FF2B5EF4-FFF2-40B4-BE49-F238E27FC236}">
                <a16:creationId xmlns:a16="http://schemas.microsoft.com/office/drawing/2014/main" id="{6959EC2A-CCBE-4DF8-9C36-574C19D9E2F1}"/>
              </a:ext>
            </a:extLst>
          </p:cNvPr>
          <p:cNvGrpSpPr/>
          <p:nvPr/>
        </p:nvGrpSpPr>
        <p:grpSpPr>
          <a:xfrm>
            <a:off x="9269928" y="421773"/>
            <a:ext cx="2487178" cy="1466987"/>
            <a:chOff x="931282" y="1276199"/>
            <a:chExt cx="1236147" cy="784953"/>
          </a:xfrm>
        </p:grpSpPr>
        <p:sp>
          <p:nvSpPr>
            <p:cNvPr id="20" name="Dreptunghi: colțuri rotunjite 19">
              <a:extLst>
                <a:ext uri="{FF2B5EF4-FFF2-40B4-BE49-F238E27FC236}">
                  <a16:creationId xmlns:a16="http://schemas.microsoft.com/office/drawing/2014/main" id="{C54BE47B-A793-477B-AF54-3F4D357C37C4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Dreptunghi: colțuri rotunjite 6">
              <a:extLst>
                <a:ext uri="{FF2B5EF4-FFF2-40B4-BE49-F238E27FC236}">
                  <a16:creationId xmlns:a16="http://schemas.microsoft.com/office/drawing/2014/main" id="{DD400004-34B9-4DE8-B5A8-275093D2EBC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DURABILITY</a:t>
              </a:r>
              <a:endParaRPr lang="ro-RO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38203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30F1158-8553-4499-9292-9BFC1D2F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isolation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2603F57-91A6-4C5B-BD88-ADCE9436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  <a:p>
            <a:pPr lvl="1"/>
            <a:r>
              <a:rPr lang="en-US" dirty="0"/>
              <a:t>Transactions read from a “snapshot” of the database.</a:t>
            </a:r>
          </a:p>
          <a:p>
            <a:pPr lvl="1"/>
            <a:endParaRPr lang="en-US" dirty="0"/>
          </a:p>
          <a:p>
            <a:r>
              <a:rPr lang="en-US" dirty="0"/>
              <a:t>Locking</a:t>
            </a:r>
          </a:p>
          <a:p>
            <a:endParaRPr lang="en-US" dirty="0"/>
          </a:p>
          <a:p>
            <a:r>
              <a:rPr lang="en-US" dirty="0"/>
              <a:t>Timestamp</a:t>
            </a:r>
          </a:p>
          <a:p>
            <a:endParaRPr lang="en-US" dirty="0"/>
          </a:p>
          <a:p>
            <a:pPr lvl="1"/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554E4E2B-6793-4D36-A961-3BB3E6CA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7202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28BA380-BBAF-4E74-94AC-CA7C304C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AECCF27-5078-41F0-8D7E-8582C0096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Locks prevent destructive interactions between transactions accessing the same resource.</a:t>
            </a:r>
          </a:p>
          <a:p>
            <a:pPr lvl="1"/>
            <a:r>
              <a:rPr lang="en-US" dirty="0"/>
              <a:t>Shared	access to read</a:t>
            </a:r>
          </a:p>
          <a:p>
            <a:pPr lvl="1"/>
            <a:r>
              <a:rPr lang="en-US" dirty="0"/>
              <a:t>Exclusive	access to read and write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Locks (Shared, Shared) compatible.</a:t>
            </a:r>
          </a:p>
          <a:p>
            <a:pPr lvl="1"/>
            <a:r>
              <a:rPr lang="en-US" dirty="0"/>
              <a:t>Locks (Shared, Exclusive) not compatible.</a:t>
            </a:r>
          </a:p>
          <a:p>
            <a:endParaRPr lang="en-US" dirty="0"/>
          </a:p>
          <a:p>
            <a:r>
              <a:rPr lang="en-US" i="1" dirty="0"/>
              <a:t> </a:t>
            </a:r>
            <a:r>
              <a:rPr lang="en-US" dirty="0"/>
              <a:t>A transaction waits until all incompatible locks held by other transactions are released.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https://oracle-base.com/articles/misc/deadlocks</a:t>
            </a:r>
            <a:endParaRPr lang="en-US" dirty="0"/>
          </a:p>
          <a:p>
            <a:r>
              <a:rPr lang="en-US" dirty="0">
                <a:hlinkClick r:id="rId3"/>
              </a:rPr>
              <a:t>https://docs.oracle.com/cd/B19306_01/server.102/b14220/consist.htm</a:t>
            </a:r>
            <a:endParaRPr lang="en-US" dirty="0"/>
          </a:p>
          <a:p>
            <a:endParaRPr lang="en-US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D4D57EB8-49DC-472A-853A-01EF5F9E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25326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D9F93B5-552D-4DD2-A198-D71AAEFE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isolation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495C2D9-3C1F-439D-8563-485C0AD53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Snapshot of the database at the beginning of each transaction.</a:t>
            </a:r>
          </a:p>
          <a:p>
            <a:endParaRPr lang="en-US" dirty="0"/>
          </a:p>
          <a:p>
            <a:r>
              <a:rPr lang="en-US" dirty="0"/>
              <a:t>The transaction operates only on that snapshot.</a:t>
            </a:r>
          </a:p>
          <a:p>
            <a:endParaRPr lang="en-US" dirty="0"/>
          </a:p>
          <a:p>
            <a:r>
              <a:rPr lang="en-US" dirty="0"/>
              <a:t>The snapshot consists only of committed values.</a:t>
            </a:r>
          </a:p>
          <a:p>
            <a:endParaRPr lang="en-US" dirty="0"/>
          </a:p>
          <a:p>
            <a:r>
              <a:rPr lang="en-US" dirty="0"/>
              <a:t>Updates are kept in transaction workspace until commit.</a:t>
            </a:r>
          </a:p>
          <a:p>
            <a:endParaRPr lang="en-US" dirty="0"/>
          </a:p>
          <a:p>
            <a:r>
              <a:rPr lang="en-US" dirty="0"/>
              <a:t>Implemented with timestamp-versioning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88ECACB-5E31-4C49-ACD5-CA68E5CD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1830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4D5A2B1-348B-42A4-9F93-6AE30A87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levels</a:t>
            </a:r>
            <a:endParaRPr lang="en-GB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9723192A-8974-4126-9233-60854305D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be added, more info in the following video.</a:t>
            </a:r>
          </a:p>
          <a:p>
            <a:endParaRPr lang="en-GB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AA1D69E2-5958-4276-BCC0-7E7207AE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8899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4D5A2B1-348B-42A4-9F93-6AE30A87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</a:t>
            </a:r>
            <a:endParaRPr lang="en-GB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9723192A-8974-4126-9233-60854305D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NoSql</a:t>
            </a:r>
            <a:r>
              <a:rPr lang="en-GB" dirty="0"/>
              <a:t> </a:t>
            </a:r>
            <a:r>
              <a:rPr lang="en-GB"/>
              <a:t>consistency model</a:t>
            </a:r>
            <a:endParaRPr lang="en-US" dirty="0"/>
          </a:p>
          <a:p>
            <a:endParaRPr lang="en-GB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AA1D69E2-5958-4276-BCC0-7E7207AE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354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9A19EEB-BD11-4A49-A47C-804D332D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15FE4D6F-AC2C-4D68-8F48-A5C4C9F7E8B4}"/>
              </a:ext>
            </a:extLst>
          </p:cNvPr>
          <p:cNvSpPr/>
          <p:nvPr/>
        </p:nvSpPr>
        <p:spPr>
          <a:xfrm>
            <a:off x="838200" y="291292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are 6">
            <a:extLst>
              <a:ext uri="{FF2B5EF4-FFF2-40B4-BE49-F238E27FC236}">
                <a16:creationId xmlns:a16="http://schemas.microsoft.com/office/drawing/2014/main" id="{49C58894-6594-478C-ACE6-B301E1916E10}"/>
              </a:ext>
            </a:extLst>
          </p:cNvPr>
          <p:cNvGrpSpPr/>
          <p:nvPr/>
        </p:nvGrpSpPr>
        <p:grpSpPr>
          <a:xfrm>
            <a:off x="975550" y="421774"/>
            <a:ext cx="2487178" cy="1466987"/>
            <a:chOff x="931282" y="1276199"/>
            <a:chExt cx="1236147" cy="784953"/>
          </a:xfrm>
        </p:grpSpPr>
        <p:sp>
          <p:nvSpPr>
            <p:cNvPr id="8" name="Dreptunghi: colțuri rotunjite 7">
              <a:extLst>
                <a:ext uri="{FF2B5EF4-FFF2-40B4-BE49-F238E27FC236}">
                  <a16:creationId xmlns:a16="http://schemas.microsoft.com/office/drawing/2014/main" id="{4811CF38-6B9D-41E6-A847-3EE840C82687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reptunghi: colțuri rotunjite 6">
              <a:extLst>
                <a:ext uri="{FF2B5EF4-FFF2-40B4-BE49-F238E27FC236}">
                  <a16:creationId xmlns:a16="http://schemas.microsoft.com/office/drawing/2014/main" id="{49BCF746-0ACD-43E3-B644-491A96E5C11D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/>
                <a:t>ATOMICITY</a:t>
              </a:r>
            </a:p>
          </p:txBody>
        </p:sp>
      </p:grpSp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348315D6-7AE6-476A-A1A7-9438FDB734D9}"/>
              </a:ext>
            </a:extLst>
          </p:cNvPr>
          <p:cNvSpPr/>
          <p:nvPr/>
        </p:nvSpPr>
        <p:spPr>
          <a:xfrm>
            <a:off x="3608822" y="291291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upare 10">
            <a:extLst>
              <a:ext uri="{FF2B5EF4-FFF2-40B4-BE49-F238E27FC236}">
                <a16:creationId xmlns:a16="http://schemas.microsoft.com/office/drawing/2014/main" id="{E91C91EC-9D81-457E-97E7-027C53F884D7}"/>
              </a:ext>
            </a:extLst>
          </p:cNvPr>
          <p:cNvGrpSpPr/>
          <p:nvPr/>
        </p:nvGrpSpPr>
        <p:grpSpPr>
          <a:xfrm>
            <a:off x="3746172" y="421773"/>
            <a:ext cx="2487178" cy="1466987"/>
            <a:chOff x="931282" y="1276199"/>
            <a:chExt cx="1236147" cy="784953"/>
          </a:xfrm>
        </p:grpSpPr>
        <p:sp>
          <p:nvSpPr>
            <p:cNvPr id="12" name="Dreptunghi: colțuri rotunjite 11">
              <a:extLst>
                <a:ext uri="{FF2B5EF4-FFF2-40B4-BE49-F238E27FC236}">
                  <a16:creationId xmlns:a16="http://schemas.microsoft.com/office/drawing/2014/main" id="{EAC83A37-8DF6-423D-BCA7-17EC4BBB3069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Dreptunghi: colțuri rotunjite 6">
              <a:extLst>
                <a:ext uri="{FF2B5EF4-FFF2-40B4-BE49-F238E27FC236}">
                  <a16:creationId xmlns:a16="http://schemas.microsoft.com/office/drawing/2014/main" id="{75176E5F-061B-48F2-B7F9-1C5087BEC3A8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/>
                <a:t>CONSISTENCY</a:t>
              </a:r>
              <a:endParaRPr lang="ro-RO" sz="2800" b="1" kern="1200" dirty="0"/>
            </a:p>
          </p:txBody>
        </p:sp>
      </p:grpSp>
      <p:sp>
        <p:nvSpPr>
          <p:cNvPr id="14" name="Dreptunghi: colțuri rotunjite 13">
            <a:extLst>
              <a:ext uri="{FF2B5EF4-FFF2-40B4-BE49-F238E27FC236}">
                <a16:creationId xmlns:a16="http://schemas.microsoft.com/office/drawing/2014/main" id="{8EEB2AEA-FF88-4E5C-A990-EB168733DA32}"/>
              </a:ext>
            </a:extLst>
          </p:cNvPr>
          <p:cNvSpPr/>
          <p:nvPr/>
        </p:nvSpPr>
        <p:spPr>
          <a:xfrm>
            <a:off x="6370700" y="29129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are 14">
            <a:extLst>
              <a:ext uri="{FF2B5EF4-FFF2-40B4-BE49-F238E27FC236}">
                <a16:creationId xmlns:a16="http://schemas.microsoft.com/office/drawing/2014/main" id="{844B2EB7-05B3-4052-A806-6074815765EC}"/>
              </a:ext>
            </a:extLst>
          </p:cNvPr>
          <p:cNvGrpSpPr/>
          <p:nvPr/>
        </p:nvGrpSpPr>
        <p:grpSpPr>
          <a:xfrm>
            <a:off x="6508050" y="421773"/>
            <a:ext cx="2487178" cy="1466987"/>
            <a:chOff x="931282" y="1276199"/>
            <a:chExt cx="1236147" cy="784953"/>
          </a:xfrm>
        </p:grpSpPr>
        <p:sp>
          <p:nvSpPr>
            <p:cNvPr id="16" name="Dreptunghi: colțuri rotunjite 15">
              <a:extLst>
                <a:ext uri="{FF2B5EF4-FFF2-40B4-BE49-F238E27FC236}">
                  <a16:creationId xmlns:a16="http://schemas.microsoft.com/office/drawing/2014/main" id="{8B7A2055-EF31-4352-BA43-3325C83F80EE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Dreptunghi: colțuri rotunjite 6">
              <a:extLst>
                <a:ext uri="{FF2B5EF4-FFF2-40B4-BE49-F238E27FC236}">
                  <a16:creationId xmlns:a16="http://schemas.microsoft.com/office/drawing/2014/main" id="{88E31B36-DE04-4815-A5DE-60140BEACC3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ISOLATION</a:t>
              </a:r>
              <a:endParaRPr lang="ro-RO" sz="2000" kern="1200" dirty="0"/>
            </a:p>
          </p:txBody>
        </p:sp>
      </p:grpSp>
      <p:sp>
        <p:nvSpPr>
          <p:cNvPr id="21" name="Substituent conținut 20">
            <a:extLst>
              <a:ext uri="{FF2B5EF4-FFF2-40B4-BE49-F238E27FC236}">
                <a16:creationId xmlns:a16="http://schemas.microsoft.com/office/drawing/2014/main" id="{50A6C76F-73D0-4087-859E-2A6E8A18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If a transaction is run starting from a database in a consistent state, the database must be consistent at the end of the transaction.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Database  constraints</a:t>
            </a:r>
          </a:p>
          <a:p>
            <a:pPr lvl="2"/>
            <a:r>
              <a:rPr lang="en-US" dirty="0"/>
              <a:t>PRIMARY KEY </a:t>
            </a:r>
            <a:r>
              <a:rPr lang="en-US" dirty="0" err="1"/>
              <a:t>key</a:t>
            </a:r>
            <a:r>
              <a:rPr lang="en-US" dirty="0"/>
              <a:t> constraint, UNIQUE, NOT NULL, FOREIGN KEY referential integrity, CHECK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Business constrains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Dreptunghi: colțuri rotunjite 17">
            <a:extLst>
              <a:ext uri="{FF2B5EF4-FFF2-40B4-BE49-F238E27FC236}">
                <a16:creationId xmlns:a16="http://schemas.microsoft.com/office/drawing/2014/main" id="{A32442FF-B334-419D-88E5-C1B83E71AA32}"/>
              </a:ext>
            </a:extLst>
          </p:cNvPr>
          <p:cNvSpPr/>
          <p:nvPr/>
        </p:nvSpPr>
        <p:spPr>
          <a:xfrm>
            <a:off x="9132578" y="29129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are 18">
            <a:extLst>
              <a:ext uri="{FF2B5EF4-FFF2-40B4-BE49-F238E27FC236}">
                <a16:creationId xmlns:a16="http://schemas.microsoft.com/office/drawing/2014/main" id="{6959EC2A-CCBE-4DF8-9C36-574C19D9E2F1}"/>
              </a:ext>
            </a:extLst>
          </p:cNvPr>
          <p:cNvGrpSpPr/>
          <p:nvPr/>
        </p:nvGrpSpPr>
        <p:grpSpPr>
          <a:xfrm>
            <a:off x="9269928" y="421773"/>
            <a:ext cx="2487178" cy="1466987"/>
            <a:chOff x="931282" y="1276199"/>
            <a:chExt cx="1236147" cy="784953"/>
          </a:xfrm>
        </p:grpSpPr>
        <p:sp>
          <p:nvSpPr>
            <p:cNvPr id="20" name="Dreptunghi: colțuri rotunjite 19">
              <a:extLst>
                <a:ext uri="{FF2B5EF4-FFF2-40B4-BE49-F238E27FC236}">
                  <a16:creationId xmlns:a16="http://schemas.microsoft.com/office/drawing/2014/main" id="{C54BE47B-A793-477B-AF54-3F4D357C37C4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Dreptunghi: colțuri rotunjite 6">
              <a:extLst>
                <a:ext uri="{FF2B5EF4-FFF2-40B4-BE49-F238E27FC236}">
                  <a16:creationId xmlns:a16="http://schemas.microsoft.com/office/drawing/2014/main" id="{DD400004-34B9-4DE8-B5A8-275093D2EBC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DURABILITY</a:t>
              </a:r>
              <a:endParaRPr lang="ro-RO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8963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9A19EEB-BD11-4A49-A47C-804D332D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15FE4D6F-AC2C-4D68-8F48-A5C4C9F7E8B4}"/>
              </a:ext>
            </a:extLst>
          </p:cNvPr>
          <p:cNvSpPr/>
          <p:nvPr/>
        </p:nvSpPr>
        <p:spPr>
          <a:xfrm>
            <a:off x="838200" y="291292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are 6">
            <a:extLst>
              <a:ext uri="{FF2B5EF4-FFF2-40B4-BE49-F238E27FC236}">
                <a16:creationId xmlns:a16="http://schemas.microsoft.com/office/drawing/2014/main" id="{49C58894-6594-478C-ACE6-B301E1916E10}"/>
              </a:ext>
            </a:extLst>
          </p:cNvPr>
          <p:cNvGrpSpPr/>
          <p:nvPr/>
        </p:nvGrpSpPr>
        <p:grpSpPr>
          <a:xfrm>
            <a:off x="975550" y="421774"/>
            <a:ext cx="2487178" cy="1466987"/>
            <a:chOff x="931282" y="1276199"/>
            <a:chExt cx="1236147" cy="784953"/>
          </a:xfrm>
        </p:grpSpPr>
        <p:sp>
          <p:nvSpPr>
            <p:cNvPr id="8" name="Dreptunghi: colțuri rotunjite 7">
              <a:extLst>
                <a:ext uri="{FF2B5EF4-FFF2-40B4-BE49-F238E27FC236}">
                  <a16:creationId xmlns:a16="http://schemas.microsoft.com/office/drawing/2014/main" id="{4811CF38-6B9D-41E6-A847-3EE840C82687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reptunghi: colțuri rotunjite 6">
              <a:extLst>
                <a:ext uri="{FF2B5EF4-FFF2-40B4-BE49-F238E27FC236}">
                  <a16:creationId xmlns:a16="http://schemas.microsoft.com/office/drawing/2014/main" id="{49BCF746-0ACD-43E3-B644-491A96E5C11D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/>
                <a:t>ATOMICITY</a:t>
              </a:r>
            </a:p>
          </p:txBody>
        </p:sp>
      </p:grpSp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348315D6-7AE6-476A-A1A7-9438FDB734D9}"/>
              </a:ext>
            </a:extLst>
          </p:cNvPr>
          <p:cNvSpPr/>
          <p:nvPr/>
        </p:nvSpPr>
        <p:spPr>
          <a:xfrm>
            <a:off x="3608822" y="291291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upare 10">
            <a:extLst>
              <a:ext uri="{FF2B5EF4-FFF2-40B4-BE49-F238E27FC236}">
                <a16:creationId xmlns:a16="http://schemas.microsoft.com/office/drawing/2014/main" id="{E91C91EC-9D81-457E-97E7-027C53F884D7}"/>
              </a:ext>
            </a:extLst>
          </p:cNvPr>
          <p:cNvGrpSpPr/>
          <p:nvPr/>
        </p:nvGrpSpPr>
        <p:grpSpPr>
          <a:xfrm>
            <a:off x="3746172" y="421773"/>
            <a:ext cx="2487178" cy="1466987"/>
            <a:chOff x="931282" y="1276199"/>
            <a:chExt cx="1236147" cy="784953"/>
          </a:xfrm>
        </p:grpSpPr>
        <p:sp>
          <p:nvSpPr>
            <p:cNvPr id="12" name="Dreptunghi: colțuri rotunjite 11">
              <a:extLst>
                <a:ext uri="{FF2B5EF4-FFF2-40B4-BE49-F238E27FC236}">
                  <a16:creationId xmlns:a16="http://schemas.microsoft.com/office/drawing/2014/main" id="{EAC83A37-8DF6-423D-BCA7-17EC4BBB3069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Dreptunghi: colțuri rotunjite 6">
              <a:extLst>
                <a:ext uri="{FF2B5EF4-FFF2-40B4-BE49-F238E27FC236}">
                  <a16:creationId xmlns:a16="http://schemas.microsoft.com/office/drawing/2014/main" id="{75176E5F-061B-48F2-B7F9-1C5087BEC3A8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/>
                <a:t>CONSISTENCY</a:t>
              </a:r>
              <a:endParaRPr lang="ro-RO" sz="2800" b="1" kern="1200" dirty="0"/>
            </a:p>
          </p:txBody>
        </p:sp>
      </p:grpSp>
      <p:sp>
        <p:nvSpPr>
          <p:cNvPr id="14" name="Dreptunghi: colțuri rotunjite 13">
            <a:extLst>
              <a:ext uri="{FF2B5EF4-FFF2-40B4-BE49-F238E27FC236}">
                <a16:creationId xmlns:a16="http://schemas.microsoft.com/office/drawing/2014/main" id="{8EEB2AEA-FF88-4E5C-A990-EB168733DA32}"/>
              </a:ext>
            </a:extLst>
          </p:cNvPr>
          <p:cNvSpPr/>
          <p:nvPr/>
        </p:nvSpPr>
        <p:spPr>
          <a:xfrm>
            <a:off x="6370700" y="29129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are 14">
            <a:extLst>
              <a:ext uri="{FF2B5EF4-FFF2-40B4-BE49-F238E27FC236}">
                <a16:creationId xmlns:a16="http://schemas.microsoft.com/office/drawing/2014/main" id="{844B2EB7-05B3-4052-A806-6074815765EC}"/>
              </a:ext>
            </a:extLst>
          </p:cNvPr>
          <p:cNvGrpSpPr/>
          <p:nvPr/>
        </p:nvGrpSpPr>
        <p:grpSpPr>
          <a:xfrm>
            <a:off x="6508050" y="421773"/>
            <a:ext cx="2487178" cy="1466987"/>
            <a:chOff x="931282" y="1276199"/>
            <a:chExt cx="1236147" cy="784953"/>
          </a:xfrm>
        </p:grpSpPr>
        <p:sp>
          <p:nvSpPr>
            <p:cNvPr id="16" name="Dreptunghi: colțuri rotunjite 15">
              <a:extLst>
                <a:ext uri="{FF2B5EF4-FFF2-40B4-BE49-F238E27FC236}">
                  <a16:creationId xmlns:a16="http://schemas.microsoft.com/office/drawing/2014/main" id="{8B7A2055-EF31-4352-BA43-3325C83F80EE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Dreptunghi: colțuri rotunjite 6">
              <a:extLst>
                <a:ext uri="{FF2B5EF4-FFF2-40B4-BE49-F238E27FC236}">
                  <a16:creationId xmlns:a16="http://schemas.microsoft.com/office/drawing/2014/main" id="{88E31B36-DE04-4815-A5DE-60140BEACC3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ISOLATION</a:t>
              </a:r>
              <a:endParaRPr lang="ro-RO" sz="2000" kern="1200" dirty="0"/>
            </a:p>
          </p:txBody>
        </p:sp>
      </p:grpSp>
      <p:sp>
        <p:nvSpPr>
          <p:cNvPr id="21" name="Substituent conținut 20">
            <a:extLst>
              <a:ext uri="{FF2B5EF4-FFF2-40B4-BE49-F238E27FC236}">
                <a16:creationId xmlns:a16="http://schemas.microsoft.com/office/drawing/2014/main" id="{50A6C76F-73D0-4087-859E-2A6E8A18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database may at some point be in an </a:t>
            </a:r>
            <a:r>
              <a:rPr lang="en-US" i="1" dirty="0"/>
              <a:t>inconsistent state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Inconsistencies are not visible in a database system (ensured by </a:t>
            </a:r>
            <a:r>
              <a:rPr lang="en-US" i="1" dirty="0"/>
              <a:t>atomicity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The old values of any data on which a transaction performs is written to a log file used by a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</a:t>
            </a:r>
            <a:r>
              <a:rPr lang="en-US" i="1" dirty="0">
                <a:sym typeface="Wingdings" panose="05000000000000000000" pitchFamily="2" charset="2"/>
              </a:rPr>
              <a:t>recovery system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18" name="Dreptunghi: colțuri rotunjite 17">
            <a:extLst>
              <a:ext uri="{FF2B5EF4-FFF2-40B4-BE49-F238E27FC236}">
                <a16:creationId xmlns:a16="http://schemas.microsoft.com/office/drawing/2014/main" id="{A32442FF-B334-419D-88E5-C1B83E71AA32}"/>
              </a:ext>
            </a:extLst>
          </p:cNvPr>
          <p:cNvSpPr/>
          <p:nvPr/>
        </p:nvSpPr>
        <p:spPr>
          <a:xfrm>
            <a:off x="9132578" y="29129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are 18">
            <a:extLst>
              <a:ext uri="{FF2B5EF4-FFF2-40B4-BE49-F238E27FC236}">
                <a16:creationId xmlns:a16="http://schemas.microsoft.com/office/drawing/2014/main" id="{6959EC2A-CCBE-4DF8-9C36-574C19D9E2F1}"/>
              </a:ext>
            </a:extLst>
          </p:cNvPr>
          <p:cNvGrpSpPr/>
          <p:nvPr/>
        </p:nvGrpSpPr>
        <p:grpSpPr>
          <a:xfrm>
            <a:off x="9269928" y="421773"/>
            <a:ext cx="2487178" cy="1466987"/>
            <a:chOff x="931282" y="1276199"/>
            <a:chExt cx="1236147" cy="784953"/>
          </a:xfrm>
        </p:grpSpPr>
        <p:sp>
          <p:nvSpPr>
            <p:cNvPr id="20" name="Dreptunghi: colțuri rotunjite 19">
              <a:extLst>
                <a:ext uri="{FF2B5EF4-FFF2-40B4-BE49-F238E27FC236}">
                  <a16:creationId xmlns:a16="http://schemas.microsoft.com/office/drawing/2014/main" id="{C54BE47B-A793-477B-AF54-3F4D357C37C4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Dreptunghi: colțuri rotunjite 6">
              <a:extLst>
                <a:ext uri="{FF2B5EF4-FFF2-40B4-BE49-F238E27FC236}">
                  <a16:creationId xmlns:a16="http://schemas.microsoft.com/office/drawing/2014/main" id="{DD400004-34B9-4DE8-B5A8-275093D2EBC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DURABILITY</a:t>
              </a:r>
              <a:endParaRPr lang="ro-RO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93345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9A19EEB-BD11-4A49-A47C-804D332D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15FE4D6F-AC2C-4D68-8F48-A5C4C9F7E8B4}"/>
              </a:ext>
            </a:extLst>
          </p:cNvPr>
          <p:cNvSpPr/>
          <p:nvPr/>
        </p:nvSpPr>
        <p:spPr>
          <a:xfrm>
            <a:off x="838200" y="291292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are 6">
            <a:extLst>
              <a:ext uri="{FF2B5EF4-FFF2-40B4-BE49-F238E27FC236}">
                <a16:creationId xmlns:a16="http://schemas.microsoft.com/office/drawing/2014/main" id="{49C58894-6594-478C-ACE6-B301E1916E10}"/>
              </a:ext>
            </a:extLst>
          </p:cNvPr>
          <p:cNvGrpSpPr/>
          <p:nvPr/>
        </p:nvGrpSpPr>
        <p:grpSpPr>
          <a:xfrm>
            <a:off x="975550" y="421774"/>
            <a:ext cx="2487178" cy="1466987"/>
            <a:chOff x="931282" y="1276199"/>
            <a:chExt cx="1236147" cy="784953"/>
          </a:xfrm>
        </p:grpSpPr>
        <p:sp>
          <p:nvSpPr>
            <p:cNvPr id="8" name="Dreptunghi: colțuri rotunjite 7">
              <a:extLst>
                <a:ext uri="{FF2B5EF4-FFF2-40B4-BE49-F238E27FC236}">
                  <a16:creationId xmlns:a16="http://schemas.microsoft.com/office/drawing/2014/main" id="{4811CF38-6B9D-41E6-A847-3EE840C82687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reptunghi: colțuri rotunjite 6">
              <a:extLst>
                <a:ext uri="{FF2B5EF4-FFF2-40B4-BE49-F238E27FC236}">
                  <a16:creationId xmlns:a16="http://schemas.microsoft.com/office/drawing/2014/main" id="{49BCF746-0ACD-43E3-B644-491A96E5C11D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/>
                <a:t>ATOMICITY</a:t>
              </a:r>
            </a:p>
          </p:txBody>
        </p:sp>
      </p:grpSp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348315D6-7AE6-476A-A1A7-9438FDB734D9}"/>
              </a:ext>
            </a:extLst>
          </p:cNvPr>
          <p:cNvSpPr/>
          <p:nvPr/>
        </p:nvSpPr>
        <p:spPr>
          <a:xfrm>
            <a:off x="3608822" y="29129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upare 10">
            <a:extLst>
              <a:ext uri="{FF2B5EF4-FFF2-40B4-BE49-F238E27FC236}">
                <a16:creationId xmlns:a16="http://schemas.microsoft.com/office/drawing/2014/main" id="{E91C91EC-9D81-457E-97E7-027C53F884D7}"/>
              </a:ext>
            </a:extLst>
          </p:cNvPr>
          <p:cNvGrpSpPr/>
          <p:nvPr/>
        </p:nvGrpSpPr>
        <p:grpSpPr>
          <a:xfrm>
            <a:off x="3746172" y="421773"/>
            <a:ext cx="2487178" cy="1466987"/>
            <a:chOff x="931282" y="1276199"/>
            <a:chExt cx="1236147" cy="784953"/>
          </a:xfrm>
        </p:grpSpPr>
        <p:sp>
          <p:nvSpPr>
            <p:cNvPr id="12" name="Dreptunghi: colțuri rotunjite 11">
              <a:extLst>
                <a:ext uri="{FF2B5EF4-FFF2-40B4-BE49-F238E27FC236}">
                  <a16:creationId xmlns:a16="http://schemas.microsoft.com/office/drawing/2014/main" id="{EAC83A37-8DF6-423D-BCA7-17EC4BBB3069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Dreptunghi: colțuri rotunjite 6">
              <a:extLst>
                <a:ext uri="{FF2B5EF4-FFF2-40B4-BE49-F238E27FC236}">
                  <a16:creationId xmlns:a16="http://schemas.microsoft.com/office/drawing/2014/main" id="{75176E5F-061B-48F2-B7F9-1C5087BEC3A8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CONSISTENCY</a:t>
              </a:r>
              <a:endParaRPr lang="ro-RO" sz="2000" kern="1200" dirty="0"/>
            </a:p>
          </p:txBody>
        </p:sp>
      </p:grpSp>
      <p:sp>
        <p:nvSpPr>
          <p:cNvPr id="14" name="Dreptunghi: colțuri rotunjite 13">
            <a:extLst>
              <a:ext uri="{FF2B5EF4-FFF2-40B4-BE49-F238E27FC236}">
                <a16:creationId xmlns:a16="http://schemas.microsoft.com/office/drawing/2014/main" id="{8EEB2AEA-FF88-4E5C-A990-EB168733DA32}"/>
              </a:ext>
            </a:extLst>
          </p:cNvPr>
          <p:cNvSpPr/>
          <p:nvPr/>
        </p:nvSpPr>
        <p:spPr>
          <a:xfrm>
            <a:off x="6370700" y="291291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are 14">
            <a:extLst>
              <a:ext uri="{FF2B5EF4-FFF2-40B4-BE49-F238E27FC236}">
                <a16:creationId xmlns:a16="http://schemas.microsoft.com/office/drawing/2014/main" id="{844B2EB7-05B3-4052-A806-6074815765EC}"/>
              </a:ext>
            </a:extLst>
          </p:cNvPr>
          <p:cNvGrpSpPr/>
          <p:nvPr/>
        </p:nvGrpSpPr>
        <p:grpSpPr>
          <a:xfrm>
            <a:off x="6508050" y="421773"/>
            <a:ext cx="2487178" cy="1466987"/>
            <a:chOff x="931282" y="1276199"/>
            <a:chExt cx="1236147" cy="784953"/>
          </a:xfrm>
        </p:grpSpPr>
        <p:sp>
          <p:nvSpPr>
            <p:cNvPr id="16" name="Dreptunghi: colțuri rotunjite 15">
              <a:extLst>
                <a:ext uri="{FF2B5EF4-FFF2-40B4-BE49-F238E27FC236}">
                  <a16:creationId xmlns:a16="http://schemas.microsoft.com/office/drawing/2014/main" id="{8B7A2055-EF31-4352-BA43-3325C83F80EE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Dreptunghi: colțuri rotunjite 6">
              <a:extLst>
                <a:ext uri="{FF2B5EF4-FFF2-40B4-BE49-F238E27FC236}">
                  <a16:creationId xmlns:a16="http://schemas.microsoft.com/office/drawing/2014/main" id="{88E31B36-DE04-4815-A5DE-60140BEACC3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dirty="0"/>
                <a:t>ISOLATION</a:t>
              </a:r>
              <a:endParaRPr lang="ro-RO" sz="2800" b="1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ubstituent conținut 20">
                <a:extLst>
                  <a:ext uri="{FF2B5EF4-FFF2-40B4-BE49-F238E27FC236}">
                    <a16:creationId xmlns:a16="http://schemas.microsoft.com/office/drawing/2014/main" id="{50A6C76F-73D0-4087-859E-2A6E8A18D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r>
                  <a:rPr lang="en-US" dirty="0"/>
                  <a:t>The database system must ensure that transactions run without interference.</a:t>
                </a:r>
              </a:p>
              <a:p>
                <a:pPr lvl="1"/>
                <a:r>
                  <a:rPr lang="en-US" dirty="0"/>
                  <a:t>For any pair of transactions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</a:p>
              <a:p>
                <a:pPr marL="457200" lvl="1" indent="0">
                  <a:buNone/>
                </a:pPr>
                <a:r>
                  <a:rPr lang="en-US" dirty="0"/>
                  <a:t>first statement of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</m:oMath>
                </a14:m>
                <a:r>
                  <a:rPr lang="en-US" dirty="0"/>
                  <a:t> executed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 finished  or </a:t>
                </a:r>
              </a:p>
              <a:p>
                <a:pPr marL="457200" lvl="1" indent="0">
                  <a:buNone/>
                </a:pPr>
                <a:r>
                  <a:rPr lang="en-US" dirty="0"/>
                  <a:t>first statement of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</m:oMath>
                </a14:m>
                <a:r>
                  <a:rPr lang="en-US" dirty="0"/>
                  <a:t> executed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finished.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1" name="Substituent conținut 20">
                <a:extLst>
                  <a:ext uri="{FF2B5EF4-FFF2-40B4-BE49-F238E27FC236}">
                    <a16:creationId xmlns:a16="http://schemas.microsoft.com/office/drawing/2014/main" id="{50A6C76F-73D0-4087-859E-2A6E8A18D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Dreptunghi: colțuri rotunjite 17">
            <a:extLst>
              <a:ext uri="{FF2B5EF4-FFF2-40B4-BE49-F238E27FC236}">
                <a16:creationId xmlns:a16="http://schemas.microsoft.com/office/drawing/2014/main" id="{A32442FF-B334-419D-88E5-C1B83E71AA32}"/>
              </a:ext>
            </a:extLst>
          </p:cNvPr>
          <p:cNvSpPr/>
          <p:nvPr/>
        </p:nvSpPr>
        <p:spPr>
          <a:xfrm>
            <a:off x="9132578" y="29129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are 18">
            <a:extLst>
              <a:ext uri="{FF2B5EF4-FFF2-40B4-BE49-F238E27FC236}">
                <a16:creationId xmlns:a16="http://schemas.microsoft.com/office/drawing/2014/main" id="{6959EC2A-CCBE-4DF8-9C36-574C19D9E2F1}"/>
              </a:ext>
            </a:extLst>
          </p:cNvPr>
          <p:cNvGrpSpPr/>
          <p:nvPr/>
        </p:nvGrpSpPr>
        <p:grpSpPr>
          <a:xfrm>
            <a:off x="9269928" y="421773"/>
            <a:ext cx="2487178" cy="1466987"/>
            <a:chOff x="931282" y="1276199"/>
            <a:chExt cx="1236147" cy="784953"/>
          </a:xfrm>
        </p:grpSpPr>
        <p:sp>
          <p:nvSpPr>
            <p:cNvPr id="20" name="Dreptunghi: colțuri rotunjite 19">
              <a:extLst>
                <a:ext uri="{FF2B5EF4-FFF2-40B4-BE49-F238E27FC236}">
                  <a16:creationId xmlns:a16="http://schemas.microsoft.com/office/drawing/2014/main" id="{C54BE47B-A793-477B-AF54-3F4D357C37C4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Dreptunghi: colțuri rotunjite 6">
              <a:extLst>
                <a:ext uri="{FF2B5EF4-FFF2-40B4-BE49-F238E27FC236}">
                  <a16:creationId xmlns:a16="http://schemas.microsoft.com/office/drawing/2014/main" id="{DD400004-34B9-4DE8-B5A8-275093D2EBC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/>
                <a:t>DURABILITY</a:t>
              </a:r>
              <a:endParaRPr lang="ro-RO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9128616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105B273C4DE8448CDDBEE7FB52AF9D" ma:contentTypeVersion="8" ma:contentTypeDescription="Create a new document." ma:contentTypeScope="" ma:versionID="09b52462dbce9d31867ec3948bc59e3a">
  <xsd:schema xmlns:xsd="http://www.w3.org/2001/XMLSchema" xmlns:xs="http://www.w3.org/2001/XMLSchema" xmlns:p="http://schemas.microsoft.com/office/2006/metadata/properties" xmlns:ns2="849bcb71-18f6-4b5b-9727-bb6cf041d844" targetNamespace="http://schemas.microsoft.com/office/2006/metadata/properties" ma:root="true" ma:fieldsID="3d977466feb1addb1a9baf9d9c581bbc" ns2:_="">
    <xsd:import namespace="849bcb71-18f6-4b5b-9727-bb6cf041d8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bcb71-18f6-4b5b-9727-bb6cf041d8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469A1E-DEF7-4BFF-9F3D-0818081AE7DF}"/>
</file>

<file path=customXml/itemProps2.xml><?xml version="1.0" encoding="utf-8"?>
<ds:datastoreItem xmlns:ds="http://schemas.openxmlformats.org/officeDocument/2006/customXml" ds:itemID="{229A93BC-78C5-433D-8C74-6685324EB00C}"/>
</file>

<file path=customXml/itemProps3.xml><?xml version="1.0" encoding="utf-8"?>
<ds:datastoreItem xmlns:ds="http://schemas.openxmlformats.org/officeDocument/2006/customXml" ds:itemID="{B5F7CBF6-458F-4E6C-99BC-1D76F84CBE84}"/>
</file>

<file path=docProps/app.xml><?xml version="1.0" encoding="utf-8"?>
<Properties xmlns="http://schemas.openxmlformats.org/officeDocument/2006/extended-properties" xmlns:vt="http://schemas.openxmlformats.org/officeDocument/2006/docPropsVTypes">
  <TotalTime>6986</TotalTime>
  <Words>4153</Words>
  <Application>Microsoft Office PowerPoint</Application>
  <PresentationFormat>Ecran lat</PresentationFormat>
  <Paragraphs>931</Paragraphs>
  <Slides>64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64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Courier New</vt:lpstr>
      <vt:lpstr>Wingdings</vt:lpstr>
      <vt:lpstr>Temă Office</vt:lpstr>
      <vt:lpstr>Transactional systems</vt:lpstr>
      <vt:lpstr>Transactional systems</vt:lpstr>
      <vt:lpstr>Transaction</vt:lpstr>
      <vt:lpstr>Transaction </vt:lpstr>
      <vt:lpstr>Transaction properties </vt:lpstr>
      <vt:lpstr>Prezentare PowerPoint</vt:lpstr>
      <vt:lpstr>Prezentare PowerPoint</vt:lpstr>
      <vt:lpstr>Prezentare PowerPoint</vt:lpstr>
      <vt:lpstr>Prezentare PowerPoint</vt:lpstr>
      <vt:lpstr>Prezentare PowerPoint</vt:lpstr>
      <vt:lpstr>Transaction states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Concurrent transactions</vt:lpstr>
      <vt:lpstr>Concurrent transactions</vt:lpstr>
      <vt:lpstr>Concurrent transactions - conflicts</vt:lpstr>
      <vt:lpstr>Concurrent transactions -- Schedules</vt:lpstr>
      <vt:lpstr>Schedules example S1</vt:lpstr>
      <vt:lpstr>Schedules example S2</vt:lpstr>
      <vt:lpstr>Concurrent transactions</vt:lpstr>
      <vt:lpstr>Concurrent transactions</vt:lpstr>
      <vt:lpstr>Schedules example S2</vt:lpstr>
      <vt:lpstr>Schedules example S3</vt:lpstr>
      <vt:lpstr>Concurrent transactions</vt:lpstr>
      <vt:lpstr>Concurrent transactions</vt:lpstr>
      <vt:lpstr>Concurrent transactions</vt:lpstr>
      <vt:lpstr>Conflict serializability</vt:lpstr>
      <vt:lpstr>Isolation levels</vt:lpstr>
      <vt:lpstr>Isolation levels</vt:lpstr>
      <vt:lpstr>Level Serializability, perfect isolation</vt:lpstr>
      <vt:lpstr>Transactions errors</vt:lpstr>
      <vt:lpstr>Transactions errors</vt:lpstr>
      <vt:lpstr>Transactions errors</vt:lpstr>
      <vt:lpstr>Transactions errors</vt:lpstr>
      <vt:lpstr>Transactions errors</vt:lpstr>
      <vt:lpstr>Isolation levels</vt:lpstr>
      <vt:lpstr>Isolation levels</vt:lpstr>
      <vt:lpstr>READ UNCOMMITTED</vt:lpstr>
      <vt:lpstr>READ UNCOMMITTED</vt:lpstr>
      <vt:lpstr>READ UNCOMMITTED</vt:lpstr>
      <vt:lpstr>Isolation levels</vt:lpstr>
      <vt:lpstr>READ COMMITTED</vt:lpstr>
      <vt:lpstr>READ COMMITTED</vt:lpstr>
      <vt:lpstr>Isolation levels</vt:lpstr>
      <vt:lpstr>Isolation levels</vt:lpstr>
      <vt:lpstr>Isolation levels</vt:lpstr>
      <vt:lpstr>READ COMMITTED</vt:lpstr>
      <vt:lpstr>READ COMMITTED</vt:lpstr>
      <vt:lpstr>Isolation levels</vt:lpstr>
      <vt:lpstr>REPEATABLE READ</vt:lpstr>
      <vt:lpstr>REPEATABLE READ</vt:lpstr>
      <vt:lpstr>REPEATABLE READ</vt:lpstr>
      <vt:lpstr>REPEATABLE READ</vt:lpstr>
      <vt:lpstr>Achieving isolation</vt:lpstr>
      <vt:lpstr>Locking</vt:lpstr>
      <vt:lpstr>Snapshot isolation</vt:lpstr>
      <vt:lpstr>Consistency levels</vt:lpstr>
      <vt:lpstr>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Transactions</dc:title>
  <dc:creator>Rob Ban</dc:creator>
  <cp:lastModifiedBy>Iulia Banu</cp:lastModifiedBy>
  <cp:revision>236</cp:revision>
  <dcterms:created xsi:type="dcterms:W3CDTF">2020-03-01T21:41:38Z</dcterms:created>
  <dcterms:modified xsi:type="dcterms:W3CDTF">2022-04-18T04:28:44Z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0x01010037105B273C4DE8448CDDBEE7FB52AF9D</vt:lpwstr>
  </property>
</Properties>
</file>