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49D2D-69B7-420A-B082-5C0776D6E4B0}" v="421" dt="2022-05-12T08:45:25.382"/>
    <p1510:client id="{642377E9-9DD7-2DD4-38AF-562B7A138536}" v="22" dt="2022-05-12T12:58:40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12.05.2022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i="1" dirty="0">
                <a:ea typeface="Calibri Light"/>
                <a:cs typeface="Calibri Light"/>
              </a:rPr>
              <a:t>LDD- continuare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ea typeface="Calibri"/>
                <a:cs typeface="Calibri"/>
              </a:rPr>
              <a:t>12.05.2022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D97-E330-53B2-9FB9-FB39ABD1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67" y="324259"/>
            <a:ext cx="10470333" cy="5852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,Sans-Serif"/>
              <a:buChar char="q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Modificarea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vizualizărilor</a:t>
            </a:r>
            <a:r>
              <a:rPr lang="en-US" dirty="0">
                <a:cs typeface="Calibri" panose="020F0502020204030204"/>
              </a:rPr>
              <a:t> se </a:t>
            </a:r>
            <a:r>
              <a:rPr lang="en-US" dirty="0" err="1">
                <a:cs typeface="Calibri" panose="020F0502020204030204"/>
              </a:rPr>
              <a:t>realizează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prin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recrearea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acestora</a:t>
            </a:r>
            <a:r>
              <a:rPr lang="en-US" dirty="0">
                <a:cs typeface="Calibri" panose="020F0502020204030204"/>
              </a:rPr>
              <a:t> cu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ajutorul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opţiunii</a:t>
            </a:r>
            <a:r>
              <a:rPr lang="en-US" dirty="0">
                <a:cs typeface="Calibri" panose="020F0502020204030204"/>
              </a:rPr>
              <a:t> OR REPLACE. </a:t>
            </a:r>
            <a:r>
              <a:rPr lang="en-US" dirty="0" err="1">
                <a:cs typeface="Calibri" panose="020F0502020204030204"/>
              </a:rPr>
              <a:t>Totuşi</a:t>
            </a:r>
            <a:r>
              <a:rPr lang="en-US" dirty="0">
                <a:cs typeface="Calibri" panose="020F0502020204030204"/>
              </a:rPr>
              <a:t>, </a:t>
            </a:r>
            <a:r>
              <a:rPr lang="en-US" dirty="0" err="1">
                <a:cs typeface="Calibri" panose="020F0502020204030204"/>
              </a:rPr>
              <a:t>începând</a:t>
            </a:r>
            <a:r>
              <a:rPr lang="en-US" dirty="0">
                <a:cs typeface="Calibri" panose="020F0502020204030204"/>
              </a:rPr>
              <a:t> cu Oracle9i, a </a:t>
            </a:r>
            <a:r>
              <a:rPr lang="en-US" dirty="0" err="1">
                <a:cs typeface="Calibri" panose="020F0502020204030204"/>
              </a:rPr>
              <a:t>devenit</a:t>
            </a:r>
            <a:endParaRPr lang="en-US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posibilă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utilizarea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comenzii</a:t>
            </a:r>
            <a:r>
              <a:rPr lang="en-US" dirty="0">
                <a:cs typeface="Calibri" panose="020F0502020204030204"/>
              </a:rPr>
              <a:t> ALTER VIEW </a:t>
            </a:r>
            <a:r>
              <a:rPr lang="en-US" dirty="0" err="1">
                <a:cs typeface="Calibri" panose="020F0502020204030204"/>
              </a:rPr>
              <a:t>pentru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adăugare</a:t>
            </a:r>
            <a:r>
              <a:rPr lang="en-US" dirty="0">
                <a:cs typeface="Calibri" panose="020F0502020204030204"/>
              </a:rPr>
              <a:t> de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constrângeri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vizualizării</a:t>
            </a:r>
            <a:r>
              <a:rPr lang="en-US" dirty="0">
                <a:cs typeface="Calibri" panose="020F0502020204030204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Wingdings,Sans-Serif"/>
              <a:buChar char="q"/>
            </a:pPr>
            <a:r>
              <a:rPr lang="en-US" dirty="0" err="1">
                <a:cs typeface="Calibri" panose="020F0502020204030204"/>
              </a:rPr>
              <a:t>Suprimarea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vizualizărilor</a:t>
            </a:r>
            <a:r>
              <a:rPr lang="en-US" dirty="0">
                <a:cs typeface="Calibri" panose="020F0502020204030204"/>
              </a:rPr>
              <a:t> se face cu </a:t>
            </a:r>
            <a:r>
              <a:rPr lang="en-US" dirty="0" err="1">
                <a:cs typeface="Calibri" panose="020F0502020204030204"/>
              </a:rPr>
              <a:t>comanda</a:t>
            </a:r>
            <a:r>
              <a:rPr lang="en-US" dirty="0">
                <a:cs typeface="Calibri" panose="020F0502020204030204"/>
              </a:rPr>
              <a:t> DROP VIEW 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b="1" dirty="0">
                <a:cs typeface="Calibri" panose="020F0502020204030204"/>
              </a:rPr>
              <a:t>DROP VIEW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nume_vizualizare</a:t>
            </a:r>
            <a:r>
              <a:rPr lang="en-US" dirty="0">
                <a:cs typeface="Calibri" panose="020F0502020204030204"/>
              </a:rPr>
              <a:t>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96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6F11-1CD2-4C87-7D3A-C9B55262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87" y="120556"/>
            <a:ext cx="10704213" cy="605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 err="1">
                <a:ea typeface="+mn-lt"/>
                <a:cs typeface="+mn-lt"/>
              </a:rPr>
              <a:t>Informaţii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 se pot </a:t>
            </a:r>
            <a:r>
              <a:rPr lang="en-US" dirty="0" err="1">
                <a:ea typeface="+mn-lt"/>
                <a:cs typeface="+mn-lt"/>
              </a:rPr>
              <a:t>găsi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dicţionarul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datelor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interogând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i="1" dirty="0">
                <a:ea typeface="+mn-lt"/>
                <a:cs typeface="+mn-lt"/>
              </a:rPr>
              <a:t>USER_VIEWS, ALL_VIEWS</a:t>
            </a:r>
            <a:r>
              <a:rPr lang="en-US" dirty="0">
                <a:ea typeface="+mn-lt"/>
                <a:cs typeface="+mn-lt"/>
              </a:rPr>
              <a:t> .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aflarea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informaţiilor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coloanele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actualizabile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vizualizarea</a:t>
            </a: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USER_UPDATABLE_COLUMNS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Subcererile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însoţite</a:t>
            </a:r>
            <a:r>
              <a:rPr lang="en-US" dirty="0">
                <a:ea typeface="+mn-lt"/>
                <a:cs typeface="+mn-lt"/>
              </a:rPr>
              <a:t> de un alias care apar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comenzile</a:t>
            </a:r>
            <a:r>
              <a:rPr lang="en-US" dirty="0">
                <a:ea typeface="+mn-lt"/>
                <a:cs typeface="+mn-lt"/>
              </a:rPr>
              <a:t> SELECT,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INSERT,UPDATE, DELETE, MERGE se </a:t>
            </a:r>
            <a:r>
              <a:rPr lang="en-US" dirty="0" err="1">
                <a:ea typeface="+mn-lt"/>
                <a:cs typeface="+mn-lt"/>
              </a:rPr>
              <a:t>numesc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vizualizări</a:t>
            </a:r>
            <a:r>
              <a:rPr lang="en-US" i="1" dirty="0">
                <a:ea typeface="+mn-lt"/>
                <a:cs typeface="+mn-lt"/>
              </a:rPr>
              <a:t> inline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deosebire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propriu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nu sunt considerate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obiecte</a:t>
            </a:r>
            <a:r>
              <a:rPr lang="en-US" dirty="0">
                <a:ea typeface="+mn-lt"/>
                <a:cs typeface="+mn-lt"/>
              </a:rPr>
              <a:t> ale </a:t>
            </a:r>
            <a:r>
              <a:rPr lang="en-US" dirty="0" err="1">
                <a:ea typeface="+mn-lt"/>
                <a:cs typeface="+mn-lt"/>
              </a:rPr>
              <a:t>schemei</a:t>
            </a:r>
            <a:r>
              <a:rPr lang="en-US" dirty="0">
                <a:ea typeface="+mn-lt"/>
                <a:cs typeface="+mn-lt"/>
              </a:rPr>
              <a:t> ci sunt </a:t>
            </a:r>
            <a:r>
              <a:rPr lang="en-US" dirty="0" err="1">
                <a:ea typeface="+mn-lt"/>
                <a:cs typeface="+mn-lt"/>
              </a:rPr>
              <a:t>entităţi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temporare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valabile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doar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perioada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execuţiei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instrucţiunii</a:t>
            </a:r>
            <a:r>
              <a:rPr lang="en-US" dirty="0">
                <a:ea typeface="+mn-lt"/>
                <a:cs typeface="+mn-lt"/>
              </a:rPr>
              <a:t> LMD respective).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55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50B0-8BD0-2DC6-3B44-981A7653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ea typeface="+mj-lt"/>
                <a:cs typeface="+mj-lt"/>
              </a:rPr>
              <a:t>Operaţii</a:t>
            </a:r>
            <a:r>
              <a:rPr lang="en-US" i="1" dirty="0">
                <a:ea typeface="+mj-lt"/>
                <a:cs typeface="+mj-lt"/>
              </a:rPr>
              <a:t> LMD </a:t>
            </a:r>
            <a:r>
              <a:rPr lang="en-US" i="1" dirty="0" err="1">
                <a:ea typeface="+mj-lt"/>
                <a:cs typeface="+mj-lt"/>
              </a:rPr>
              <a:t>asupra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i="1" dirty="0" err="1">
                <a:ea typeface="+mj-lt"/>
                <a:cs typeface="+mj-lt"/>
              </a:rPr>
              <a:t>vizualizărilor</a:t>
            </a:r>
            <a:endParaRPr lang="en-US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56CE-A4E7-6997-F6AC-D06A9A7A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se pot </a:t>
            </a:r>
            <a:r>
              <a:rPr lang="en-US" dirty="0" err="1">
                <a:ea typeface="+mn-lt"/>
                <a:cs typeface="+mn-lt"/>
              </a:rPr>
              <a:t>clasifica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simple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complexe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Această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clasificare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importantă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asupra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vizualizărilor</a:t>
            </a:r>
            <a:r>
              <a:rPr lang="en-US" dirty="0">
                <a:ea typeface="+mn-lt"/>
                <a:cs typeface="+mn-lt"/>
              </a:rPr>
              <a:t> simple se pot </a:t>
            </a:r>
            <a:r>
              <a:rPr lang="en-US" dirty="0" err="1">
                <a:ea typeface="+mn-lt"/>
                <a:cs typeface="+mn-lt"/>
              </a:rPr>
              <a:t>realiza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operaţii</a:t>
            </a:r>
            <a:r>
              <a:rPr lang="en-US" dirty="0">
                <a:ea typeface="+mn-lt"/>
                <a:cs typeface="+mn-lt"/>
              </a:rPr>
              <a:t> LMD, 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cazul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complexe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lucru</a:t>
            </a:r>
            <a:r>
              <a:rPr lang="en-US" dirty="0">
                <a:ea typeface="+mn-lt"/>
                <a:cs typeface="+mn-lt"/>
              </a:rPr>
              <a:t>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posibil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intotdeauna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decât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definirea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triggeri</a:t>
            </a:r>
            <a:r>
              <a:rPr lang="en-US" dirty="0">
                <a:ea typeface="+mn-lt"/>
                <a:cs typeface="+mn-lt"/>
              </a:rPr>
              <a:t> de tip INSTEAD OF).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simple sunt definite pe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singur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nu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conţin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grupări</a:t>
            </a:r>
            <a:r>
              <a:rPr lang="en-US" dirty="0">
                <a:ea typeface="+mn-lt"/>
                <a:cs typeface="+mn-lt"/>
              </a:rPr>
              <a:t> de date.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compuse</a:t>
            </a:r>
            <a:r>
              <a:rPr lang="en-US" dirty="0">
                <a:ea typeface="+mn-lt"/>
                <a:cs typeface="+mn-lt"/>
              </a:rPr>
              <a:t> sunt definite pe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conţin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grupări</a:t>
            </a:r>
            <a:r>
              <a:rPr lang="en-US" dirty="0">
                <a:ea typeface="+mn-lt"/>
                <a:cs typeface="+mn-lt"/>
              </a:rPr>
              <a:t> de date.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231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1629-3A16-9CC1-EFE8-2DAFE871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66" y="392160"/>
            <a:ext cx="10606134" cy="578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Nu se pot </a:t>
            </a:r>
            <a:r>
              <a:rPr lang="en-US" dirty="0" err="1">
                <a:ea typeface="+mn-lt"/>
                <a:cs typeface="+mn-lt"/>
              </a:rPr>
              <a:t>realiza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operaţii</a:t>
            </a:r>
            <a:r>
              <a:rPr lang="en-US" dirty="0">
                <a:ea typeface="+mn-lt"/>
                <a:cs typeface="+mn-lt"/>
              </a:rPr>
              <a:t> LMD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conţin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grup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clauzele</a:t>
            </a:r>
            <a:r>
              <a:rPr lang="en-US" dirty="0">
                <a:ea typeface="+mn-lt"/>
                <a:cs typeface="+mn-lt"/>
              </a:rPr>
              <a:t> GROUP BY, HAVING, START WITH, CONNECT BY,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cuvântul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cheie</a:t>
            </a:r>
            <a:r>
              <a:rPr lang="en-US" dirty="0">
                <a:ea typeface="+mn-lt"/>
                <a:cs typeface="+mn-lt"/>
              </a:rPr>
              <a:t> DISTINCT,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pseudocoloana</a:t>
            </a:r>
            <a:r>
              <a:rPr lang="en-US" dirty="0">
                <a:ea typeface="+mn-lt"/>
                <a:cs typeface="+mn-lt"/>
              </a:rPr>
              <a:t> ROWNUM,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 err="1">
                <a:ea typeface="+mn-lt"/>
                <a:cs typeface="+mn-lt"/>
              </a:rPr>
              <a:t>operatori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mulţimi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,Sans-Serif"/>
              <a:buChar char="q"/>
            </a:pPr>
            <a:r>
              <a:rPr lang="en-US" dirty="0">
                <a:ea typeface="Calibri" panose="020F0502020204030204"/>
                <a:cs typeface="Calibri" panose="020F0502020204030204"/>
              </a:rPr>
              <a:t> Nu se pot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actualiza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coloane</a:t>
            </a:r>
            <a:r>
              <a:rPr lang="en-US" dirty="0">
                <a:ea typeface="Calibri" panose="020F0502020204030204"/>
                <a:cs typeface="Calibri" panose="020F0502020204030204"/>
              </a:rPr>
              <a:t> ale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căror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valori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rezultă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prin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calcul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sau</a:t>
            </a:r>
            <a:r>
              <a:rPr lang="en-US" dirty="0">
                <a:ea typeface="Calibri" panose="020F0502020204030204"/>
                <a:cs typeface="Calibri" panose="020F0502020204030204"/>
              </a:rPr>
              <a:t> definite cu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ajutorul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funcţiei</a:t>
            </a:r>
            <a:r>
              <a:rPr lang="en-US" dirty="0">
                <a:ea typeface="Calibri" panose="020F0502020204030204"/>
                <a:cs typeface="Calibri" panose="020F0502020204030204"/>
              </a:rPr>
              <a:t> DECODE</a:t>
            </a:r>
            <a:endParaRPr lang="en-US"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coloane</a:t>
            </a:r>
            <a:r>
              <a:rPr lang="en-US" dirty="0">
                <a:ea typeface="Calibri" panose="020F0502020204030204"/>
                <a:cs typeface="Calibri" panose="020F0502020204030204"/>
              </a:rPr>
              <a:t> care nu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respectă</a:t>
            </a: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constrângerile</a:t>
            </a:r>
            <a:r>
              <a:rPr lang="en-US" dirty="0">
                <a:ea typeface="Calibri" panose="020F0502020204030204"/>
                <a:cs typeface="Calibri" panose="020F0502020204030204"/>
              </a:rPr>
              <a:t> din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tabelele</a:t>
            </a:r>
            <a:r>
              <a:rPr lang="en-US" dirty="0">
                <a:ea typeface="Calibri" panose="020F0502020204030204"/>
                <a:cs typeface="Calibri" panose="020F0502020204030204"/>
              </a:rPr>
              <a:t> de 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bază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0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6E6A-0DB7-EBC8-8C04-E0EB3A3E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65" y="392160"/>
            <a:ext cx="10674035" cy="57848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bazate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orice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operaţie</a:t>
            </a:r>
            <a:r>
              <a:rPr lang="en-US" dirty="0">
                <a:ea typeface="+mn-lt"/>
                <a:cs typeface="+mn-lt"/>
              </a:rPr>
              <a:t> INSERT,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UPDATE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DELETE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doar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unul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tabelele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protejat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cheie</a:t>
            </a:r>
            <a:r>
              <a:rPr lang="en-US" dirty="0">
                <a:ea typeface="+mn-lt"/>
                <a:cs typeface="+mn-lt"/>
              </a:rPr>
              <a:t> (key preserved).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 de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, un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numeşte</a:t>
            </a:r>
            <a:r>
              <a:rPr lang="en-US" dirty="0">
                <a:ea typeface="+mn-lt"/>
                <a:cs typeface="+mn-lt"/>
              </a:rPr>
              <a:t> key-preserved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are </a:t>
            </a:r>
            <a:r>
              <a:rPr lang="en-US" dirty="0" err="1">
                <a:ea typeface="+mn-lt"/>
                <a:cs typeface="+mn-lt"/>
              </a:rPr>
              <a:t>proprietatea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cheii</a:t>
            </a:r>
            <a:r>
              <a:rPr lang="en-US" dirty="0">
                <a:ea typeface="+mn-lt"/>
                <a:cs typeface="+mn-lt"/>
              </a:rPr>
              <a:t> sale </a:t>
            </a:r>
            <a:r>
              <a:rPr lang="en-US" dirty="0" err="1">
                <a:ea typeface="+mn-lt"/>
                <a:cs typeface="+mn-lt"/>
              </a:rPr>
              <a:t>primare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coloane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constrângerea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 </a:t>
            </a:r>
            <a:r>
              <a:rPr lang="en-US" dirty="0" err="1">
                <a:ea typeface="+mn-lt"/>
                <a:cs typeface="+mn-lt"/>
              </a:rPr>
              <a:t>unicitate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unică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vizualizare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Prima </a:t>
            </a:r>
            <a:r>
              <a:rPr lang="en-US" dirty="0" err="1">
                <a:ea typeface="+mn-lt"/>
                <a:cs typeface="+mn-lt"/>
              </a:rPr>
              <a:t>condiţie</a:t>
            </a:r>
            <a:r>
              <a:rPr lang="en-US" dirty="0">
                <a:ea typeface="+mn-lt"/>
                <a:cs typeface="+mn-lt"/>
              </a:rPr>
              <a:t> ca o </a:t>
            </a:r>
            <a:r>
              <a:rPr lang="en-US" dirty="0" err="1">
                <a:ea typeface="+mn-lt"/>
                <a:cs typeface="+mn-lt"/>
              </a:rPr>
              <a:t>vizualizare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cărei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cerere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conţine</a:t>
            </a:r>
            <a:r>
              <a:rPr lang="en-US" dirty="0">
                <a:ea typeface="+mn-lt"/>
                <a:cs typeface="+mn-lt"/>
              </a:rPr>
              <a:t> un join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imodificabilă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dirty="0" err="1">
                <a:ea typeface="+mn-lt"/>
                <a:cs typeface="+mn-lt"/>
              </a:rPr>
              <a:t>instrucţiunea</a:t>
            </a:r>
            <a:r>
              <a:rPr lang="en-US" dirty="0">
                <a:ea typeface="+mn-lt"/>
                <a:cs typeface="+mn-lt"/>
              </a:rPr>
              <a:t> LMD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afecteze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singur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din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operaţia</a:t>
            </a:r>
            <a:r>
              <a:rPr lang="en-US" dirty="0">
                <a:ea typeface="+mn-lt"/>
                <a:cs typeface="+mn-lt"/>
              </a:rPr>
              <a:t> de join.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18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60D1-EADB-F5A2-95D1-AF40EEC8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60" y="346892"/>
            <a:ext cx="11081441" cy="5875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/>
              <a:buChar char="q"/>
            </a:pPr>
            <a:endParaRPr lang="en-US" dirty="0">
              <a:ea typeface="Calibri"/>
              <a:cs typeface="Calibri"/>
            </a:endParaRPr>
          </a:p>
          <a:p>
            <a:pPr>
              <a:buFont typeface="Wingdings,Sans-Serif"/>
              <a:buChar char="q"/>
            </a:pPr>
            <a:endParaRPr lang="en-US" dirty="0">
              <a:ea typeface="Calibri"/>
              <a:cs typeface="Calibri"/>
            </a:endParaRPr>
          </a:p>
          <a:p>
            <a:pPr>
              <a:buFont typeface="Wingdings,Sans-Serif"/>
              <a:buChar char="q"/>
            </a:pP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Reactualizarea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tabelelor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implică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reactualizarea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corespunzătoare</a:t>
            </a:r>
            <a:r>
              <a:rPr lang="en-US" dirty="0">
                <a:ea typeface="Calibri"/>
                <a:cs typeface="Calibri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Vizualizărilor</a:t>
            </a:r>
            <a:r>
              <a:rPr lang="en-US" dirty="0">
                <a:ea typeface="Calibri"/>
                <a:cs typeface="Calibri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,Sans-Serif"/>
              <a:buChar char="q"/>
            </a:pPr>
            <a:r>
              <a:rPr lang="en-US" dirty="0" err="1">
                <a:ea typeface="Calibri"/>
                <a:cs typeface="Calibri"/>
              </a:rPr>
              <a:t>Reactualizarea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vizualizărilor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implică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reactualizarea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tabelelor</a:t>
            </a:r>
            <a:r>
              <a:rPr lang="en-US" dirty="0">
                <a:ea typeface="Calibri"/>
                <a:cs typeface="Calibri"/>
              </a:rPr>
              <a:t> de </a:t>
            </a:r>
            <a:r>
              <a:rPr lang="en-US" dirty="0" err="1">
                <a:ea typeface="Calibri"/>
                <a:cs typeface="Calibri"/>
              </a:rPr>
              <a:t>bază</a:t>
            </a:r>
            <a:r>
              <a:rPr lang="en-US" dirty="0">
                <a:ea typeface="Calibri"/>
                <a:cs typeface="Calibri"/>
              </a:rPr>
              <a:t>? Nu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întodeauna</a:t>
            </a:r>
            <a:r>
              <a:rPr lang="en-US" dirty="0">
                <a:ea typeface="Calibri"/>
                <a:cs typeface="Calibri"/>
              </a:rPr>
              <a:t>! </a:t>
            </a:r>
            <a:r>
              <a:rPr lang="en-US" dirty="0" err="1">
                <a:ea typeface="Calibri"/>
                <a:cs typeface="Calibri"/>
              </a:rPr>
              <a:t>Există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restricţii</a:t>
            </a:r>
            <a:r>
              <a:rPr lang="en-US" dirty="0">
                <a:ea typeface="Calibri"/>
                <a:cs typeface="Calibri"/>
              </a:rPr>
              <a:t> care </a:t>
            </a:r>
            <a:r>
              <a:rPr lang="en-US" dirty="0" err="1">
                <a:ea typeface="Calibri"/>
                <a:cs typeface="Calibri"/>
              </a:rPr>
              <a:t>trebuie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respectate</a:t>
            </a:r>
            <a:r>
              <a:rPr lang="en-US" dirty="0">
                <a:ea typeface="Calibri"/>
                <a:cs typeface="Calibri"/>
              </a:rPr>
              <a:t>, </a:t>
            </a:r>
            <a:r>
              <a:rPr lang="en-US" dirty="0" err="1">
                <a:ea typeface="Calibri"/>
                <a:cs typeface="Calibri"/>
              </a:rPr>
              <a:t>însă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atunci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când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reactualizarea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poate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avea</a:t>
            </a:r>
            <a:r>
              <a:rPr lang="en-US" dirty="0">
                <a:ea typeface="Calibri"/>
                <a:cs typeface="Calibri"/>
              </a:rPr>
              <a:t> loc, </a:t>
            </a:r>
            <a:r>
              <a:rPr lang="en-US" dirty="0" err="1">
                <a:ea typeface="Calibri"/>
                <a:cs typeface="Calibri"/>
              </a:rPr>
              <a:t>datele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modificate</a:t>
            </a:r>
            <a:r>
              <a:rPr lang="en-US" dirty="0">
                <a:ea typeface="Calibri"/>
                <a:cs typeface="Calibri"/>
              </a:rPr>
              <a:t> sunt </a:t>
            </a:r>
            <a:r>
              <a:rPr lang="en-US" dirty="0" err="1">
                <a:ea typeface="Calibri"/>
                <a:cs typeface="Calibri"/>
              </a:rPr>
              <a:t>cele</a:t>
            </a:r>
            <a:r>
              <a:rPr lang="en-US" dirty="0">
                <a:ea typeface="Calibri"/>
                <a:cs typeface="Calibri"/>
              </a:rPr>
              <a:t> din </a:t>
            </a:r>
            <a:r>
              <a:rPr lang="en-US" dirty="0" err="1">
                <a:ea typeface="Calibri"/>
                <a:cs typeface="Calibri"/>
              </a:rPr>
              <a:t>tabelele</a:t>
            </a:r>
            <a:r>
              <a:rPr lang="en-US" dirty="0">
                <a:ea typeface="Calibri"/>
                <a:cs typeface="Calibri"/>
              </a:rPr>
              <a:t> de </a:t>
            </a:r>
            <a:r>
              <a:rPr lang="en-US" dirty="0" err="1">
                <a:ea typeface="Calibri"/>
                <a:cs typeface="Calibri"/>
              </a:rPr>
              <a:t>bază</a:t>
            </a:r>
            <a:r>
              <a:rPr lang="en-US" dirty="0"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519-EE76-0302-9A46-BCD9D4DE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ea typeface="Calibri Light"/>
                <a:cs typeface="Calibri Light"/>
              </a:rPr>
              <a:t>Suprimarea</a:t>
            </a:r>
            <a:r>
              <a:rPr lang="en-US" i="1" dirty="0">
                <a:ea typeface="Calibri Light"/>
                <a:cs typeface="Calibri Light"/>
              </a:rPr>
              <a:t> </a:t>
            </a:r>
            <a:r>
              <a:rPr lang="en-US" i="1" dirty="0" err="1">
                <a:ea typeface="Calibri Light"/>
                <a:cs typeface="Calibri Light"/>
              </a:rPr>
              <a:t>tabelelor</a:t>
            </a:r>
            <a:endParaRPr lang="en-US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833D-5660-4BC9-338F-9680E4C8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Ştergerea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fizică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inclusiv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înregistrărilor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acestuia</a:t>
            </a:r>
            <a:r>
              <a:rPr lang="en-US" dirty="0">
                <a:ea typeface="+mn-lt"/>
                <a:cs typeface="+mn-lt"/>
              </a:rPr>
              <a:t>, se 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realizează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 algn="ctr">
              <a:buNone/>
            </a:pPr>
            <a:r>
              <a:rPr lang="en-US" b="1" dirty="0">
                <a:ea typeface="+mn-lt"/>
                <a:cs typeface="+mn-lt"/>
              </a:rPr>
              <a:t>DROP TABLE </a:t>
            </a:r>
            <a:r>
              <a:rPr lang="en-US" b="1" dirty="0" err="1">
                <a:ea typeface="+mn-lt"/>
                <a:cs typeface="+mn-lt"/>
              </a:rPr>
              <a:t>nume_tabel</a:t>
            </a:r>
            <a:r>
              <a:rPr lang="en-US" b="1" dirty="0">
                <a:ea typeface="+mn-lt"/>
                <a:cs typeface="+mn-lt"/>
              </a:rPr>
              <a:t>;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ştergerea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conţinutului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păstrarea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structurii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acestuia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 algn="ctr">
              <a:buNone/>
            </a:pPr>
            <a:r>
              <a:rPr lang="en-US" b="1" dirty="0">
                <a:ea typeface="+mn-lt"/>
                <a:cs typeface="+mn-lt"/>
              </a:rPr>
              <a:t>TRUNCATE TABLE </a:t>
            </a:r>
            <a:r>
              <a:rPr lang="en-US" b="1" dirty="0" err="1">
                <a:ea typeface="+mn-lt"/>
                <a:cs typeface="+mn-lt"/>
              </a:rPr>
              <a:t>nume_tabel</a:t>
            </a:r>
            <a:r>
              <a:rPr lang="en-US" b="1" dirty="0">
                <a:ea typeface="+mn-lt"/>
                <a:cs typeface="+mn-lt"/>
              </a:rPr>
              <a:t>;</a:t>
            </a:r>
            <a:endParaRPr lang="en-US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Observație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operaţie</a:t>
            </a:r>
            <a:r>
              <a:rPr lang="en-US" dirty="0">
                <a:ea typeface="+mn-lt"/>
                <a:cs typeface="+mn-lt"/>
              </a:rPr>
              <a:t> LDD, </a:t>
            </a:r>
            <a:r>
              <a:rPr lang="en-US" dirty="0" err="1">
                <a:ea typeface="+mn-lt"/>
                <a:cs typeface="+mn-lt"/>
              </a:rPr>
              <a:t>comanda</a:t>
            </a:r>
            <a:r>
              <a:rPr lang="en-US" dirty="0">
                <a:ea typeface="+mn-lt"/>
                <a:cs typeface="+mn-lt"/>
              </a:rPr>
              <a:t> TRUNCATE are </a:t>
            </a:r>
            <a:r>
              <a:rPr lang="en-US" dirty="0" err="1">
                <a:ea typeface="+mn-lt"/>
                <a:cs typeface="+mn-lt"/>
              </a:rPr>
              <a:t>efect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definitiv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deosebire</a:t>
            </a:r>
            <a:r>
              <a:rPr lang="en-US" dirty="0">
                <a:ea typeface="+mn-lt"/>
                <a:cs typeface="+mn-lt"/>
              </a:rPr>
              <a:t> de DELETE care,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comandă</a:t>
            </a:r>
            <a:r>
              <a:rPr lang="en-US" dirty="0">
                <a:ea typeface="+mn-lt"/>
                <a:cs typeface="+mn-lt"/>
              </a:rPr>
              <a:t> LMD,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anulată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2394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56E4-8480-26F3-D298-5CC0A2A7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ea typeface="Calibri Light"/>
                <a:cs typeface="Calibri Light"/>
              </a:rPr>
              <a:t>Redenumirea</a:t>
            </a:r>
            <a:r>
              <a:rPr lang="en-US" i="1" dirty="0">
                <a:ea typeface="Calibri Light"/>
                <a:cs typeface="Calibri Light"/>
              </a:rPr>
              <a:t> </a:t>
            </a:r>
            <a:r>
              <a:rPr lang="en-US" i="1" dirty="0" err="1">
                <a:ea typeface="Calibri Light"/>
                <a:cs typeface="Calibri Light"/>
              </a:rPr>
              <a:t>tabelelor</a:t>
            </a:r>
            <a:endParaRPr lang="en-US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4544-F1C4-983E-31C6-FE66B672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98" y="1671296"/>
            <a:ext cx="10727802" cy="45056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Comanda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RENAME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redenumirea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vizualizare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secvenţă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RENAME nume1_obiect TO nume2_obiect;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i="1" dirty="0" err="1">
                <a:ea typeface="+mn-lt"/>
                <a:cs typeface="+mn-lt"/>
              </a:rPr>
              <a:t>Observații</a:t>
            </a:r>
            <a:r>
              <a:rPr lang="en-US" i="1" dirty="0">
                <a:ea typeface="+mn-lt"/>
                <a:cs typeface="+mn-lt"/>
              </a:rPr>
              <a:t>:</a:t>
            </a:r>
            <a:endParaRPr lang="en-US" i="1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redenumirii</a:t>
            </a:r>
            <a:r>
              <a:rPr lang="en-US" dirty="0">
                <a:ea typeface="+mn-lt"/>
                <a:cs typeface="+mn-lt"/>
              </a:rPr>
              <a:t> sunt </a:t>
            </a:r>
            <a:r>
              <a:rPr lang="en-US" dirty="0" err="1">
                <a:ea typeface="+mn-lt"/>
                <a:cs typeface="+mn-lt"/>
              </a:rPr>
              <a:t>transferate</a:t>
            </a:r>
            <a:r>
              <a:rPr lang="en-US" dirty="0">
                <a:ea typeface="+mn-lt"/>
                <a:cs typeface="+mn-lt"/>
              </a:rPr>
              <a:t> automat </a:t>
            </a:r>
            <a:r>
              <a:rPr lang="en-US" dirty="0" err="1">
                <a:ea typeface="+mn-lt"/>
                <a:cs typeface="+mn-lt"/>
              </a:rPr>
              <a:t>constrângerile</a:t>
            </a:r>
            <a:r>
              <a:rPr lang="en-US" dirty="0">
                <a:ea typeface="+mn-lt"/>
                <a:cs typeface="+mn-lt"/>
              </a:rPr>
              <a:t> de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integritate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indecşii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privilegiile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asupra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vechilor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obiecte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 Sunt invalidate </a:t>
            </a:r>
            <a:r>
              <a:rPr lang="en-US" dirty="0" err="1">
                <a:ea typeface="+mn-lt"/>
                <a:cs typeface="+mn-lt"/>
              </a:rPr>
              <a:t>toate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obiectele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depind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obiectul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redenumit</a:t>
            </a:r>
            <a:r>
              <a:rPr lang="en-US" dirty="0">
                <a:ea typeface="+mn-lt"/>
                <a:cs typeface="+mn-lt"/>
              </a:rPr>
              <a:t>, cum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sinonime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proceduri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stocate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24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9560-0FDC-D954-96C8-35A62851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ea typeface="+mj-lt"/>
                <a:cs typeface="+mj-lt"/>
              </a:rPr>
              <a:t>Consultarea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i="1" dirty="0" err="1">
                <a:ea typeface="+mj-lt"/>
                <a:cs typeface="+mj-lt"/>
              </a:rPr>
              <a:t>dicţionarului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i="1" dirty="0" err="1">
                <a:ea typeface="+mj-lt"/>
                <a:cs typeface="+mj-lt"/>
              </a:rPr>
              <a:t>datelor</a:t>
            </a:r>
            <a:endParaRPr lang="en-US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3A67-AAC7-97D2-5E38-808E4AFF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Informaţii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tabelele</a:t>
            </a:r>
            <a:r>
              <a:rPr lang="en-US" dirty="0">
                <a:ea typeface="+mn-lt"/>
                <a:cs typeface="+mn-lt"/>
              </a:rPr>
              <a:t> create se </a:t>
            </a:r>
            <a:r>
              <a:rPr lang="en-US" dirty="0" err="1">
                <a:ea typeface="+mn-lt"/>
                <a:cs typeface="+mn-lt"/>
              </a:rPr>
              <a:t>găsesc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din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dicționarul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i="1" dirty="0">
                <a:ea typeface="+mn-lt"/>
                <a:cs typeface="+mn-lt"/>
              </a:rPr>
              <a:t>USER_TABLES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informaţii</a:t>
            </a:r>
            <a:r>
              <a:rPr lang="en-US" dirty="0">
                <a:ea typeface="+mn-lt"/>
                <a:cs typeface="+mn-lt"/>
              </a:rPr>
              <a:t> complete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i="1" dirty="0">
                <a:ea typeface="+mn-lt"/>
                <a:cs typeface="+mn-lt"/>
              </a:rPr>
              <a:t>TAB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informaţii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schema 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Informaţii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constrângeri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găsim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USER_CONSTRAINTS, </a:t>
            </a:r>
            <a:r>
              <a:rPr lang="en-US" dirty="0" err="1">
                <a:ea typeface="+mn-lt"/>
                <a:cs typeface="+mn-lt"/>
              </a:rPr>
              <a:t>iar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coloanele</a:t>
            </a:r>
            <a:r>
              <a:rPr lang="en-US" dirty="0">
                <a:ea typeface="+mn-lt"/>
                <a:cs typeface="+mn-lt"/>
              </a:rPr>
              <a:t> implicate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constrângeri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USER_CONS_COLUMNS.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1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52D3-75C3-B55D-E416-61EAE62B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ea typeface="+mj-lt"/>
                <a:cs typeface="+mj-lt"/>
              </a:rPr>
              <a:t>Definirea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i="1" dirty="0" err="1">
                <a:ea typeface="+mj-lt"/>
                <a:cs typeface="+mj-lt"/>
              </a:rPr>
              <a:t>vizualizărilor</a:t>
            </a:r>
            <a:r>
              <a:rPr lang="en-US" i="1" dirty="0">
                <a:ea typeface="+mj-lt"/>
                <a:cs typeface="+mj-lt"/>
              </a:rPr>
              <a:t> (view)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AD5C-B96B-B763-3136-AE224693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sunt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virtuale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construite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a 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altor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denumite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nu </a:t>
            </a:r>
            <a:r>
              <a:rPr lang="en-US" dirty="0" err="1">
                <a:ea typeface="+mn-lt"/>
                <a:cs typeface="+mn-lt"/>
              </a:rPr>
              <a:t>conţin</a:t>
            </a:r>
            <a:r>
              <a:rPr lang="en-US" dirty="0">
                <a:ea typeface="+mn-lt"/>
                <a:cs typeface="+mn-lt"/>
              </a:rPr>
              <a:t> date, 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reflectă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datele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tabelele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Vizualizările</a:t>
            </a:r>
            <a:r>
              <a:rPr lang="en-US" dirty="0">
                <a:ea typeface="+mn-lt"/>
                <a:cs typeface="+mn-lt"/>
              </a:rPr>
              <a:t> sunt definite de o </a:t>
            </a:r>
            <a:r>
              <a:rPr lang="en-US" dirty="0" err="1">
                <a:ea typeface="+mn-lt"/>
                <a:cs typeface="+mn-lt"/>
              </a:rPr>
              <a:t>cerere</a:t>
            </a:r>
            <a:r>
              <a:rPr lang="en-US" dirty="0">
                <a:ea typeface="+mn-lt"/>
                <a:cs typeface="+mn-lt"/>
              </a:rPr>
              <a:t> SQL, </a:t>
            </a:r>
            <a:r>
              <a:rPr lang="en-US" dirty="0" err="1">
                <a:ea typeface="+mn-lt"/>
                <a:cs typeface="+mn-lt"/>
              </a:rPr>
              <a:t>motiv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mai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sunt </a:t>
            </a:r>
            <a:r>
              <a:rPr lang="en-US" dirty="0" err="1">
                <a:ea typeface="+mn-lt"/>
                <a:cs typeface="+mn-lt"/>
              </a:rPr>
              <a:t>denumite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cereri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stocate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81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8666-647A-F7B3-A640-F466B1EA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ea typeface="+mj-lt"/>
                <a:cs typeface="+mj-lt"/>
              </a:rPr>
              <a:t>Avantajele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i="1" dirty="0" err="1">
                <a:ea typeface="+mj-lt"/>
                <a:cs typeface="+mj-lt"/>
              </a:rPr>
              <a:t>utilizării</a:t>
            </a:r>
            <a:r>
              <a:rPr lang="en-US" i="1" dirty="0">
                <a:ea typeface="+mj-lt"/>
                <a:cs typeface="+mj-lt"/>
              </a:rPr>
              <a:t> </a:t>
            </a:r>
            <a:r>
              <a:rPr lang="en-US" i="1" dirty="0" err="1">
                <a:ea typeface="+mj-lt"/>
                <a:cs typeface="+mj-lt"/>
              </a:rPr>
              <a:t>vizualizărilor</a:t>
            </a:r>
            <a:r>
              <a:rPr lang="en-US" i="1" dirty="0">
                <a:ea typeface="+mj-lt"/>
                <a:cs typeface="+mj-lt"/>
              </a:rPr>
              <a:t>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1ADD-7F37-BBD2-4737-DDD5B027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restricţionarea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accesului</a:t>
            </a:r>
            <a:r>
              <a:rPr lang="en-US" dirty="0">
                <a:ea typeface="+mn-lt"/>
                <a:cs typeface="+mn-lt"/>
              </a:rPr>
              <a:t> la date;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simplificarea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cereri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complexe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asigurarea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independenţei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programele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aplicaţii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prezentarea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diferite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imagini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asupra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datelor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5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0BE7-BE76-87BB-B678-5C75A18C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cs typeface="Calibri Light"/>
              </a:rPr>
              <a:t>Sintaxă</a:t>
            </a:r>
            <a:r>
              <a:rPr lang="en-US" i="1" dirty="0">
                <a:cs typeface="Calibri Light"/>
              </a:rPr>
              <a:t> </a:t>
            </a:r>
            <a:r>
              <a:rPr lang="en-US" i="1" dirty="0" err="1">
                <a:cs typeface="Calibri Light"/>
              </a:rPr>
              <a:t>vizualizare</a:t>
            </a:r>
            <a:endParaRPr lang="en-US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DF09-EC67-BBBE-B957-97E072E6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2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Crearea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vizualizărilor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realizează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CREATE VIEW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cărei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sintaxă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simplificată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CREATE [OR REPLACE] [FORCE | NOFORCE] VIEW</a:t>
            </a:r>
            <a:endParaRPr lang="en-US" dirty="0">
              <a:cs typeface="Calibri" panose="020F0502020204030204"/>
            </a:endParaRPr>
          </a:p>
          <a:p>
            <a:pPr algn="ctr">
              <a:buNone/>
            </a:pPr>
            <a:r>
              <a:rPr lang="en-US" dirty="0" err="1">
                <a:ea typeface="+mn-lt"/>
                <a:cs typeface="+mn-lt"/>
              </a:rPr>
              <a:t>nume_vizualizare</a:t>
            </a:r>
            <a:r>
              <a:rPr lang="en-US" dirty="0">
                <a:ea typeface="+mn-lt"/>
                <a:cs typeface="+mn-lt"/>
              </a:rPr>
              <a:t> [(alias, alias, ..)]</a:t>
            </a:r>
            <a:endParaRPr lang="en-US" dirty="0">
              <a:cs typeface="Calibri" panose="020F0502020204030204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AS </a:t>
            </a:r>
            <a:r>
              <a:rPr lang="en-US" dirty="0" err="1">
                <a:ea typeface="+mn-lt"/>
                <a:cs typeface="+mn-lt"/>
              </a:rPr>
              <a:t>subcerere</a:t>
            </a:r>
            <a:endParaRPr lang="en-US" dirty="0" err="1">
              <a:cs typeface="Calibri" panose="020F0502020204030204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[WITH CHECK OPTION [CONSTRAINT </a:t>
            </a:r>
            <a:r>
              <a:rPr lang="en-US" dirty="0" err="1">
                <a:ea typeface="+mn-lt"/>
                <a:cs typeface="+mn-lt"/>
              </a:rPr>
              <a:t>nume_constrangere</a:t>
            </a:r>
            <a:r>
              <a:rPr lang="en-US" dirty="0">
                <a:ea typeface="+mn-lt"/>
                <a:cs typeface="+mn-lt"/>
              </a:rPr>
              <a:t>]]</a:t>
            </a: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[WITH READ ONLY [CONSTRAINT </a:t>
            </a:r>
            <a:r>
              <a:rPr lang="en-US" dirty="0" err="1">
                <a:ea typeface="+mn-lt"/>
                <a:cs typeface="+mn-lt"/>
              </a:rPr>
              <a:t>nume_constrangere</a:t>
            </a:r>
            <a:r>
              <a:rPr lang="en-US" dirty="0">
                <a:ea typeface="+mn-lt"/>
                <a:cs typeface="+mn-lt"/>
              </a:rPr>
              <a:t>]];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589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3A2F-40A9-EEFB-4962-04F9EE81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7" y="131244"/>
            <a:ext cx="10953183" cy="1114316"/>
          </a:xfrm>
        </p:spPr>
        <p:txBody>
          <a:bodyPr/>
          <a:lstStyle/>
          <a:p>
            <a:r>
              <a:rPr lang="en-US" i="1" dirty="0" err="1">
                <a:cs typeface="Calibri Light"/>
              </a:rPr>
              <a:t>Explicații</a:t>
            </a:r>
            <a:endParaRPr lang="en-US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82FA-D65D-1F84-72C6-68485FB0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16" y="1169250"/>
            <a:ext cx="11021084" cy="5007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i="1" dirty="0">
                <a:solidFill>
                  <a:srgbClr val="FF0000"/>
                </a:solidFill>
                <a:ea typeface="+mn-lt"/>
                <a:cs typeface="+mn-lt"/>
              </a:rPr>
              <a:t>OR REPLACE </a:t>
            </a:r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utilizează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schimba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definiţia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fără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reacorda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eventualele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privilegii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Opţiunea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solidFill>
                  <a:srgbClr val="FF0000"/>
                </a:solidFill>
                <a:ea typeface="+mn-lt"/>
                <a:cs typeface="+mn-lt"/>
              </a:rPr>
              <a:t>FORCE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inainte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definirea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tabelelor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ignorând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erorile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crearea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Subcererea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oricât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complexă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nu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conţine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clauza </a:t>
            </a:r>
            <a:r>
              <a:rPr lang="en-US" i="1" dirty="0">
                <a:ea typeface="+mn-lt"/>
                <a:cs typeface="+mn-lt"/>
              </a:rPr>
              <a:t>ORDER BY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doreşte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ordonare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utilizează</a:t>
            </a:r>
            <a:r>
              <a:rPr lang="en-US" dirty="0">
                <a:ea typeface="+mn-lt"/>
                <a:cs typeface="+mn-lt"/>
              </a:rPr>
              <a:t> ORDER BY la</a:t>
            </a:r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Interogarea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vizualizării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50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5089-F320-6D1D-18BD-96B6DF4B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30" y="377071"/>
            <a:ext cx="10832470" cy="6365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 </a:t>
            </a:r>
            <a:r>
              <a:rPr lang="en-US" i="1" dirty="0">
                <a:solidFill>
                  <a:srgbClr val="FF0000"/>
                </a:solidFill>
                <a:ea typeface="+mn-lt"/>
                <a:cs typeface="+mn-lt"/>
              </a:rPr>
              <a:t>WITH CHECK OPTION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inserarea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şi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modificarea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intermediul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vizualizării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numai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liniilor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 sunt </a:t>
            </a:r>
            <a:r>
              <a:rPr lang="en-US" dirty="0" err="1">
                <a:ea typeface="+mn-lt"/>
                <a:cs typeface="+mn-lt"/>
              </a:rPr>
              <a:t>accesibile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vizualizării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lipseşte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numele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constrângerii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atunci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sistemul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asociază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nume</a:t>
            </a:r>
            <a:r>
              <a:rPr lang="en-US" dirty="0">
                <a:ea typeface="+mn-lt"/>
                <a:cs typeface="+mn-lt"/>
              </a:rPr>
              <a:t> implicit de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tip </a:t>
            </a:r>
            <a:r>
              <a:rPr lang="en-US" dirty="0" err="1">
                <a:ea typeface="+mn-lt"/>
                <a:cs typeface="+mn-lt"/>
              </a:rPr>
              <a:t>SYS_Cn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acestei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constrangeri</a:t>
            </a:r>
            <a:r>
              <a:rPr lang="en-US" dirty="0">
                <a:ea typeface="+mn-lt"/>
                <a:cs typeface="+mn-lt"/>
              </a:rPr>
              <a:t> (n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număr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generat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încât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numele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constrângerii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 </a:t>
            </a:r>
            <a:r>
              <a:rPr lang="en-US" dirty="0" err="1">
                <a:ea typeface="+mn-lt"/>
                <a:cs typeface="+mn-lt"/>
              </a:rPr>
              <a:t>unic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i="1" dirty="0">
                <a:solidFill>
                  <a:srgbClr val="FF0000"/>
                </a:solidFill>
                <a:ea typeface="+mn-lt"/>
                <a:cs typeface="+mn-lt"/>
              </a:rPr>
              <a:t>WITH READ ONLY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asigură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intermediul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vizualizarii</a:t>
            </a:r>
            <a:r>
              <a:rPr lang="en-US" dirty="0">
                <a:ea typeface="+mn-lt"/>
                <a:cs typeface="+mn-lt"/>
              </a:rPr>
              <a:t> nu se pot </a:t>
            </a:r>
            <a:r>
              <a:rPr lang="en-US" dirty="0" err="1">
                <a:ea typeface="+mn-lt"/>
                <a:cs typeface="+mn-lt"/>
              </a:rPr>
              <a:t>executa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operaţii</a:t>
            </a:r>
            <a:r>
              <a:rPr lang="en-US" dirty="0">
                <a:ea typeface="+mn-lt"/>
                <a:cs typeface="+mn-lt"/>
              </a:rPr>
              <a:t> LMD.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6712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F8420843954A9D8E9D7AABC1244D" ma:contentTypeVersion="2" ma:contentTypeDescription="Create a new document." ma:contentTypeScope="" ma:versionID="e42719fd8e9d8ce2a4f5f7b7632c772e">
  <xsd:schema xmlns:xsd="http://www.w3.org/2001/XMLSchema" xmlns:xs="http://www.w3.org/2001/XMLSchema" xmlns:p="http://schemas.microsoft.com/office/2006/metadata/properties" xmlns:ns2="e2531283-abbb-452d-8122-9513edb3c305" targetNamespace="http://schemas.microsoft.com/office/2006/metadata/properties" ma:root="true" ma:fieldsID="b68d4b8fa44ef3dfda9207ea870903d5" ns2:_="">
    <xsd:import namespace="e2531283-abbb-452d-8122-9513edb3c3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31283-abbb-452d-8122-9513edb3c3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31E244-0927-40FC-925E-AFDC2BA2453A}"/>
</file>

<file path=customXml/itemProps2.xml><?xml version="1.0" encoding="utf-8"?>
<ds:datastoreItem xmlns:ds="http://schemas.openxmlformats.org/officeDocument/2006/customXml" ds:itemID="{1FE82C35-3AAE-4D1B-AF4B-6854F09081A8}"/>
</file>

<file path=customXml/itemProps3.xml><?xml version="1.0" encoding="utf-8"?>
<ds:datastoreItem xmlns:ds="http://schemas.openxmlformats.org/officeDocument/2006/customXml" ds:itemID="{96DE3862-CF60-458C-B6A3-A3F39FCB6D5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Temă Office</vt:lpstr>
      <vt:lpstr>LDD- continuare</vt:lpstr>
      <vt:lpstr>Suprimarea tabelelor</vt:lpstr>
      <vt:lpstr>Redenumirea tabelelor</vt:lpstr>
      <vt:lpstr>Consultarea dicţionarului datelor</vt:lpstr>
      <vt:lpstr>Definirea vizualizărilor (view)</vt:lpstr>
      <vt:lpstr>Avantajele utilizării vizualizărilor:</vt:lpstr>
      <vt:lpstr>Sintaxă vizualizare</vt:lpstr>
      <vt:lpstr>Explicații</vt:lpstr>
      <vt:lpstr>PowerPoint Presentation</vt:lpstr>
      <vt:lpstr>PowerPoint Presentation</vt:lpstr>
      <vt:lpstr>PowerPoint Presentation</vt:lpstr>
      <vt:lpstr>Operaţii LMD asupra vizualizărilor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194</cp:revision>
  <dcterms:created xsi:type="dcterms:W3CDTF">2022-05-12T06:47:58Z</dcterms:created>
  <dcterms:modified xsi:type="dcterms:W3CDTF">2022-05-12T12:58:43Z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0x010100C81BF8420843954A9D8E9D7AABC1244D</vt:lpwstr>
  </property>
</Properties>
</file>