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72a9a7e573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72a9a7e57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72a9a7e573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72a9a7e57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b9a0b07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b9a0b07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72a9a7e573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72a9a7e57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72a9a7e573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72a9a7e57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72a9a7e573_0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72a9a7e57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72a9a7e573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72a9a7e57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501900" cy="15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NHS General practitioner </a:t>
            </a:r>
            <a:r>
              <a:rPr lang="en" sz="3600"/>
              <a:t>appointments</a:t>
            </a:r>
            <a:endParaRPr sz="3600"/>
          </a:p>
          <a:p>
            <a:pPr indent="0" lvl="0" marL="0" rtl="0" algn="l">
              <a:spcBef>
                <a:spcPts val="0"/>
              </a:spcBef>
              <a:spcAft>
                <a:spcPts val="0"/>
              </a:spcAft>
              <a:buNone/>
            </a:pPr>
            <a:r>
              <a:rPr lang="en" sz="3600"/>
              <a:t>analysis </a:t>
            </a:r>
            <a:endParaRPr sz="36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Ang Jia Shin</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2"/>
          <p:cNvSpPr txBox="1"/>
          <p:nvPr/>
        </p:nvSpPr>
        <p:spPr>
          <a:xfrm>
            <a:off x="1747650" y="714725"/>
            <a:ext cx="6283200" cy="405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Healthcare professional type </a:t>
            </a:r>
            <a:endParaRPr b="1" sz="3000">
              <a:solidFill>
                <a:schemeClr val="lt2"/>
              </a:solidFill>
              <a:latin typeface="Raleway"/>
              <a:ea typeface="Raleway"/>
              <a:cs typeface="Raleway"/>
              <a:sym typeface="Raleway"/>
            </a:endParaRPr>
          </a:p>
        </p:txBody>
      </p:sp>
      <p:pic>
        <p:nvPicPr>
          <p:cNvPr id="130" name="Google Shape;130;p22"/>
          <p:cNvPicPr preferRelativeResize="0"/>
          <p:nvPr/>
        </p:nvPicPr>
        <p:blipFill>
          <a:blip r:embed="rId3">
            <a:alphaModFix/>
          </a:blip>
          <a:stretch>
            <a:fillRect/>
          </a:stretch>
        </p:blipFill>
        <p:spPr>
          <a:xfrm>
            <a:off x="1083250" y="1188900"/>
            <a:ext cx="6977504" cy="3718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23"/>
          <p:cNvSpPr txBox="1"/>
          <p:nvPr/>
        </p:nvSpPr>
        <p:spPr>
          <a:xfrm>
            <a:off x="1747650" y="714725"/>
            <a:ext cx="6283200" cy="405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Healthcare professional type </a:t>
            </a:r>
            <a:endParaRPr b="1" sz="3000">
              <a:solidFill>
                <a:schemeClr val="lt2"/>
              </a:solidFill>
              <a:latin typeface="Raleway"/>
              <a:ea typeface="Raleway"/>
              <a:cs typeface="Raleway"/>
              <a:sym typeface="Raleway"/>
            </a:endParaRPr>
          </a:p>
        </p:txBody>
      </p:sp>
      <p:pic>
        <p:nvPicPr>
          <p:cNvPr id="136" name="Google Shape;136;p23"/>
          <p:cNvPicPr preferRelativeResize="0"/>
          <p:nvPr/>
        </p:nvPicPr>
        <p:blipFill>
          <a:blip r:embed="rId3">
            <a:alphaModFix/>
          </a:blip>
          <a:stretch>
            <a:fillRect/>
          </a:stretch>
        </p:blipFill>
        <p:spPr>
          <a:xfrm>
            <a:off x="1083250" y="1157825"/>
            <a:ext cx="6977504" cy="3718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pic>
        <p:nvPicPr>
          <p:cNvPr id="141" name="Google Shape;141;p24"/>
          <p:cNvPicPr preferRelativeResize="0"/>
          <p:nvPr/>
        </p:nvPicPr>
        <p:blipFill>
          <a:blip r:embed="rId3">
            <a:alphaModFix/>
          </a:blip>
          <a:stretch>
            <a:fillRect/>
          </a:stretch>
        </p:blipFill>
        <p:spPr>
          <a:xfrm>
            <a:off x="854825" y="3030325"/>
            <a:ext cx="3964719" cy="2113175"/>
          </a:xfrm>
          <a:prstGeom prst="rect">
            <a:avLst/>
          </a:prstGeom>
          <a:noFill/>
          <a:ln>
            <a:noFill/>
          </a:ln>
        </p:spPr>
      </p:pic>
      <p:pic>
        <p:nvPicPr>
          <p:cNvPr id="142" name="Google Shape;142;p24"/>
          <p:cNvPicPr preferRelativeResize="0"/>
          <p:nvPr/>
        </p:nvPicPr>
        <p:blipFill>
          <a:blip r:embed="rId4">
            <a:alphaModFix/>
          </a:blip>
          <a:stretch>
            <a:fillRect/>
          </a:stretch>
        </p:blipFill>
        <p:spPr>
          <a:xfrm>
            <a:off x="5203969" y="3030325"/>
            <a:ext cx="3964719" cy="2113175"/>
          </a:xfrm>
          <a:prstGeom prst="rect">
            <a:avLst/>
          </a:prstGeom>
          <a:noFill/>
          <a:ln>
            <a:noFill/>
          </a:ln>
        </p:spPr>
      </p:pic>
      <p:pic>
        <p:nvPicPr>
          <p:cNvPr id="143" name="Google Shape;143;p24"/>
          <p:cNvPicPr preferRelativeResize="0"/>
          <p:nvPr/>
        </p:nvPicPr>
        <p:blipFill>
          <a:blip r:embed="rId5">
            <a:alphaModFix/>
          </a:blip>
          <a:stretch>
            <a:fillRect/>
          </a:stretch>
        </p:blipFill>
        <p:spPr>
          <a:xfrm>
            <a:off x="5203975" y="962200"/>
            <a:ext cx="3766401" cy="2007446"/>
          </a:xfrm>
          <a:prstGeom prst="rect">
            <a:avLst/>
          </a:prstGeom>
          <a:noFill/>
          <a:ln>
            <a:noFill/>
          </a:ln>
        </p:spPr>
      </p:pic>
      <p:pic>
        <p:nvPicPr>
          <p:cNvPr id="144" name="Google Shape;144;p24"/>
          <p:cNvPicPr preferRelativeResize="0"/>
          <p:nvPr/>
        </p:nvPicPr>
        <p:blipFill>
          <a:blip r:embed="rId6">
            <a:alphaModFix/>
          </a:blip>
          <a:stretch>
            <a:fillRect/>
          </a:stretch>
        </p:blipFill>
        <p:spPr>
          <a:xfrm>
            <a:off x="854825" y="831589"/>
            <a:ext cx="4125249" cy="2198735"/>
          </a:xfrm>
          <a:prstGeom prst="rect">
            <a:avLst/>
          </a:prstGeom>
          <a:noFill/>
          <a:ln>
            <a:noFill/>
          </a:ln>
        </p:spPr>
      </p:pic>
      <p:sp>
        <p:nvSpPr>
          <p:cNvPr id="145" name="Google Shape;145;p24"/>
          <p:cNvSpPr txBox="1"/>
          <p:nvPr/>
        </p:nvSpPr>
        <p:spPr>
          <a:xfrm>
            <a:off x="1430400" y="344125"/>
            <a:ext cx="6283200" cy="405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Across seasons</a:t>
            </a:r>
            <a:endParaRPr b="1" sz="3000">
              <a:solidFill>
                <a:schemeClr val="lt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9" name="Shape 149"/>
        <p:cNvGrpSpPr/>
        <p:nvPr/>
      </p:nvGrpSpPr>
      <p:grpSpPr>
        <a:xfrm>
          <a:off x="0" y="0"/>
          <a:ext cx="0" cy="0"/>
          <a:chOff x="0" y="0"/>
          <a:chExt cx="0" cy="0"/>
        </a:xfrm>
      </p:grpSpPr>
      <p:pic>
        <p:nvPicPr>
          <p:cNvPr id="150" name="Google Shape;150;p25"/>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151" name="Google Shape;151;p25"/>
          <p:cNvSpPr txBox="1"/>
          <p:nvPr/>
        </p:nvSpPr>
        <p:spPr>
          <a:xfrm>
            <a:off x="2855550" y="3825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800">
                <a:solidFill>
                  <a:schemeClr val="lt2"/>
                </a:solidFill>
                <a:latin typeface="Raleway"/>
                <a:ea typeface="Raleway"/>
                <a:cs typeface="Raleway"/>
                <a:sym typeface="Raleway"/>
              </a:rPr>
              <a:t>Recommendations</a:t>
            </a:r>
            <a:endParaRPr b="1" sz="2600">
              <a:solidFill>
                <a:schemeClr val="lt2"/>
              </a:solidFill>
              <a:latin typeface="Raleway"/>
              <a:ea typeface="Raleway"/>
              <a:cs typeface="Raleway"/>
              <a:sym typeface="Raleway"/>
            </a:endParaRPr>
          </a:p>
        </p:txBody>
      </p:sp>
      <p:sp>
        <p:nvSpPr>
          <p:cNvPr id="152" name="Google Shape;152;p25"/>
          <p:cNvSpPr txBox="1"/>
          <p:nvPr>
            <p:ph idx="4294967295" type="body"/>
          </p:nvPr>
        </p:nvSpPr>
        <p:spPr>
          <a:xfrm>
            <a:off x="2855550" y="1200625"/>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Reallocate staff on weekends to weekdays</a:t>
            </a:r>
            <a:endParaRPr b="1" sz="1400">
              <a:solidFill>
                <a:schemeClr val="dk1"/>
              </a:solidFill>
              <a:latin typeface="Raleway"/>
              <a:ea typeface="Raleway"/>
              <a:cs typeface="Raleway"/>
              <a:sym typeface="Raleway"/>
            </a:endParaRPr>
          </a:p>
          <a:p>
            <a:pPr indent="0" lvl="0" marL="457200" rtl="0" algn="l">
              <a:spcBef>
                <a:spcPts val="1000"/>
              </a:spcBef>
              <a:spcAft>
                <a:spcPts val="0"/>
              </a:spcAft>
              <a:buNone/>
            </a:pPr>
            <a:r>
              <a:rPr lang="en" sz="1300">
                <a:latin typeface="Raleway"/>
                <a:ea typeface="Raleway"/>
                <a:cs typeface="Raleway"/>
                <a:sym typeface="Raleway"/>
              </a:rPr>
              <a:t>Alleviate strains on weekdays.</a:t>
            </a:r>
            <a:endParaRPr sz="13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Promote teleconsultation</a:t>
            </a:r>
            <a:endParaRPr b="1" sz="1400">
              <a:solidFill>
                <a:schemeClr val="dk1"/>
              </a:solidFill>
              <a:latin typeface="Raleway"/>
              <a:ea typeface="Raleway"/>
              <a:cs typeface="Raleway"/>
              <a:sym typeface="Raleway"/>
            </a:endParaRPr>
          </a:p>
          <a:p>
            <a:pPr indent="0" lvl="0" marL="457200" rtl="0" algn="l">
              <a:spcBef>
                <a:spcPts val="1000"/>
              </a:spcBef>
              <a:spcAft>
                <a:spcPts val="0"/>
              </a:spcAft>
              <a:buNone/>
            </a:pPr>
            <a:r>
              <a:rPr lang="en" sz="1300">
                <a:latin typeface="Raleway"/>
                <a:ea typeface="Raleway"/>
                <a:cs typeface="Raleway"/>
                <a:sym typeface="Raleway"/>
              </a:rPr>
              <a:t>Reduce wait time, direct access to different service settings, no interactions</a:t>
            </a:r>
            <a:endParaRPr sz="13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Leverage on Social media platform to send news to the masses</a:t>
            </a:r>
            <a:endParaRPr b="1" sz="1400">
              <a:solidFill>
                <a:schemeClr val="dk1"/>
              </a:solidFill>
              <a:latin typeface="Raleway"/>
              <a:ea typeface="Raleway"/>
              <a:cs typeface="Raleway"/>
              <a:sym typeface="Raleway"/>
            </a:endParaRPr>
          </a:p>
          <a:p>
            <a:pPr indent="0" lvl="0" marL="457200" rtl="0" algn="l">
              <a:spcBef>
                <a:spcPts val="1000"/>
              </a:spcBef>
              <a:spcAft>
                <a:spcPts val="1000"/>
              </a:spcAft>
              <a:buNone/>
            </a:pPr>
            <a:r>
              <a:rPr lang="en" sz="1300">
                <a:latin typeface="Raleway"/>
                <a:ea typeface="Raleway"/>
                <a:cs typeface="Raleway"/>
                <a:sym typeface="Raleway"/>
              </a:rPr>
              <a:t>Instant impact, raise awareness.</a:t>
            </a:r>
            <a:br>
              <a:rPr lang="en" sz="1300">
                <a:latin typeface="Raleway"/>
                <a:ea typeface="Raleway"/>
                <a:cs typeface="Raleway"/>
                <a:sym typeface="Raleway"/>
              </a:rPr>
            </a:br>
            <a:endParaRPr sz="110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6" name="Shape 156"/>
        <p:cNvGrpSpPr/>
        <p:nvPr/>
      </p:nvGrpSpPr>
      <p:grpSpPr>
        <a:xfrm>
          <a:off x="0" y="0"/>
          <a:ext cx="0" cy="0"/>
          <a:chOff x="0" y="0"/>
          <a:chExt cx="0" cy="0"/>
        </a:xfrm>
      </p:grpSpPr>
      <p:pic>
        <p:nvPicPr>
          <p:cNvPr id="157" name="Google Shape;157;p26"/>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158" name="Google Shape;158;p26"/>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Conclusion</a:t>
            </a:r>
            <a:endParaRPr b="1" sz="3000">
              <a:solidFill>
                <a:schemeClr val="lt2"/>
              </a:solidFill>
              <a:latin typeface="Raleway"/>
              <a:ea typeface="Raleway"/>
              <a:cs typeface="Raleway"/>
              <a:sym typeface="Raleway"/>
            </a:endParaRPr>
          </a:p>
        </p:txBody>
      </p:sp>
      <p:sp>
        <p:nvSpPr>
          <p:cNvPr id="159" name="Google Shape;159;p26"/>
          <p:cNvSpPr txBox="1"/>
          <p:nvPr>
            <p:ph idx="4294967295" type="body"/>
          </p:nvPr>
        </p:nvSpPr>
        <p:spPr>
          <a:xfrm>
            <a:off x="2855550" y="1377478"/>
            <a:ext cx="3432900" cy="16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Missing medical appointments delays treatment for other patients in need, creates stress on the medical staff and capacity and ultimately increases mortality rate. </a:t>
            </a:r>
            <a:endParaRPr sz="1200">
              <a:latin typeface="Raleway"/>
              <a:ea typeface="Raleway"/>
              <a:cs typeface="Raleway"/>
              <a:sym typeface="Raleway"/>
            </a:endParaRPr>
          </a:p>
          <a:p>
            <a:pPr indent="0" lvl="0" marL="0" rtl="0" algn="l">
              <a:spcBef>
                <a:spcPts val="1200"/>
              </a:spcBef>
              <a:spcAft>
                <a:spcPts val="1200"/>
              </a:spcAft>
              <a:buClr>
                <a:schemeClr val="dk2"/>
              </a:buClr>
              <a:buSzPts val="1100"/>
              <a:buFont typeface="Arial"/>
              <a:buNone/>
            </a:pPr>
            <a:r>
              <a:rPr lang="en" sz="1200">
                <a:latin typeface="Raleway"/>
                <a:ea typeface="Raleway"/>
                <a:cs typeface="Raleway"/>
                <a:sym typeface="Raleway"/>
              </a:rPr>
              <a:t>Through the recommendations, decrease the number of missed attendance, reduce costs to everyone, and ultimately, save more lives.</a:t>
            </a:r>
            <a:endParaRPr sz="12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1973400" y="712150"/>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dk1"/>
                </a:solidFill>
              </a:rPr>
              <a:t>Cost to NHS</a:t>
            </a:r>
            <a:endParaRPr sz="2400"/>
          </a:p>
        </p:txBody>
      </p:sp>
      <p:sp>
        <p:nvSpPr>
          <p:cNvPr id="79" name="Google Shape;79;p14"/>
          <p:cNvSpPr txBox="1"/>
          <p:nvPr>
            <p:ph idx="4294967295" type="title"/>
          </p:nvPr>
        </p:nvSpPr>
        <p:spPr>
          <a:xfrm>
            <a:off x="1973400"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The NHS incurs significant, potentially avoidable, costs when patients miss general practitioner (GP) appointments. Therefore, reducing or eliminating missed appointments would be the top priority for NHS. This would be beneficial to everyone, financially as well as socially. </a:t>
            </a:r>
            <a:endParaRPr sz="17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85" name="Google Shape;85;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Analysis points</a:t>
            </a:r>
            <a:endParaRPr b="1" sz="3000">
              <a:solidFill>
                <a:schemeClr val="lt2"/>
              </a:solidFill>
              <a:latin typeface="Raleway"/>
              <a:ea typeface="Raleway"/>
              <a:cs typeface="Raleway"/>
              <a:sym typeface="Raleway"/>
            </a:endParaRPr>
          </a:p>
        </p:txBody>
      </p:sp>
      <p:sp>
        <p:nvSpPr>
          <p:cNvPr id="86" name="Google Shape;86;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Investigate</a:t>
            </a:r>
            <a:br>
              <a:rPr lang="en" sz="1200">
                <a:latin typeface="Raleway"/>
                <a:ea typeface="Raleway"/>
                <a:cs typeface="Raleway"/>
                <a:sym typeface="Raleway"/>
              </a:rPr>
            </a:br>
            <a:r>
              <a:rPr lang="en" sz="1200">
                <a:latin typeface="Raleway"/>
                <a:ea typeface="Raleway"/>
                <a:cs typeface="Raleway"/>
                <a:sym typeface="Raleway"/>
              </a:rPr>
              <a:t>C</a:t>
            </a:r>
            <a:r>
              <a:rPr lang="en" sz="1200">
                <a:latin typeface="Raleway"/>
                <a:ea typeface="Raleway"/>
                <a:cs typeface="Raleway"/>
                <a:sym typeface="Raleway"/>
              </a:rPr>
              <a:t>apacity of the medical networks and staff involved and actual utilisation of resources and factors affecting missed appointments.</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Provide </a:t>
            </a:r>
            <a:br>
              <a:rPr lang="en" sz="1400">
                <a:latin typeface="Raleway"/>
                <a:ea typeface="Raleway"/>
                <a:cs typeface="Raleway"/>
                <a:sym typeface="Raleway"/>
              </a:rPr>
            </a:br>
            <a:r>
              <a:rPr lang="en" sz="1200">
                <a:latin typeface="Raleway"/>
                <a:ea typeface="Raleway"/>
                <a:cs typeface="Raleway"/>
                <a:sym typeface="Raleway"/>
              </a:rPr>
              <a:t>Recommendations to remedy the issues of missed appointments.</a:t>
            </a:r>
            <a:endParaRPr sz="1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6"/>
          <p:cNvSpPr txBox="1"/>
          <p:nvPr/>
        </p:nvSpPr>
        <p:spPr>
          <a:xfrm>
            <a:off x="1430400" y="725125"/>
            <a:ext cx="6283200" cy="405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Monthly appointments and capacity utilisation</a:t>
            </a:r>
            <a:endParaRPr b="1" sz="3000">
              <a:solidFill>
                <a:schemeClr val="lt2"/>
              </a:solidFill>
              <a:latin typeface="Raleway"/>
              <a:ea typeface="Raleway"/>
              <a:cs typeface="Raleway"/>
              <a:sym typeface="Raleway"/>
            </a:endParaRPr>
          </a:p>
        </p:txBody>
      </p:sp>
      <p:pic>
        <p:nvPicPr>
          <p:cNvPr id="92" name="Google Shape;92;p16"/>
          <p:cNvPicPr preferRelativeResize="0"/>
          <p:nvPr/>
        </p:nvPicPr>
        <p:blipFill>
          <a:blip r:embed="rId3">
            <a:alphaModFix/>
          </a:blip>
          <a:stretch>
            <a:fillRect/>
          </a:stretch>
        </p:blipFill>
        <p:spPr>
          <a:xfrm>
            <a:off x="152400" y="1130125"/>
            <a:ext cx="4419599" cy="2355624"/>
          </a:xfrm>
          <a:prstGeom prst="rect">
            <a:avLst/>
          </a:prstGeom>
          <a:noFill/>
          <a:ln>
            <a:noFill/>
          </a:ln>
        </p:spPr>
      </p:pic>
      <p:pic>
        <p:nvPicPr>
          <p:cNvPr id="93" name="Google Shape;93;p16"/>
          <p:cNvPicPr preferRelativeResize="0"/>
          <p:nvPr/>
        </p:nvPicPr>
        <p:blipFill>
          <a:blip r:embed="rId4">
            <a:alphaModFix/>
          </a:blip>
          <a:stretch>
            <a:fillRect/>
          </a:stretch>
        </p:blipFill>
        <p:spPr>
          <a:xfrm>
            <a:off x="4668975" y="1130125"/>
            <a:ext cx="4419599" cy="23556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7"/>
          <p:cNvSpPr txBox="1"/>
          <p:nvPr/>
        </p:nvSpPr>
        <p:spPr>
          <a:xfrm>
            <a:off x="1430400" y="631500"/>
            <a:ext cx="6283200" cy="405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Appointment</a:t>
            </a:r>
            <a:r>
              <a:rPr b="1" lang="en" sz="3000">
                <a:solidFill>
                  <a:schemeClr val="lt2"/>
                </a:solidFill>
                <a:latin typeface="Raleway"/>
                <a:ea typeface="Raleway"/>
                <a:cs typeface="Raleway"/>
                <a:sym typeface="Raleway"/>
              </a:rPr>
              <a:t> status and type</a:t>
            </a:r>
            <a:endParaRPr b="1" sz="3000">
              <a:solidFill>
                <a:schemeClr val="lt2"/>
              </a:solidFill>
              <a:latin typeface="Raleway"/>
              <a:ea typeface="Raleway"/>
              <a:cs typeface="Raleway"/>
              <a:sym typeface="Raleway"/>
            </a:endParaRPr>
          </a:p>
        </p:txBody>
      </p:sp>
      <p:pic>
        <p:nvPicPr>
          <p:cNvPr id="99" name="Google Shape;99;p17"/>
          <p:cNvPicPr preferRelativeResize="0"/>
          <p:nvPr/>
        </p:nvPicPr>
        <p:blipFill>
          <a:blip r:embed="rId3">
            <a:alphaModFix/>
          </a:blip>
          <a:stretch>
            <a:fillRect/>
          </a:stretch>
        </p:blipFill>
        <p:spPr>
          <a:xfrm>
            <a:off x="0" y="1150289"/>
            <a:ext cx="4572001" cy="2436845"/>
          </a:xfrm>
          <a:prstGeom prst="rect">
            <a:avLst/>
          </a:prstGeom>
          <a:noFill/>
          <a:ln>
            <a:noFill/>
          </a:ln>
        </p:spPr>
      </p:pic>
      <p:pic>
        <p:nvPicPr>
          <p:cNvPr id="100" name="Google Shape;100;p17"/>
          <p:cNvPicPr preferRelativeResize="0"/>
          <p:nvPr/>
        </p:nvPicPr>
        <p:blipFill>
          <a:blip r:embed="rId4">
            <a:alphaModFix/>
          </a:blip>
          <a:stretch>
            <a:fillRect/>
          </a:stretch>
        </p:blipFill>
        <p:spPr>
          <a:xfrm>
            <a:off x="4648227" y="1190900"/>
            <a:ext cx="4495774" cy="2396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8"/>
          <p:cNvSpPr txBox="1"/>
          <p:nvPr/>
        </p:nvSpPr>
        <p:spPr>
          <a:xfrm>
            <a:off x="1430400" y="745300"/>
            <a:ext cx="6283200" cy="405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Time taken for appointment bookings</a:t>
            </a:r>
            <a:endParaRPr b="1" sz="3000">
              <a:solidFill>
                <a:schemeClr val="lt2"/>
              </a:solidFill>
              <a:latin typeface="Raleway"/>
              <a:ea typeface="Raleway"/>
              <a:cs typeface="Raleway"/>
              <a:sym typeface="Raleway"/>
            </a:endParaRPr>
          </a:p>
        </p:txBody>
      </p:sp>
      <p:pic>
        <p:nvPicPr>
          <p:cNvPr id="106" name="Google Shape;106;p18"/>
          <p:cNvPicPr preferRelativeResize="0"/>
          <p:nvPr/>
        </p:nvPicPr>
        <p:blipFill>
          <a:blip r:embed="rId3">
            <a:alphaModFix/>
          </a:blip>
          <a:stretch>
            <a:fillRect/>
          </a:stretch>
        </p:blipFill>
        <p:spPr>
          <a:xfrm>
            <a:off x="1111925" y="1063450"/>
            <a:ext cx="7449525" cy="397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19"/>
          <p:cNvSpPr txBox="1"/>
          <p:nvPr/>
        </p:nvSpPr>
        <p:spPr>
          <a:xfrm>
            <a:off x="1747650" y="714725"/>
            <a:ext cx="6283200" cy="405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3000">
              <a:solidFill>
                <a:schemeClr val="lt2"/>
              </a:solidFill>
              <a:latin typeface="Raleway"/>
              <a:ea typeface="Raleway"/>
              <a:cs typeface="Raleway"/>
              <a:sym typeface="Raleway"/>
            </a:endParaRPr>
          </a:p>
        </p:txBody>
      </p:sp>
      <p:pic>
        <p:nvPicPr>
          <p:cNvPr id="112" name="Google Shape;112;p19"/>
          <p:cNvPicPr preferRelativeResize="0"/>
          <p:nvPr/>
        </p:nvPicPr>
        <p:blipFill>
          <a:blip r:embed="rId3">
            <a:alphaModFix/>
          </a:blip>
          <a:stretch>
            <a:fillRect/>
          </a:stretch>
        </p:blipFill>
        <p:spPr>
          <a:xfrm>
            <a:off x="940275" y="636063"/>
            <a:ext cx="7263432" cy="3871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were the proportions of appointments related to General practice?</a:t>
            </a:r>
            <a:endParaRPr>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1" name="Shape 121"/>
        <p:cNvGrpSpPr/>
        <p:nvPr/>
      </p:nvGrpSpPr>
      <p:grpSpPr>
        <a:xfrm>
          <a:off x="0" y="0"/>
          <a:ext cx="0" cy="0"/>
          <a:chOff x="0" y="0"/>
          <a:chExt cx="0" cy="0"/>
        </a:xfrm>
      </p:grpSpPr>
      <p:pic>
        <p:nvPicPr>
          <p:cNvPr id="122" name="Google Shape;122;p21"/>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123" name="Google Shape;123;p21"/>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For the month of August 2021</a:t>
            </a:r>
            <a:endParaRPr b="1" sz="3000">
              <a:solidFill>
                <a:schemeClr val="lt2"/>
              </a:solidFill>
              <a:latin typeface="Raleway"/>
              <a:ea typeface="Raleway"/>
              <a:cs typeface="Raleway"/>
              <a:sym typeface="Raleway"/>
            </a:endParaRPr>
          </a:p>
        </p:txBody>
      </p:sp>
      <p:sp>
        <p:nvSpPr>
          <p:cNvPr id="124" name="Google Shape;124;p21"/>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2400">
                <a:solidFill>
                  <a:schemeClr val="dk1"/>
                </a:solidFill>
                <a:latin typeface="Raleway"/>
                <a:ea typeface="Raleway"/>
                <a:cs typeface="Raleway"/>
                <a:sym typeface="Raleway"/>
              </a:rPr>
              <a:t>50%</a:t>
            </a:r>
            <a:br>
              <a:rPr lang="en" sz="2500">
                <a:latin typeface="Raleway"/>
                <a:ea typeface="Raleway"/>
                <a:cs typeface="Raleway"/>
                <a:sym typeface="Raleway"/>
              </a:rPr>
            </a:br>
            <a:r>
              <a:rPr lang="en" sz="1200">
                <a:latin typeface="Raleway"/>
                <a:ea typeface="Raleway"/>
                <a:cs typeface="Raleway"/>
                <a:sym typeface="Raleway"/>
              </a:rPr>
              <a:t>national category appointments</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2400">
                <a:solidFill>
                  <a:schemeClr val="dk1"/>
                </a:solidFill>
                <a:latin typeface="Raleway"/>
                <a:ea typeface="Raleway"/>
                <a:cs typeface="Raleway"/>
                <a:sym typeface="Raleway"/>
              </a:rPr>
              <a:t>90%</a:t>
            </a:r>
            <a:br>
              <a:rPr lang="en" sz="1400">
                <a:latin typeface="Raleway"/>
                <a:ea typeface="Raleway"/>
                <a:cs typeface="Raleway"/>
                <a:sym typeface="Raleway"/>
              </a:rPr>
            </a:br>
            <a:r>
              <a:rPr lang="en" sz="1200">
                <a:latin typeface="Raleway"/>
                <a:ea typeface="Raleway"/>
                <a:cs typeface="Raleway"/>
                <a:sym typeface="Raleway"/>
              </a:rPr>
              <a:t>care related encounters appointments</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2400">
                <a:solidFill>
                  <a:schemeClr val="dk1"/>
                </a:solidFill>
                <a:latin typeface="Raleway"/>
                <a:ea typeface="Raleway"/>
                <a:cs typeface="Raleway"/>
                <a:sym typeface="Raleway"/>
              </a:rPr>
              <a:t>90%</a:t>
            </a:r>
            <a:br>
              <a:rPr lang="en" sz="1400">
                <a:latin typeface="Raleway"/>
                <a:ea typeface="Raleway"/>
                <a:cs typeface="Raleway"/>
                <a:sym typeface="Raleway"/>
              </a:rPr>
            </a:br>
            <a:r>
              <a:rPr lang="en" sz="1200">
                <a:latin typeface="Raleway"/>
                <a:ea typeface="Raleway"/>
                <a:cs typeface="Raleway"/>
                <a:sym typeface="Raleway"/>
              </a:rPr>
              <a:t>of service </a:t>
            </a:r>
            <a:r>
              <a:rPr lang="en" sz="1200">
                <a:latin typeface="Raleway"/>
                <a:ea typeface="Raleway"/>
                <a:cs typeface="Raleway"/>
                <a:sym typeface="Raleway"/>
              </a:rPr>
              <a:t>setting related general practice.</a:t>
            </a:r>
            <a:endParaRPr sz="1200">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