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5" r:id="rId5"/>
    <p:sldId id="270" r:id="rId6"/>
    <p:sldId id="279" r:id="rId7"/>
    <p:sldId id="266" r:id="rId8"/>
    <p:sldId id="267" r:id="rId9"/>
    <p:sldId id="277" r:id="rId10"/>
    <p:sldId id="272" r:id="rId11"/>
    <p:sldId id="273" r:id="rId12"/>
    <p:sldId id="274" r:id="rId13"/>
    <p:sldId id="275" r:id="rId14"/>
    <p:sldId id="264" r:id="rId15"/>
    <p:sldId id="276" r:id="rId1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haokai" initials="WS" lastIdx="1" clrIdx="0">
    <p:extLst>
      <p:ext uri="{19B8F6BF-5375-455C-9EA6-DF929625EA0E}">
        <p15:presenceInfo xmlns="" xmlns:p15="http://schemas.microsoft.com/office/powerpoint/2012/main" userId="Wang Shao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19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77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5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5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14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086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77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5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6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56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3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F8F6-711E-4B91-9DC2-5B23EACAFECB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5DC-112D-4F96-AFFA-55DA319E0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6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anchor links </a:t>
            </a:r>
            <a:r>
              <a:rPr lang="en-US" altLang="zh-CN" dirty="0" smtClean="0"/>
              <a:t>across </a:t>
            </a:r>
            <a:r>
              <a:rPr lang="en-US" altLang="zh-CN" dirty="0" smtClean="0"/>
              <a:t>attributed networks via network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dirty="0" smtClean="0"/>
              <a:t>R</a:t>
            </a:r>
            <a:r>
              <a:rPr lang="en-US" altLang="zh-CN" dirty="0" smtClean="0"/>
              <a:t>elated</a:t>
            </a:r>
            <a:r>
              <a:rPr lang="en-US" dirty="0" smtClean="0"/>
              <a:t> W</a:t>
            </a:r>
            <a:r>
              <a:rPr lang="en-US" altLang="zh-CN" dirty="0" smtClean="0"/>
              <a:t>ork</a:t>
            </a:r>
          </a:p>
          <a:p>
            <a:r>
              <a:rPr lang="en-US" dirty="0" smtClean="0"/>
              <a:t>Our </a:t>
            </a:r>
            <a:r>
              <a:rPr lang="en-US" altLang="zh-CN" dirty="0" smtClean="0"/>
              <a:t>M</a:t>
            </a:r>
            <a:r>
              <a:rPr lang="en-US" dirty="0" smtClean="0"/>
              <a:t>ethod</a:t>
            </a:r>
          </a:p>
          <a:p>
            <a:r>
              <a:rPr lang="en-I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IN" dirty="0" err="1" smtClean="0"/>
              <a:t>Flickr</a:t>
            </a:r>
            <a:r>
              <a:rPr lang="en-IN" dirty="0" smtClean="0"/>
              <a:t> </a:t>
            </a:r>
            <a:r>
              <a:rPr lang="zh-CN" altLang="en-US" dirty="0" smtClean="0"/>
              <a:t>与 </a:t>
            </a:r>
            <a:r>
              <a:rPr lang="en-IN" dirty="0" err="1" smtClean="0"/>
              <a:t>Lastfm</a:t>
            </a:r>
            <a:r>
              <a:rPr lang="en-IN" dirty="0" smtClean="0"/>
              <a:t> </a:t>
            </a:r>
            <a:r>
              <a:rPr lang="zh-CN" altLang="en-US" dirty="0" smtClean="0"/>
              <a:t>网络：</a:t>
            </a:r>
            <a:r>
              <a:rPr lang="en-IN" dirty="0" err="1" smtClean="0"/>
              <a:t>Flickr</a:t>
            </a:r>
            <a:r>
              <a:rPr lang="en-IN" dirty="0" smtClean="0"/>
              <a:t> </a:t>
            </a:r>
            <a:r>
              <a:rPr lang="zh-CN" altLang="en-US" dirty="0" smtClean="0"/>
              <a:t>与 </a:t>
            </a:r>
            <a:r>
              <a:rPr lang="en-IN" dirty="0" err="1" smtClean="0"/>
              <a:t>Lastfm</a:t>
            </a:r>
            <a:r>
              <a:rPr lang="en-IN" dirty="0" smtClean="0"/>
              <a:t> </a:t>
            </a:r>
            <a:r>
              <a:rPr lang="zh-CN" altLang="en-US" dirty="0" smtClean="0"/>
              <a:t>网络分别有 </a:t>
            </a:r>
            <a:r>
              <a:rPr lang="en-US" altLang="zh-CN" dirty="0" smtClean="0"/>
              <a:t>4935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4496 </a:t>
            </a:r>
            <a:r>
              <a:rPr lang="zh-CN" altLang="en-US" dirty="0" smtClean="0"/>
              <a:t>个节点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IN" dirty="0" err="1" smtClean="0"/>
              <a:t>Flickr</a:t>
            </a:r>
            <a:r>
              <a:rPr lang="en-IN" dirty="0" smtClean="0"/>
              <a:t> </a:t>
            </a:r>
            <a:r>
              <a:rPr lang="zh-CN" altLang="en-US" dirty="0" smtClean="0"/>
              <a:t>与 </a:t>
            </a:r>
            <a:r>
              <a:rPr lang="en-IN" dirty="0" err="1" smtClean="0"/>
              <a:t>Myspace</a:t>
            </a:r>
            <a:r>
              <a:rPr lang="en-IN" dirty="0" smtClean="0"/>
              <a:t> </a:t>
            </a:r>
            <a:r>
              <a:rPr lang="zh-CN" altLang="en-US" dirty="0" smtClean="0"/>
              <a:t>网络：</a:t>
            </a:r>
            <a:r>
              <a:rPr lang="en-IN" dirty="0" err="1" smtClean="0"/>
              <a:t>Flickr</a:t>
            </a:r>
            <a:r>
              <a:rPr lang="en-IN" dirty="0" smtClean="0"/>
              <a:t> </a:t>
            </a:r>
            <a:r>
              <a:rPr lang="zh-CN" altLang="en-US" dirty="0" smtClean="0"/>
              <a:t>与 </a:t>
            </a:r>
            <a:r>
              <a:rPr lang="en-IN" dirty="0" err="1" smtClean="0"/>
              <a:t>Myspace</a:t>
            </a:r>
            <a:r>
              <a:rPr lang="en-IN" dirty="0" smtClean="0"/>
              <a:t> </a:t>
            </a:r>
            <a:r>
              <a:rPr lang="zh-CN" altLang="en-US" dirty="0" smtClean="0"/>
              <a:t>网络分别有 </a:t>
            </a:r>
            <a:r>
              <a:rPr lang="en-US" altLang="zh-CN" dirty="0" smtClean="0"/>
              <a:t>6714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10733 </a:t>
            </a:r>
            <a:r>
              <a:rPr lang="zh-CN" altLang="en-US" dirty="0" smtClean="0"/>
              <a:t>个节点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IN" dirty="0" err="1" smtClean="0"/>
              <a:t>Douban</a:t>
            </a:r>
            <a:r>
              <a:rPr lang="en-IN" dirty="0" smtClean="0"/>
              <a:t> online </a:t>
            </a:r>
            <a:r>
              <a:rPr lang="zh-CN" altLang="en-US" dirty="0" smtClean="0"/>
              <a:t>与 </a:t>
            </a:r>
            <a:r>
              <a:rPr lang="en-IN" dirty="0" smtClean="0"/>
              <a:t>offline </a:t>
            </a:r>
            <a:r>
              <a:rPr lang="zh-CN" altLang="en-US" dirty="0" smtClean="0"/>
              <a:t>网络：线</a:t>
            </a:r>
            <a:r>
              <a:rPr lang="zh-CN" altLang="en-US" dirty="0" smtClean="0"/>
              <a:t>下网络包含 </a:t>
            </a:r>
            <a:r>
              <a:rPr lang="en-US" altLang="zh-CN" dirty="0" smtClean="0"/>
              <a:t>1118 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用户，线</a:t>
            </a:r>
            <a:r>
              <a:rPr lang="zh-CN" altLang="en-US" dirty="0" smtClean="0"/>
              <a:t>上（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）网络包含 </a:t>
            </a:r>
            <a:r>
              <a:rPr lang="en-US" altLang="zh-CN" dirty="0" smtClean="0"/>
              <a:t>3906 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节点。</a:t>
            </a:r>
            <a:endParaRPr lang="en-IN" sz="2400" dirty="0" smtClean="0"/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  <a:p>
            <a:r>
              <a:rPr lang="en-IN" sz="2400" u="sng" dirty="0" smtClean="0"/>
              <a:t>Baseline</a:t>
            </a:r>
            <a:r>
              <a:rPr lang="en-IN" sz="2400" dirty="0" smtClean="0"/>
              <a:t>: </a:t>
            </a:r>
            <a:endParaRPr lang="en-IN" sz="2400" dirty="0" smtClean="0"/>
          </a:p>
          <a:p>
            <a:r>
              <a:rPr lang="en-US" sz="2400" dirty="0" smtClean="0"/>
              <a:t>PALE (</a:t>
            </a:r>
            <a:r>
              <a:rPr lang="en-US" sz="2400" dirty="0" smtClean="0"/>
              <a:t>T. Man </a:t>
            </a:r>
            <a:r>
              <a:rPr lang="en-US" sz="2400" dirty="0"/>
              <a:t>et al., </a:t>
            </a:r>
            <a:r>
              <a:rPr lang="en-US" sz="2400" dirty="0" smtClean="0"/>
              <a:t>2016 </a:t>
            </a:r>
            <a:r>
              <a:rPr lang="en-US" altLang="zh-CN" sz="2400" dirty="0" smtClean="0"/>
              <a:t>IJCAI</a:t>
            </a:r>
            <a:r>
              <a:rPr lang="en-US" sz="2400" dirty="0" smtClean="0"/>
              <a:t>), </a:t>
            </a:r>
          </a:p>
          <a:p>
            <a:r>
              <a:rPr lang="en-US" sz="2400" dirty="0" err="1" smtClean="0"/>
              <a:t>ULink</a:t>
            </a:r>
            <a:r>
              <a:rPr lang="en-US" sz="2400" dirty="0" smtClean="0"/>
              <a:t>(X</a:t>
            </a:r>
            <a:r>
              <a:rPr lang="en-US" sz="2400" dirty="0" smtClean="0"/>
              <a:t>. Mu </a:t>
            </a:r>
            <a:r>
              <a:rPr lang="en-US" sz="2400" dirty="0"/>
              <a:t>et al., </a:t>
            </a:r>
            <a:r>
              <a:rPr lang="en-US" sz="2400" dirty="0" smtClean="0"/>
              <a:t>2016 </a:t>
            </a:r>
            <a:r>
              <a:rPr lang="en-US" altLang="zh-CN" sz="2400" dirty="0" smtClean="0"/>
              <a:t>KDD</a:t>
            </a:r>
            <a:r>
              <a:rPr lang="en-US" sz="2400" dirty="0" smtClean="0"/>
              <a:t>), </a:t>
            </a:r>
          </a:p>
          <a:p>
            <a:r>
              <a:rPr lang="en-US" sz="2400" dirty="0" smtClean="0"/>
              <a:t>FINAL(S</a:t>
            </a:r>
            <a:r>
              <a:rPr lang="en-US" sz="2400" dirty="0" smtClean="0"/>
              <a:t>. Zhang </a:t>
            </a:r>
            <a:r>
              <a:rPr lang="en-US" sz="2400" dirty="0"/>
              <a:t>et al., </a:t>
            </a:r>
            <a:r>
              <a:rPr lang="en-US" sz="2400" dirty="0" smtClean="0"/>
              <a:t>2016 </a:t>
            </a:r>
            <a:r>
              <a:rPr lang="en-US" altLang="zh-CN" sz="2400" dirty="0" smtClean="0"/>
              <a:t>KDD</a:t>
            </a:r>
            <a:r>
              <a:rPr lang="en-US" sz="2400" dirty="0" smtClean="0"/>
              <a:t>),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UANE-N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UANE-N </a:t>
            </a:r>
            <a:r>
              <a:rPr lang="zh-CN" altLang="en-US" sz="2400" dirty="0" smtClean="0"/>
              <a:t>算法只基于网络结构预测上下文</a:t>
            </a:r>
            <a:r>
              <a:rPr lang="zh-CN" altLang="en-US" sz="2400" dirty="0" smtClean="0"/>
              <a:t>，没有</a:t>
            </a:r>
            <a:r>
              <a:rPr lang="zh-CN" altLang="en-US" sz="2400" dirty="0" smtClean="0"/>
              <a:t>利用节点属性</a:t>
            </a:r>
            <a:r>
              <a:rPr lang="zh-CN" altLang="en-US" sz="2400" dirty="0" smtClean="0"/>
              <a:t>信息）</a:t>
            </a:r>
            <a:r>
              <a:rPr lang="zh-CN" altLang="en-US" sz="2400" dirty="0" smtClean="0"/>
              <a:t>。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849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评价</a:t>
            </a:r>
            <a:r>
              <a:rPr lang="zh-CN" altLang="en-US" dirty="0" smtClean="0"/>
              <a:t>度量：对比</a:t>
            </a:r>
            <a:r>
              <a:rPr lang="zh-CN" altLang="en-US" dirty="0" smtClean="0"/>
              <a:t>一个潜在匹配账号的 </a:t>
            </a:r>
            <a:r>
              <a:rPr lang="en-US" altLang="zh-CN" dirty="0" smtClean="0"/>
              <a:t>top-k </a:t>
            </a:r>
            <a:r>
              <a:rPr lang="zh-CN" altLang="en-US" dirty="0" smtClean="0"/>
              <a:t>排名</a:t>
            </a:r>
            <a:r>
              <a:rPr lang="zh-CN" altLang="en-US" dirty="0" smtClean="0"/>
              <a:t>列表，正确的对应账号在列表里面的排名越高越好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对于节点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，给定了该</a:t>
            </a:r>
            <a:r>
              <a:rPr lang="zh-CN" altLang="en-US" dirty="0" smtClean="0"/>
              <a:t>节点的 </a:t>
            </a:r>
            <a:r>
              <a:rPr lang="en-US" altLang="zh-CN" dirty="0" smtClean="0"/>
              <a:t>top-k </a:t>
            </a:r>
            <a:r>
              <a:rPr lang="zh-CN" altLang="en-US" dirty="0" smtClean="0"/>
              <a:t>排名列表 </a:t>
            </a:r>
            <a:r>
              <a:rPr lang="en-US" altLang="zh-CN" dirty="0" smtClean="0"/>
              <a:t>{y1,y2,...,</a:t>
            </a:r>
            <a:r>
              <a:rPr lang="en-US" altLang="zh-CN" dirty="0" err="1" smtClean="0"/>
              <a:t>yk</a:t>
            </a:r>
            <a:r>
              <a:rPr lang="en-US" altLang="zh-CN" dirty="0" smtClean="0"/>
              <a:t>} </a:t>
            </a:r>
            <a:r>
              <a:rPr lang="zh-CN" altLang="en-US" dirty="0" smtClean="0"/>
              <a:t>以后，如果 </a:t>
            </a:r>
            <a:r>
              <a:rPr lang="en-US" altLang="zh-CN" dirty="0" smtClean="0"/>
              <a:t>y1</a:t>
            </a:r>
            <a:r>
              <a:rPr lang="zh-CN" altLang="en-US" dirty="0" smtClean="0"/>
              <a:t>是正确的对应账号，则 </a:t>
            </a:r>
            <a:r>
              <a:rPr lang="en-US" altLang="zh-CN" dirty="0" smtClean="0"/>
              <a:t>hit(x) 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h(x</a:t>
            </a:r>
            <a:r>
              <a:rPr lang="en-US" altLang="zh-CN" dirty="0" smtClean="0"/>
              <a:t>) = 1</a:t>
            </a:r>
            <a:r>
              <a:rPr lang="zh-CN" altLang="en-US" dirty="0" smtClean="0"/>
              <a:t>。如果 </a:t>
            </a:r>
            <a:r>
              <a:rPr lang="en-US" altLang="zh-CN" dirty="0" smtClean="0"/>
              <a:t>y4</a:t>
            </a:r>
            <a:r>
              <a:rPr lang="zh-CN" altLang="en-US" dirty="0" smtClean="0"/>
              <a:t>是正确的对应账号，则 </a:t>
            </a:r>
            <a:r>
              <a:rPr lang="en-US" altLang="zh-CN" dirty="0" smtClean="0"/>
              <a:t>hit(x) = 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h(x) </a:t>
            </a:r>
            <a:r>
              <a:rPr lang="en-US" altLang="zh-CN" dirty="0" smtClean="0"/>
              <a:t>=(k</a:t>
            </a:r>
            <a:r>
              <a:rPr lang="en-US" altLang="zh-CN" dirty="0" smtClean="0"/>
              <a:t>−</a:t>
            </a:r>
            <a:r>
              <a:rPr lang="en-US" altLang="zh-CN" dirty="0" smtClean="0"/>
              <a:t>3)/k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663" y="2971800"/>
            <a:ext cx="2828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32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460" y="1417639"/>
            <a:ext cx="2459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Flickr-Lastfm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网络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622678" y="1371601"/>
            <a:ext cx="273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Flickr-Myspace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网络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82625" y="5448301"/>
            <a:ext cx="3660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Douban</a:t>
            </a:r>
            <a:r>
              <a:rPr lang="en-US" sz="2400" dirty="0" smtClean="0"/>
              <a:t> online-offline </a:t>
            </a:r>
            <a:r>
              <a:rPr lang="zh-CN" altLang="en-US" sz="2400" dirty="0" smtClean="0"/>
              <a:t>网络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090" y="1975306"/>
            <a:ext cx="3474435" cy="271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6150" y="1924049"/>
            <a:ext cx="3460550" cy="273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7225" y="4450946"/>
            <a:ext cx="3124200" cy="240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84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我们设计了一个全新的基于</a:t>
            </a:r>
            <a:r>
              <a:rPr lang="zh-CN" altLang="en-US" sz="2400" dirty="0" smtClean="0"/>
              <a:t>网络嵌入的模型 </a:t>
            </a:r>
            <a:r>
              <a:rPr lang="en-US" altLang="zh-CN" sz="2400" dirty="0" smtClean="0"/>
              <a:t>UANE</a:t>
            </a:r>
            <a:r>
              <a:rPr lang="zh-CN" altLang="en-US" sz="2400" dirty="0" smtClean="0"/>
              <a:t>。该模型利用网络结构和节点属性信息预测跨</a:t>
            </a:r>
            <a:r>
              <a:rPr lang="zh-CN" altLang="en-US" sz="2400" dirty="0" smtClean="0"/>
              <a:t>属性</a:t>
            </a:r>
            <a:r>
              <a:rPr lang="zh-CN" altLang="en-US" sz="2400" dirty="0" smtClean="0"/>
              <a:t>网络的节点对应关系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我们引入</a:t>
            </a:r>
            <a:r>
              <a:rPr lang="zh-CN" altLang="en-US" sz="2400" dirty="0" smtClean="0"/>
              <a:t>了</a:t>
            </a:r>
            <a:r>
              <a:rPr lang="zh-CN" altLang="en-US" sz="2400" dirty="0" smtClean="0"/>
              <a:t>网络嵌入</a:t>
            </a:r>
            <a:r>
              <a:rPr lang="zh-CN" altLang="en-US" sz="2400" dirty="0" smtClean="0"/>
              <a:t>和</a:t>
            </a:r>
            <a:r>
              <a:rPr lang="zh-CN" altLang="en-US" sz="2400" dirty="0" smtClean="0"/>
              <a:t>负采样</a:t>
            </a:r>
            <a:r>
              <a:rPr lang="zh-CN" altLang="en-US" sz="2400" dirty="0" smtClean="0"/>
              <a:t>方法</a:t>
            </a:r>
            <a:r>
              <a:rPr lang="zh-CN" altLang="en-US" sz="2400" dirty="0" smtClean="0"/>
              <a:t>，独立的学习每个属性网络节点的嵌入向量，该低维嵌入向量可以保存</a:t>
            </a:r>
            <a:r>
              <a:rPr lang="zh-CN" altLang="en-US" sz="2400" dirty="0" smtClean="0"/>
              <a:t>网络的</a:t>
            </a:r>
            <a:r>
              <a:rPr lang="zh-CN" altLang="en-US" sz="2400" dirty="0" smtClean="0"/>
              <a:t>二阶邻近，使得有相似的邻域结构和属性信息的节点，其嵌入向量有</a:t>
            </a:r>
            <a:r>
              <a:rPr lang="zh-CN" altLang="en-US" sz="2400" dirty="0" smtClean="0"/>
              <a:t>相似性。</a:t>
            </a:r>
            <a:endParaRPr lang="en-US" altLang="zh-CN" sz="2400" dirty="0" smtClean="0"/>
          </a:p>
          <a:p>
            <a:r>
              <a:rPr lang="zh-CN" altLang="en-US" sz="2400" dirty="0" smtClean="0"/>
              <a:t>我们利用学习到的嵌入向量作为输入特征，并利用已有的跨属性</a:t>
            </a:r>
            <a:r>
              <a:rPr lang="zh-CN" altLang="en-US" sz="2400" dirty="0" smtClean="0"/>
              <a:t>网络节点</a:t>
            </a:r>
            <a:r>
              <a:rPr lang="zh-CN" altLang="en-US" sz="2400" dirty="0" smtClean="0"/>
              <a:t>对应关系作为监督信息，将它们输入到 </a:t>
            </a:r>
            <a:r>
              <a:rPr lang="en-US" altLang="zh-CN" sz="2400" dirty="0" smtClean="0"/>
              <a:t>sigmoid </a:t>
            </a:r>
            <a:r>
              <a:rPr lang="zh-CN" altLang="en-US" sz="2400" dirty="0" smtClean="0"/>
              <a:t>层进行跨网络的节点</a:t>
            </a:r>
            <a:r>
              <a:rPr lang="zh-CN" altLang="en-US" sz="2400" dirty="0" smtClean="0"/>
              <a:t>对应关系预测。</a:t>
            </a:r>
            <a:endParaRPr lang="en-US" altLang="zh-CN" sz="2400" dirty="0" smtClean="0"/>
          </a:p>
          <a:p>
            <a:r>
              <a:rPr lang="zh-CN" altLang="en-US" sz="2400" dirty="0" smtClean="0"/>
              <a:t>实验</a:t>
            </a:r>
            <a:r>
              <a:rPr lang="zh-CN" altLang="en-US" sz="2400" dirty="0" smtClean="0"/>
              <a:t>结果表明 </a:t>
            </a:r>
            <a:r>
              <a:rPr lang="en-US" altLang="zh-CN" sz="2400" dirty="0" smtClean="0"/>
              <a:t>UANE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/>
              <a:t>能保存</a:t>
            </a:r>
            <a:r>
              <a:rPr lang="zh-CN" altLang="en-US" sz="2400" dirty="0" smtClean="0"/>
              <a:t>网络的内部结构规则，有效利用网络结构和节点属性信息预测跨属性</a:t>
            </a:r>
            <a:r>
              <a:rPr lang="zh-CN" altLang="en-US" sz="2400" dirty="0" smtClean="0"/>
              <a:t>网络的</a:t>
            </a:r>
            <a:r>
              <a:rPr lang="zh-CN" altLang="en-US" sz="2400" dirty="0" smtClean="0"/>
              <a:t>对应关系，相对于已有的优秀算法表现更好。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369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11420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1783" y="1550126"/>
            <a:ext cx="9143999" cy="426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Li </a:t>
            </a:r>
            <a:r>
              <a:rPr lang="en-US" sz="1800" dirty="0"/>
              <a:t>Liu, William K. Cheung, Xin Li*, </a:t>
            </a:r>
            <a:r>
              <a:rPr lang="en-US" sz="1800" dirty="0" err="1"/>
              <a:t>Lejian</a:t>
            </a:r>
            <a:r>
              <a:rPr lang="en-US" sz="1800" dirty="0"/>
              <a:t> Liao, “Aligning Users Across Social Networks Using Network Embedding”, IJCAI 2016</a:t>
            </a:r>
            <a:r>
              <a:rPr lang="en-US" sz="1800" dirty="0" smtClean="0"/>
              <a:t>.</a:t>
            </a:r>
            <a:endParaRPr lang="en-US" sz="1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/>
              <a:t>Tong Man, Huawei Shen, </a:t>
            </a:r>
            <a:r>
              <a:rPr lang="en-US" sz="1800" dirty="0" err="1"/>
              <a:t>Shenghua</a:t>
            </a:r>
            <a:r>
              <a:rPr lang="en-US" sz="1800" dirty="0"/>
              <a:t> Liu, </a:t>
            </a:r>
            <a:r>
              <a:rPr lang="en-US" sz="1800" dirty="0" err="1"/>
              <a:t>Xiaolong</a:t>
            </a:r>
            <a:r>
              <a:rPr lang="en-US" sz="1800" dirty="0"/>
              <a:t> </a:t>
            </a:r>
            <a:r>
              <a:rPr lang="en-US" sz="1800" dirty="0" err="1"/>
              <a:t>Jin</a:t>
            </a:r>
            <a:r>
              <a:rPr lang="en-US" sz="1800" dirty="0"/>
              <a:t> and </a:t>
            </a:r>
            <a:r>
              <a:rPr lang="en-US" sz="1800" dirty="0" err="1"/>
              <a:t>Xueqi</a:t>
            </a:r>
            <a:r>
              <a:rPr lang="en-US" sz="1800" dirty="0"/>
              <a:t> Cheng, Predict Anchor Links across Social Networks via an Embedding Approach</a:t>
            </a:r>
            <a:r>
              <a:rPr lang="en-US" sz="1800" dirty="0" smtClean="0"/>
              <a:t> </a:t>
            </a:r>
            <a:r>
              <a:rPr lang="en-US" sz="1800" dirty="0"/>
              <a:t>IJCAI, 2016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21892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25322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8" y="181838"/>
            <a:ext cx="9144000" cy="8980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</a:t>
            </a:r>
            <a:r>
              <a:rPr lang="en-US" dirty="0" smtClean="0"/>
              <a:t>nchor </a:t>
            </a:r>
            <a:r>
              <a:rPr lang="en-US" altLang="zh-CN" dirty="0"/>
              <a:t>l</a:t>
            </a:r>
            <a:r>
              <a:rPr lang="en-US" dirty="0"/>
              <a:t>inks </a:t>
            </a:r>
            <a:r>
              <a:rPr lang="en-US" altLang="zh-CN" dirty="0"/>
              <a:t>p</a:t>
            </a:r>
            <a:r>
              <a:rPr lang="en-US" dirty="0"/>
              <a:t>redict</a:t>
            </a:r>
            <a:r>
              <a:rPr lang="en-US" altLang="zh-CN" dirty="0"/>
              <a:t>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0458" y="1332411"/>
            <a:ext cx="9143999" cy="514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/>
              <a:t>Motivation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514350" indent="-514350" algn="l">
              <a:buAutoNum type="arabicPeriod"/>
            </a:pPr>
            <a:r>
              <a:rPr lang="en-US" dirty="0"/>
              <a:t>Predicting anchor links across social networks </a:t>
            </a:r>
            <a:r>
              <a:rPr lang="en-US" dirty="0" smtClean="0"/>
              <a:t>has important </a:t>
            </a:r>
            <a:r>
              <a:rPr lang="en-US" dirty="0"/>
              <a:t>implications to an array of </a:t>
            </a:r>
            <a:r>
              <a:rPr lang="en-US" dirty="0" smtClean="0"/>
              <a:t>applications.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Most </a:t>
            </a:r>
            <a:r>
              <a:rPr lang="en-US" dirty="0"/>
              <a:t>existing </a:t>
            </a:r>
            <a:r>
              <a:rPr lang="en-US" dirty="0" smtClean="0"/>
              <a:t>approaches </a:t>
            </a:r>
            <a:r>
              <a:rPr lang="en-US" dirty="0"/>
              <a:t>directly work on structural features of social network, such as, degree, </a:t>
            </a:r>
            <a:r>
              <a:rPr lang="en-US" dirty="0" smtClean="0"/>
              <a:t>clustering coefficient</a:t>
            </a:r>
            <a:r>
              <a:rPr lang="en-US" dirty="0"/>
              <a:t>, the number of involved triangles, common </a:t>
            </a:r>
            <a:r>
              <a:rPr lang="en-US" dirty="0" smtClean="0"/>
              <a:t>neighbors.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capturing intrinsic structural regularities of </a:t>
            </a:r>
            <a:r>
              <a:rPr lang="en-US" dirty="0" smtClean="0"/>
              <a:t>social networks</a:t>
            </a:r>
            <a:r>
              <a:rPr lang="en-US" dirty="0"/>
              <a:t>, these approaches are particularly sensitive to network structure, and thus slight changes or noises of </a:t>
            </a:r>
            <a:r>
              <a:rPr lang="en-US" dirty="0" smtClean="0"/>
              <a:t>network structure </a:t>
            </a:r>
            <a:r>
              <a:rPr lang="en-US" dirty="0"/>
              <a:t>may result in remarkably different </a:t>
            </a:r>
            <a:r>
              <a:rPr lang="en-US" dirty="0" smtClean="0"/>
              <a:t>results.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/>
              <a:t>Network </a:t>
            </a:r>
            <a:r>
              <a:rPr lang="en-US" dirty="0"/>
              <a:t>embedding preserves specific structural regularities, leveraging observed anchor </a:t>
            </a:r>
            <a:r>
              <a:rPr lang="en-US" dirty="0" smtClean="0"/>
              <a:t>links as </a:t>
            </a:r>
            <a:r>
              <a:rPr lang="en-US" dirty="0"/>
              <a:t>supervised information. This method </a:t>
            </a:r>
            <a:r>
              <a:rPr lang="en-US" dirty="0" smtClean="0"/>
              <a:t>is robust </a:t>
            </a:r>
            <a:r>
              <a:rPr lang="en-US" dirty="0"/>
              <a:t>to slight changes of network </a:t>
            </a:r>
            <a:r>
              <a:rPr lang="en-US" dirty="0" smtClean="0"/>
              <a:t>structure.</a:t>
            </a:r>
            <a:endParaRPr lang="en-US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 smtClean="0"/>
          </a:p>
          <a:p>
            <a:pPr marL="514350" indent="-514350" algn="l"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4051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RELATED </a:t>
            </a:r>
            <a:r>
              <a:rPr lang="en-US" dirty="0" smtClean="0"/>
              <a:t>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254035"/>
            <a:ext cx="10718074" cy="29522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Previous works [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,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] used Network </a:t>
            </a:r>
            <a:r>
              <a:rPr lang="en-US" sz="2400" dirty="0"/>
              <a:t>Embedding </a:t>
            </a:r>
            <a:r>
              <a:rPr lang="en-US" altLang="zh-CN" sz="2400" dirty="0" smtClean="0"/>
              <a:t>for a</a:t>
            </a:r>
            <a:r>
              <a:rPr lang="en-US" sz="2400" dirty="0" smtClean="0"/>
              <a:t>nchor </a:t>
            </a:r>
            <a:r>
              <a:rPr lang="en-US" altLang="zh-CN" sz="2400" dirty="0" smtClean="0"/>
              <a:t>l</a:t>
            </a:r>
            <a:r>
              <a:rPr lang="en-US" sz="2400" dirty="0" smtClean="0"/>
              <a:t>inks </a:t>
            </a:r>
            <a:r>
              <a:rPr lang="en-US" altLang="zh-CN" sz="2400" dirty="0" smtClean="0"/>
              <a:t>p</a:t>
            </a:r>
            <a:r>
              <a:rPr lang="en-US" sz="2400" dirty="0" smtClean="0"/>
              <a:t>redict</a:t>
            </a:r>
            <a:r>
              <a:rPr lang="en-US" altLang="zh-CN" sz="2400" dirty="0" smtClean="0"/>
              <a:t>ion</a:t>
            </a:r>
            <a:r>
              <a:rPr lang="en-US" sz="2400" dirty="0" smtClean="0"/>
              <a:t>. </a:t>
            </a:r>
            <a:r>
              <a:rPr lang="en-US" altLang="zh-CN" sz="2400" dirty="0" smtClean="0"/>
              <a:t>But they only model </a:t>
            </a:r>
            <a:r>
              <a:rPr lang="en-US" sz="2400" dirty="0" smtClean="0"/>
              <a:t>the </a:t>
            </a:r>
            <a:r>
              <a:rPr lang="en-US" sz="2400" dirty="0"/>
              <a:t>network </a:t>
            </a:r>
            <a:r>
              <a:rPr lang="en-US" sz="2400" dirty="0" smtClean="0"/>
              <a:t>structure, and does </a:t>
            </a:r>
            <a:r>
              <a:rPr lang="en-US" sz="2400" dirty="0"/>
              <a:t>not consider the user </a:t>
            </a:r>
            <a:r>
              <a:rPr lang="en-US" sz="2400" dirty="0" smtClean="0"/>
              <a:t>profiles.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We </a:t>
            </a:r>
            <a:r>
              <a:rPr lang="en-US" sz="2400" dirty="0" smtClean="0"/>
              <a:t>propose </a:t>
            </a:r>
            <a:r>
              <a:rPr lang="en-US" sz="2400" dirty="0"/>
              <a:t>a </a:t>
            </a:r>
            <a:r>
              <a:rPr lang="en-US" sz="2400" dirty="0" smtClean="0"/>
              <a:t>novel framework for </a:t>
            </a:r>
            <a:r>
              <a:rPr lang="en-US" altLang="zh-CN" sz="2400" dirty="0"/>
              <a:t>a</a:t>
            </a:r>
            <a:r>
              <a:rPr lang="en-US" sz="2400" dirty="0"/>
              <a:t>nchor </a:t>
            </a:r>
            <a:r>
              <a:rPr lang="en-US" altLang="zh-CN" sz="2400" dirty="0"/>
              <a:t>l</a:t>
            </a:r>
            <a:r>
              <a:rPr lang="en-US" sz="2400" dirty="0"/>
              <a:t>inks </a:t>
            </a:r>
            <a:r>
              <a:rPr lang="en-US" altLang="zh-CN" sz="2400" dirty="0" smtClean="0"/>
              <a:t>p</a:t>
            </a:r>
            <a:r>
              <a:rPr lang="en-US" sz="2400" dirty="0" smtClean="0"/>
              <a:t>redict</a:t>
            </a:r>
            <a:r>
              <a:rPr lang="en-US" altLang="zh-CN" sz="2400" dirty="0" smtClean="0"/>
              <a:t>ion. </a:t>
            </a:r>
            <a:r>
              <a:rPr lang="en-US" sz="2400" dirty="0"/>
              <a:t>The embedding of an </a:t>
            </a:r>
            <a:r>
              <a:rPr lang="en-US" sz="2400" dirty="0" smtClean="0"/>
              <a:t>user is jointly </a:t>
            </a:r>
            <a:r>
              <a:rPr lang="en-US" sz="2400" dirty="0"/>
              <a:t>trained to predict the </a:t>
            </a:r>
            <a:r>
              <a:rPr lang="en-US" altLang="zh-CN" sz="2400" dirty="0"/>
              <a:t>a</a:t>
            </a:r>
            <a:r>
              <a:rPr lang="en-US" sz="2400" dirty="0"/>
              <a:t>nchor </a:t>
            </a:r>
            <a:r>
              <a:rPr lang="en-US" altLang="zh-CN" sz="2400" dirty="0"/>
              <a:t>l</a:t>
            </a:r>
            <a:r>
              <a:rPr lang="en-US" sz="2400" dirty="0"/>
              <a:t>inks across social networks </a:t>
            </a:r>
            <a:r>
              <a:rPr lang="en-US" sz="2400" dirty="0" smtClean="0"/>
              <a:t>and the </a:t>
            </a:r>
            <a:r>
              <a:rPr lang="en-US" sz="2400" dirty="0"/>
              <a:t>context in the graph.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3848720"/>
            <a:ext cx="4248743" cy="2800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452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Our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675" y="1069042"/>
            <a:ext cx="7410450" cy="544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8415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</a:t>
            </a:r>
            <a:r>
              <a:rPr lang="en-US" dirty="0" err="1" smtClean="0"/>
              <a:t>Embeddings</a:t>
            </a:r>
            <a:r>
              <a:rPr lang="en-US" dirty="0" smtClean="0"/>
              <a:t>: Examples</a:t>
            </a:r>
            <a:endParaRPr lang="en-US" b="1" dirty="0"/>
          </a:p>
        </p:txBody>
      </p:sp>
      <p:sp>
        <p:nvSpPr>
          <p:cNvPr id="3" name="Flowchart: Process 2"/>
          <p:cNvSpPr/>
          <p:nvPr/>
        </p:nvSpPr>
        <p:spPr>
          <a:xfrm>
            <a:off x="2120900" y="3912370"/>
            <a:ext cx="26924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1828800" y="2994922"/>
            <a:ext cx="32766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349500" y="3951994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162300" y="3953518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3975100" y="3951994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  <a:endCxn id="25" idx="2"/>
          </p:cNvCxnSpPr>
          <p:nvPr/>
        </p:nvCxnSpPr>
        <p:spPr>
          <a:xfrm flipV="1">
            <a:off x="3467100" y="35313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</p:cNvCxnSpPr>
          <p:nvPr/>
        </p:nvCxnSpPr>
        <p:spPr>
          <a:xfrm flipV="1">
            <a:off x="3467100" y="2388370"/>
            <a:ext cx="0" cy="60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15506" y="1997569"/>
            <a:ext cx="217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 nearby words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55015" y="4645152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896100" y="3927086"/>
            <a:ext cx="26924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604000" y="3009638"/>
            <a:ext cx="32766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7124700" y="3966710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937500" y="3968234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8750300" y="3966710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3" idx="0"/>
            <a:endCxn id="14" idx="2"/>
          </p:cNvCxnSpPr>
          <p:nvPr/>
        </p:nvCxnSpPr>
        <p:spPr>
          <a:xfrm flipV="1">
            <a:off x="8242300" y="3546086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8242300" y="2403086"/>
            <a:ext cx="0" cy="60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73913" y="1995912"/>
            <a:ext cx="217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 </a:t>
            </a:r>
            <a:r>
              <a:rPr lang="en-US" dirty="0"/>
              <a:t>nearby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16135" y="4659868"/>
            <a:ext cx="241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Graph node embedding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25601" y="5345668"/>
            <a:ext cx="311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Word2vec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Mikolov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et al. 2013)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1683" y="5336143"/>
            <a:ext cx="346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Deepwalk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Perozzi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et al.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2014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KDD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3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</a:t>
            </a:r>
            <a:r>
              <a:rPr lang="en-US" dirty="0" err="1" smtClean="0"/>
              <a:t>Embeddings</a:t>
            </a:r>
            <a:r>
              <a:rPr lang="en-US" dirty="0" smtClean="0"/>
              <a:t>: Examples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600958" y="5707618"/>
            <a:ext cx="346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Deepwalk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Perozzi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et al.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2014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KDD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9" y="1651985"/>
            <a:ext cx="6538912" cy="320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0075" y="1847851"/>
            <a:ext cx="3570926" cy="294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23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b="1" dirty="0"/>
          </a:p>
        </p:txBody>
      </p:sp>
      <p:sp>
        <p:nvSpPr>
          <p:cNvPr id="3" name="Flowchart: Process 2"/>
          <p:cNvSpPr/>
          <p:nvPr/>
        </p:nvSpPr>
        <p:spPr>
          <a:xfrm>
            <a:off x="4749800" y="4397002"/>
            <a:ext cx="26924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4457700" y="3479554"/>
            <a:ext cx="3276600" cy="5364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(approx. </a:t>
            </a:r>
            <a:r>
              <a:rPr lang="en-US" dirty="0"/>
              <a:t>by </a:t>
            </a:r>
            <a:r>
              <a:rPr lang="en-US" b="1" dirty="0" smtClean="0"/>
              <a:t>negative </a:t>
            </a:r>
            <a:r>
              <a:rPr lang="en-US" b="1" dirty="0"/>
              <a:t>sampling</a:t>
            </a:r>
            <a:r>
              <a:rPr lang="en-US" dirty="0"/>
              <a:t>)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978400" y="4436626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5791200" y="4438150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604000" y="4436626"/>
            <a:ext cx="6096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  <a:endCxn id="25" idx="2"/>
          </p:cNvCxnSpPr>
          <p:nvPr/>
        </p:nvCxnSpPr>
        <p:spPr>
          <a:xfrm flipV="1">
            <a:off x="6096000" y="401600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2" idx="2"/>
          </p:cNvCxnSpPr>
          <p:nvPr/>
        </p:nvCxnSpPr>
        <p:spPr>
          <a:xfrm rot="16200000" flipV="1">
            <a:off x="4679873" y="2063427"/>
            <a:ext cx="1180941" cy="165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7520" y="1652282"/>
            <a:ext cx="2474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 </a:t>
            </a:r>
            <a:r>
              <a:rPr lang="en-US" b="1" dirty="0" smtClean="0"/>
              <a:t>nearby nodes </a:t>
            </a:r>
            <a:r>
              <a:rPr lang="en-US" dirty="0" smtClean="0"/>
              <a:t>in </a:t>
            </a:r>
          </a:p>
          <a:p>
            <a:r>
              <a:rPr lang="en-US" dirty="0" smtClean="0"/>
              <a:t>random walk sequences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49801" y="5129784"/>
            <a:ext cx="241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Graph node embedding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47840" y="1651364"/>
            <a:ext cx="2305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 nodes with the</a:t>
            </a:r>
          </a:p>
          <a:p>
            <a:r>
              <a:rPr lang="en-US" b="1" dirty="0"/>
              <a:t>s</a:t>
            </a:r>
            <a:r>
              <a:rPr lang="en-US" b="1" dirty="0" smtClean="0"/>
              <a:t>ame class labels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25" idx="0"/>
            <a:endCxn id="13" idx="2"/>
          </p:cNvCxnSpPr>
          <p:nvPr/>
        </p:nvCxnSpPr>
        <p:spPr>
          <a:xfrm rot="5400000" flipH="1" flipV="1">
            <a:off x="6457399" y="1936297"/>
            <a:ext cx="1181859" cy="1904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22"/>
          <p:cNvSpPr/>
          <p:nvPr/>
        </p:nvSpPr>
        <p:spPr>
          <a:xfrm>
            <a:off x="4353308" y="5688568"/>
            <a:ext cx="383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Planetoid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Zhilin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Yang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2016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ICML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Negative Sampling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01825" y="3895726"/>
            <a:ext cx="4621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 a </a:t>
            </a:r>
            <a:r>
              <a:rPr lang="en-US" altLang="zh-CN" b="1" dirty="0" smtClean="0"/>
              <a:t>binomial distribution </a:t>
            </a:r>
            <a:r>
              <a:rPr lang="en-US" altLang="zh-CN" dirty="0" smtClean="0"/>
              <a:t>to sample between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raph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structure context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label context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9864977"/>
              </p:ext>
            </p:extLst>
          </p:nvPr>
        </p:nvGraphicFramePr>
        <p:xfrm>
          <a:off x="1930400" y="1884680"/>
          <a:ext cx="8331201" cy="1651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77067"/>
                <a:gridCol w="2777067"/>
                <a:gridCol w="277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</a:t>
                      </a:r>
                      <a:r>
                        <a:rPr lang="en-US" altLang="zh-CN" dirty="0" smtClean="0"/>
                        <a:t>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ositive sample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dirty="0" smtClean="0"/>
                        <a:t>egative sample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Graph structure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N</a:t>
                      </a:r>
                      <a:r>
                        <a:rPr lang="en-US" b="0" dirty="0" smtClean="0"/>
                        <a:t>earby nodes </a:t>
                      </a:r>
                      <a:r>
                        <a:rPr lang="en-US" dirty="0" smtClean="0"/>
                        <a:t>in </a:t>
                      </a:r>
                    </a:p>
                    <a:p>
                      <a:r>
                        <a:rPr lang="en-US" dirty="0" smtClean="0"/>
                        <a:t>random walk sequences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andom </a:t>
                      </a:r>
                      <a:r>
                        <a:rPr lang="en-US" altLang="zh-CN" dirty="0" smtClean="0"/>
                        <a:t>node pairs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dirty="0" smtClean="0"/>
                        <a:t>odes with the</a:t>
                      </a:r>
                    </a:p>
                    <a:p>
                      <a:r>
                        <a:rPr lang="en-US" b="0" dirty="0" smtClean="0"/>
                        <a:t>same class labels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dirty="0" smtClean="0"/>
                        <a:t>odes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dirty="0" smtClean="0"/>
                        <a:t>different </a:t>
                      </a:r>
                      <a:r>
                        <a:rPr lang="en-US" b="0" dirty="0" smtClean="0"/>
                        <a:t>class labels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9" y="5294038"/>
            <a:ext cx="3767136" cy="58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86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Predicting </a:t>
            </a:r>
            <a:r>
              <a:rPr lang="en-US" dirty="0" smtClean="0"/>
              <a:t>Anchor </a:t>
            </a:r>
            <a:r>
              <a:rPr lang="en-US" dirty="0" smtClean="0"/>
              <a:t>Link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7014" y="1799526"/>
            <a:ext cx="6157912" cy="6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4324" y="3816209"/>
            <a:ext cx="7662151" cy="161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86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721</Words>
  <Application>Microsoft Office PowerPoint</Application>
  <PresentationFormat>自定义</PresentationFormat>
  <Paragraphs>78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Predicting anchor links across attributed networks via network embedding</vt:lpstr>
      <vt:lpstr>Anchor links prediction</vt:lpstr>
      <vt:lpstr>RELATED WORK </vt:lpstr>
      <vt:lpstr>Our method </vt:lpstr>
      <vt:lpstr>Learning Embeddings: Examples</vt:lpstr>
      <vt:lpstr>Learning Embeddings: Examples</vt:lpstr>
      <vt:lpstr>Context</vt:lpstr>
      <vt:lpstr>Negative Sampling</vt:lpstr>
      <vt:lpstr>Predicting Anchor Links </vt:lpstr>
      <vt:lpstr>Evaluation</vt:lpstr>
      <vt:lpstr>Evaluation</vt:lpstr>
      <vt:lpstr>Evaluation</vt:lpstr>
      <vt:lpstr>Conclusion</vt:lpstr>
      <vt:lpstr>References </vt:lpstr>
      <vt:lpstr>Thanks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recommendations for a future specified time period</dc:title>
  <dc:creator>Wang Shaokai</dc:creator>
  <cp:lastModifiedBy>shaokai</cp:lastModifiedBy>
  <cp:revision>141</cp:revision>
  <cp:lastPrinted>2016-11-28T07:46:11Z</cp:lastPrinted>
  <dcterms:created xsi:type="dcterms:W3CDTF">2016-06-16T06:33:28Z</dcterms:created>
  <dcterms:modified xsi:type="dcterms:W3CDTF">2017-10-23T09:04:46Z</dcterms:modified>
</cp:coreProperties>
</file>