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11AC8-B8C5-4BCE-BDDD-C8346F007B1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DF4C-A7CE-43E1-8C97-77308D9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427D-8D03-4DFE-B06B-FF7BB04F2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BD043-EBB8-4E39-B986-F4C421D9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7E2E-A262-4D8E-83F6-6232ABB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6B3E-9AC9-4AA9-9F9D-A279BFC3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B919-F564-4F57-8420-5231C40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72F1-3573-435E-948D-135312E1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3FF03-54D0-4786-BDC5-368AE7B1C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9AB1-9319-4C8E-95BA-82CC3ED2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AC08-9EB6-432C-9F7E-C1825C1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1382-225D-42E2-962E-BD4B12BF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91ED-84B3-416F-A68D-98D5E781F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E0D5-1FEA-4873-864E-898A1C9A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15E4-2B49-4266-8013-1E237EB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8D-2CF1-482D-B269-E3E14F6D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8BB2-8DA8-410F-98DE-52581A9C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F70A-3BCF-4005-B17E-CF1769F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5123-045F-4B9F-B2A1-ABB5596C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746D-BBE6-4838-9DF9-4129A1D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15A2-E8A0-4970-BD1A-36EC0155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409C-83EF-4BAE-B1DF-BFDB531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2E38-9D13-4DE0-98FC-C9E446E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49AE-8F7E-41A2-B372-44B72C6A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09A5-0C71-44CD-92F7-7373BA3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5FC2-C791-4A45-AC83-A5328BBC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2F09-5B08-48D1-87B7-EBC219B9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E851-7BD1-4114-BEE5-DF1C8CE5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0209-B834-4342-9D71-840CF606E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87FF-AFE4-431C-B39B-C0702ED8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3018E-4E78-482F-B84C-E65215E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A0B4-D75B-40E0-9C7F-E264B58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6B2C-E3D3-4E81-BB51-F8A2F985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8F4-1E75-4EB0-B4B8-F69E7DB6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00D7-A7D1-43C7-BF21-5128E176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A78B-7D74-4936-B585-34BA7955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E869E-332D-4BE2-A3CF-2CF391C4B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E70CC-31F1-4DC9-86BE-3EFA8A490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2DD09-8375-4D44-824D-8953437E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F0C31-DEFD-4944-855B-BFD3C52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2514E-698A-472B-9485-A1C17862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EE85-EEB4-42D6-95E5-31AD8B53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C51C0-2AEB-48A1-9D6D-92825A1C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692E4-679F-46A4-A368-CA2536D1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D09E-C4BE-4F42-A7C3-8449557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8E9E8-C05E-46BC-8990-A4222BA6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7FC7-9BBA-43DD-B1D4-FD184F9F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2B675-77BB-4454-B9F3-492AC13D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3FF1-1B2F-4639-B0AA-2DCCE96B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CEBC-600E-4E72-8B5D-C97EC8EA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1E78-3E12-456C-B7C6-DEA3EA3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25480-6403-4D32-89E7-05318B99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0750-E5BA-4456-AA5F-39E223E8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03B0-93D9-41B6-9B60-08AA4CC7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4C0-8D39-4B93-B687-978F71DC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0EF6-96B7-468F-97B1-A7835FC14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838B7-8C80-4EA8-A694-D450FE14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1424-9C98-433E-85D7-89B06AA8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1CDB-763B-408C-BCAC-B56AC9AE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EDF18-373E-4ADF-9138-C5814DB0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34626-3112-4388-82F6-B0A5F7A0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65E1-72F1-4D2C-9C33-BEB06C4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7FA8-ECD3-4076-9B23-578B4EBF3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3BF5-3296-46C2-9B50-F29A35A605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27CF-4366-4645-999A-D755BDD4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652E-FC7B-4CD0-AAAB-4131A4E1C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C742-5019-4EE7-BDC6-3CA037F5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DA9E2B5-0648-41B6-AABC-513930328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5"/>
          <a:stretch/>
        </p:blipFill>
        <p:spPr>
          <a:xfrm flipH="1">
            <a:off x="9117899" y="3357841"/>
            <a:ext cx="3042362" cy="34210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699E4E-5A9C-4ED7-9BF6-E5696FA00948}"/>
              </a:ext>
            </a:extLst>
          </p:cNvPr>
          <p:cNvGrpSpPr/>
          <p:nvPr/>
        </p:nvGrpSpPr>
        <p:grpSpPr>
          <a:xfrm>
            <a:off x="591822" y="-328507"/>
            <a:ext cx="1386511" cy="1594060"/>
            <a:chOff x="726653" y="-517614"/>
            <a:chExt cx="2170622" cy="249554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3AD895-64FB-4B9E-BD7F-76894F9AC8F0}"/>
                </a:ext>
              </a:extLst>
            </p:cNvPr>
            <p:cNvSpPr/>
            <p:nvPr/>
          </p:nvSpPr>
          <p:spPr>
            <a:xfrm>
              <a:off x="796588" y="-517614"/>
              <a:ext cx="2030752" cy="2495545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2B64BEF1-9C86-4031-8CC5-EBF1272754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t="34766" r="76119" b="32684"/>
            <a:stretch/>
          </p:blipFill>
          <p:spPr>
            <a:xfrm>
              <a:off x="726653" y="443679"/>
              <a:ext cx="2170622" cy="13694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01AF33-915E-4AB0-8228-CDD1E7919B20}"/>
              </a:ext>
            </a:extLst>
          </p:cNvPr>
          <p:cNvSpPr txBox="1"/>
          <p:nvPr/>
        </p:nvSpPr>
        <p:spPr>
          <a:xfrm>
            <a:off x="2023004" y="76569"/>
            <a:ext cx="99403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198A3"/>
                </a:solidFill>
                <a:latin typeface="Dosis" panose="02010503020202060003" pitchFamily="50" charset="0"/>
              </a:rPr>
              <a:t>Nama </a:t>
            </a:r>
            <a:r>
              <a:rPr lang="en-US" sz="1800" b="1" dirty="0" err="1">
                <a:solidFill>
                  <a:srgbClr val="0198A3"/>
                </a:solidFill>
                <a:latin typeface="Dosis" panose="02010503020202060003" pitchFamily="50" charset="0"/>
              </a:rPr>
              <a:t>Kelompok</a:t>
            </a:r>
            <a:r>
              <a:rPr lang="en-US" sz="1800" b="1" dirty="0" smtClean="0">
                <a:solidFill>
                  <a:srgbClr val="0198A3"/>
                </a:solidFill>
                <a:latin typeface="Dosis" panose="02010503020202060003" pitchFamily="50" charset="0"/>
              </a:rPr>
              <a:t>: Pegasus</a:t>
            </a:r>
            <a:endParaRPr lang="en-US" sz="1800" b="1" dirty="0">
              <a:solidFill>
                <a:srgbClr val="0198A3"/>
              </a:solidFill>
              <a:latin typeface="Dosis" panose="02010503020202060003" pitchFamily="50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198A3"/>
                </a:solidFill>
                <a:latin typeface="Dosis" panose="02010503020202060003" pitchFamily="50" charset="0"/>
              </a:rPr>
              <a:t>Stage</a:t>
            </a:r>
            <a:r>
              <a:rPr lang="en-US" b="1" dirty="0" smtClean="0">
                <a:solidFill>
                  <a:srgbClr val="0198A3"/>
                </a:solidFill>
                <a:latin typeface="Dosis" panose="02010503020202060003" pitchFamily="50" charset="0"/>
              </a:rPr>
              <a:t>: 0</a:t>
            </a:r>
            <a:endParaRPr lang="en-US" b="1" dirty="0">
              <a:solidFill>
                <a:srgbClr val="0198A3"/>
              </a:solidFill>
              <a:latin typeface="Dosis" panose="02010503020202060003" pitchFamily="50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198A3"/>
                </a:solidFill>
                <a:latin typeface="Dosis" panose="02010503020202060003" pitchFamily="50" charset="0"/>
              </a:rPr>
              <a:t>Mentor</a:t>
            </a:r>
            <a:r>
              <a:rPr lang="en-US" sz="1800" b="1" dirty="0" smtClean="0">
                <a:solidFill>
                  <a:srgbClr val="0198A3"/>
                </a:solidFill>
                <a:latin typeface="Dosis" panose="02010503020202060003" pitchFamily="50" charset="0"/>
              </a:rPr>
              <a:t>: Gerry</a:t>
            </a:r>
            <a:endParaRPr lang="en-US" sz="1800" b="1" dirty="0">
              <a:solidFill>
                <a:srgbClr val="0198A3"/>
              </a:solidFill>
              <a:latin typeface="Dosis" panose="02010503020202060003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AACF6D-3ED1-431B-BD3E-3D01DD291E60}"/>
              </a:ext>
            </a:extLst>
          </p:cNvPr>
          <p:cNvSpPr/>
          <p:nvPr/>
        </p:nvSpPr>
        <p:spPr>
          <a:xfrm>
            <a:off x="228600" y="2601974"/>
            <a:ext cx="11768328" cy="523219"/>
          </a:xfrm>
          <a:prstGeom prst="roundRect">
            <a:avLst>
              <a:gd name="adj" fmla="val 369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1AAB7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9EAD6-1369-4BA4-9C43-A0D02A92AA33}"/>
              </a:ext>
            </a:extLst>
          </p:cNvPr>
          <p:cNvSpPr txBox="1"/>
          <p:nvPr/>
        </p:nvSpPr>
        <p:spPr>
          <a:xfrm>
            <a:off x="228600" y="2601973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t-IT" sz="1400" dirty="0" smtClean="0">
                <a:latin typeface="Dosis" panose="02010503020202060003"/>
              </a:rPr>
              <a:t>2. Sebagai </a:t>
            </a:r>
            <a:r>
              <a:rPr lang="it-IT" sz="1400" dirty="0">
                <a:latin typeface="Dosis" panose="02010503020202060003"/>
              </a:rPr>
              <a:t>siapa kalian pada dataset </a:t>
            </a:r>
            <a:r>
              <a:rPr lang="it-IT" sz="1400" dirty="0" smtClean="0">
                <a:latin typeface="Dosis" panose="02010503020202060003"/>
              </a:rPr>
              <a:t>tersebut?</a:t>
            </a:r>
          </a:p>
          <a:p>
            <a:pPr fontAlgn="base"/>
            <a:r>
              <a:rPr lang="it-IT" sz="1400" dirty="0" smtClean="0">
                <a:latin typeface="Dosis" panose="02010503020202060003"/>
              </a:rPr>
              <a:t>A Data </a:t>
            </a:r>
            <a:r>
              <a:rPr lang="it-IT" sz="1400" dirty="0">
                <a:latin typeface="Dosis" panose="02010503020202060003"/>
              </a:rPr>
              <a:t>Scientist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24948-125A-44D4-B4F7-C1F1800B4FD8}"/>
              </a:ext>
            </a:extLst>
          </p:cNvPr>
          <p:cNvSpPr/>
          <p:nvPr/>
        </p:nvSpPr>
        <p:spPr>
          <a:xfrm>
            <a:off x="228600" y="3339081"/>
            <a:ext cx="11768328" cy="579386"/>
          </a:xfrm>
          <a:prstGeom prst="roundRect">
            <a:avLst>
              <a:gd name="adj" fmla="val 369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1AAB7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F59E7-6CC5-41AA-A13F-920983619E2C}"/>
              </a:ext>
            </a:extLst>
          </p:cNvPr>
          <p:cNvSpPr txBox="1"/>
          <p:nvPr/>
        </p:nvSpPr>
        <p:spPr>
          <a:xfrm>
            <a:off x="228599" y="33769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>
                <a:latin typeface="Dosis" panose="02010503020202060003"/>
              </a:rPr>
              <a:t>3. </a:t>
            </a:r>
            <a:r>
              <a:rPr lang="en-US" sz="1400" dirty="0" err="1" smtClean="0">
                <a:latin typeface="Dosis" panose="02010503020202060003"/>
              </a:rPr>
              <a:t>Apa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>
                <a:latin typeface="Dosis" panose="02010503020202060003"/>
              </a:rPr>
              <a:t>goal yang </a:t>
            </a:r>
            <a:r>
              <a:rPr lang="en-US" sz="1400" dirty="0" err="1">
                <a:latin typeface="Dosis" panose="02010503020202060003"/>
              </a:rPr>
              <a:t>mau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 smtClean="0">
                <a:latin typeface="Dosis" panose="02010503020202060003"/>
              </a:rPr>
              <a:t>dicapai</a:t>
            </a:r>
            <a:r>
              <a:rPr lang="en-US" sz="1400" dirty="0" smtClean="0">
                <a:latin typeface="Dosis" panose="02010503020202060003"/>
              </a:rPr>
              <a:t>?</a:t>
            </a:r>
          </a:p>
          <a:p>
            <a:pPr fontAlgn="base"/>
            <a:r>
              <a:rPr lang="en-US" sz="1400" i="1" dirty="0" smtClean="0">
                <a:latin typeface="Dosis" panose="02010503020202060003"/>
              </a:rPr>
              <a:t>Targeted </a:t>
            </a:r>
            <a:r>
              <a:rPr lang="en-US" sz="1400" i="1" dirty="0">
                <a:latin typeface="Dosis" panose="02010503020202060003"/>
              </a:rPr>
              <a:t>customer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berhasil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menjadi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nasabah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berjangka</a:t>
            </a:r>
            <a:r>
              <a:rPr lang="en-US" sz="1400" dirty="0">
                <a:latin typeface="Dosis" panose="02010503020202060003"/>
              </a:rPr>
              <a:t>, </a:t>
            </a:r>
            <a:r>
              <a:rPr lang="en-US" sz="1400" dirty="0" err="1">
                <a:latin typeface="Dosis" panose="02010503020202060003"/>
              </a:rPr>
              <a:t>dengan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tetap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mengoptimalkan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i="1" dirty="0">
                <a:latin typeface="Dosis" panose="02010503020202060003"/>
              </a:rPr>
              <a:t>marketing </a:t>
            </a:r>
            <a:r>
              <a:rPr lang="en-US" sz="1400" i="1" dirty="0" smtClean="0">
                <a:latin typeface="Dosis" panose="02010503020202060003"/>
              </a:rPr>
              <a:t>cost.</a:t>
            </a:r>
            <a:endParaRPr lang="en-US" sz="1400" i="1" dirty="0">
              <a:latin typeface="Dosis" panose="02010503020202060003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7F8EB5-17F9-4077-B59F-262C9E5B1913}"/>
              </a:ext>
            </a:extLst>
          </p:cNvPr>
          <p:cNvSpPr/>
          <p:nvPr/>
        </p:nvSpPr>
        <p:spPr>
          <a:xfrm>
            <a:off x="228599" y="4153801"/>
            <a:ext cx="11768328" cy="771181"/>
          </a:xfrm>
          <a:prstGeom prst="roundRect">
            <a:avLst>
              <a:gd name="adj" fmla="val 369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1AAB7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9DFEC-0768-404C-9985-E12301C70814}"/>
              </a:ext>
            </a:extLst>
          </p:cNvPr>
          <p:cNvSpPr txBox="1"/>
          <p:nvPr/>
        </p:nvSpPr>
        <p:spPr>
          <a:xfrm>
            <a:off x="228599" y="4168030"/>
            <a:ext cx="1173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>
                <a:latin typeface="Dosis" panose="02010503020202060003"/>
              </a:rPr>
              <a:t>4. </a:t>
            </a:r>
            <a:r>
              <a:rPr lang="en-US" sz="1400" dirty="0" err="1" smtClean="0">
                <a:latin typeface="Dosis" panose="02010503020202060003"/>
              </a:rPr>
              <a:t>Apa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>
                <a:latin typeface="Dosis" panose="02010503020202060003"/>
              </a:rPr>
              <a:t>Objective yang </a:t>
            </a:r>
            <a:r>
              <a:rPr lang="en-US" sz="1400" dirty="0" err="1">
                <a:latin typeface="Dosis" panose="02010503020202060003"/>
              </a:rPr>
              <a:t>sesuai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dengan</a:t>
            </a:r>
            <a:r>
              <a:rPr lang="en-US" sz="1400" dirty="0">
                <a:latin typeface="Dosis" panose="02010503020202060003"/>
              </a:rPr>
              <a:t> goal </a:t>
            </a:r>
            <a:r>
              <a:rPr lang="en-US" sz="1400" dirty="0" err="1" smtClean="0">
                <a:latin typeface="Dosis" panose="02010503020202060003"/>
              </a:rPr>
              <a:t>tsb</a:t>
            </a:r>
            <a:r>
              <a:rPr lang="en-US" sz="1400" dirty="0" smtClean="0">
                <a:latin typeface="Dosis" panose="02010503020202060003"/>
              </a:rPr>
              <a:t>?</a:t>
            </a:r>
            <a:endParaRPr lang="en-US" sz="1400" dirty="0" smtClean="0">
              <a:latin typeface="Dosis" panose="02010503020202060003"/>
            </a:endParaRPr>
          </a:p>
          <a:p>
            <a:pPr fontAlgn="base"/>
            <a:r>
              <a:rPr lang="en-US" sz="1400" dirty="0" smtClean="0">
                <a:latin typeface="Dosis" panose="02010503020202060003"/>
              </a:rPr>
              <a:t>- </a:t>
            </a:r>
            <a:r>
              <a:rPr lang="en-US" sz="1400" dirty="0" err="1" smtClean="0">
                <a:latin typeface="Dosis" panose="02010503020202060003"/>
              </a:rPr>
              <a:t>Membuat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sistem</a:t>
            </a:r>
            <a:r>
              <a:rPr lang="en-US" sz="1400" dirty="0">
                <a:latin typeface="Dosis" panose="02010503020202060003"/>
              </a:rPr>
              <a:t> yang </a:t>
            </a:r>
            <a:r>
              <a:rPr lang="en-US" sz="1400" dirty="0" err="1">
                <a:latin typeface="Dosis" panose="02010503020202060003"/>
              </a:rPr>
              <a:t>mampu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memprediksi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ketertarikan</a:t>
            </a:r>
            <a:r>
              <a:rPr lang="en-US" sz="1400" dirty="0">
                <a:latin typeface="Dosis" panose="02010503020202060003"/>
              </a:rPr>
              <a:t> user </a:t>
            </a:r>
            <a:r>
              <a:rPr lang="en-US" sz="1400" dirty="0" err="1">
                <a:latin typeface="Dosis" panose="02010503020202060003"/>
              </a:rPr>
              <a:t>terhadap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 smtClean="0">
                <a:latin typeface="Dosis" panose="02010503020202060003"/>
              </a:rPr>
              <a:t>produk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 smtClean="0">
                <a:latin typeface="Dosis" panose="02010503020202060003"/>
              </a:rPr>
              <a:t>berjangka</a:t>
            </a:r>
            <a:r>
              <a:rPr lang="en-US" sz="1400" dirty="0" smtClean="0">
                <a:latin typeface="Dosis" panose="02010503020202060003"/>
              </a:rPr>
              <a:t> (</a:t>
            </a:r>
            <a:r>
              <a:rPr lang="en-US" sz="1400" i="1" dirty="0">
                <a:latin typeface="Dosis" panose="02010503020202060003"/>
              </a:rPr>
              <a:t>conversion</a:t>
            </a:r>
            <a:r>
              <a:rPr lang="en-US" sz="1400" dirty="0" smtClean="0">
                <a:latin typeface="Dosis" panose="02010503020202060003"/>
              </a:rPr>
              <a:t>)</a:t>
            </a:r>
            <a:endParaRPr lang="en-US" sz="1400" dirty="0" smtClean="0">
              <a:latin typeface="Dosis" panose="02010503020202060003"/>
            </a:endParaRPr>
          </a:p>
          <a:p>
            <a:pPr fontAlgn="base"/>
            <a:r>
              <a:rPr lang="en-US" sz="1400" dirty="0" smtClean="0">
                <a:latin typeface="Dosis" panose="02010503020202060003"/>
              </a:rPr>
              <a:t>- </a:t>
            </a:r>
            <a:r>
              <a:rPr lang="en-US" sz="1400" dirty="0" err="1" smtClean="0">
                <a:latin typeface="Dosis" panose="02010503020202060003"/>
              </a:rPr>
              <a:t>Membuat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visualisasi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untuk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menganalisa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i="1" dirty="0">
                <a:latin typeface="Dosis" panose="02010503020202060003"/>
              </a:rPr>
              <a:t>insight</a:t>
            </a:r>
            <a:r>
              <a:rPr lang="en-US" sz="1400" dirty="0">
                <a:latin typeface="Dosis" panose="02010503020202060003"/>
              </a:rPr>
              <a:t>/</a:t>
            </a:r>
            <a:r>
              <a:rPr lang="en-US" sz="1400" dirty="0" err="1">
                <a:latin typeface="Dosis" panose="02010503020202060003"/>
              </a:rPr>
              <a:t>informasi</a:t>
            </a:r>
            <a:r>
              <a:rPr lang="en-US" sz="1400" dirty="0">
                <a:latin typeface="Dosis" panose="02010503020202060003"/>
              </a:rPr>
              <a:t> yang </a:t>
            </a:r>
            <a:r>
              <a:rPr lang="en-US" sz="1400" dirty="0" err="1">
                <a:latin typeface="Dosis" panose="02010503020202060003"/>
              </a:rPr>
              <a:t>saat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ini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terkandung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dalam</a:t>
            </a:r>
            <a:r>
              <a:rPr lang="en-US" sz="1400" dirty="0">
                <a:latin typeface="Dosis" panose="02010503020202060003"/>
              </a:rPr>
              <a:t> dataset (</a:t>
            </a:r>
            <a:r>
              <a:rPr lang="en-US" sz="1400" dirty="0" err="1">
                <a:latin typeface="Dosis" panose="02010503020202060003"/>
              </a:rPr>
              <a:t>menganalisis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perilaku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i="1" dirty="0" smtClean="0">
                <a:latin typeface="Dosis" panose="02010503020202060003"/>
              </a:rPr>
              <a:t>user</a:t>
            </a:r>
            <a:r>
              <a:rPr lang="en-US" sz="1400" dirty="0" smtClean="0">
                <a:latin typeface="Dosis" panose="02010503020202060003"/>
              </a:rPr>
              <a:t>).</a:t>
            </a:r>
            <a:endParaRPr lang="en-US" sz="1400" dirty="0" smtClean="0">
              <a:latin typeface="Dosis" panose="02010503020202060003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277A2D-A1A2-4ABF-910D-B022E0190BB0}"/>
              </a:ext>
            </a:extLst>
          </p:cNvPr>
          <p:cNvSpPr/>
          <p:nvPr/>
        </p:nvSpPr>
        <p:spPr>
          <a:xfrm>
            <a:off x="228600" y="1440168"/>
            <a:ext cx="11768328" cy="954106"/>
          </a:xfrm>
          <a:prstGeom prst="roundRect">
            <a:avLst>
              <a:gd name="adj" fmla="val 369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1AAB7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EA0368-EDAC-4662-870D-AC38EF34A80B}"/>
              </a:ext>
            </a:extLst>
          </p:cNvPr>
          <p:cNvSpPr txBox="1"/>
          <p:nvPr/>
        </p:nvSpPr>
        <p:spPr>
          <a:xfrm>
            <a:off x="228600" y="1440167"/>
            <a:ext cx="1173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>
                <a:latin typeface="Dosis" panose="02010503020202060003"/>
              </a:rPr>
              <a:t>1. </a:t>
            </a:r>
            <a:r>
              <a:rPr lang="en-US" sz="1400" dirty="0" err="1" smtClean="0">
                <a:latin typeface="Dosis" panose="02010503020202060003"/>
              </a:rPr>
              <a:t>Apa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>
                <a:latin typeface="Dosis" panose="02010503020202060003"/>
              </a:rPr>
              <a:t>problem yang </a:t>
            </a:r>
            <a:r>
              <a:rPr lang="en-US" sz="1400" dirty="0" err="1">
                <a:latin typeface="Dosis" panose="02010503020202060003"/>
              </a:rPr>
              <a:t>mau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diselesaikan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dari</a:t>
            </a:r>
            <a:r>
              <a:rPr lang="en-US" sz="1400" dirty="0">
                <a:latin typeface="Dosis" panose="02010503020202060003"/>
              </a:rPr>
              <a:t> dataset </a:t>
            </a:r>
            <a:r>
              <a:rPr lang="en-US" sz="1400" dirty="0" err="1" smtClean="0">
                <a:latin typeface="Dosis" panose="02010503020202060003"/>
              </a:rPr>
              <a:t>tsb</a:t>
            </a:r>
            <a:r>
              <a:rPr lang="en-US" sz="1400" dirty="0" smtClean="0">
                <a:latin typeface="Dosis" panose="02010503020202060003"/>
              </a:rPr>
              <a:t>?</a:t>
            </a:r>
          </a:p>
          <a:p>
            <a:pPr fontAlgn="base"/>
            <a:r>
              <a:rPr lang="en-US" sz="1400" dirty="0" smtClean="0">
                <a:latin typeface="Dosis" panose="02010503020202060003"/>
              </a:rPr>
              <a:t>“</a:t>
            </a:r>
            <a:r>
              <a:rPr lang="en-US" sz="1400" dirty="0" err="1" smtClean="0">
                <a:latin typeface="Dosis" panose="02010503020202060003"/>
              </a:rPr>
              <a:t>Sebuah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perusahaan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ingin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menawarkan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produk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dimana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cara</a:t>
            </a:r>
            <a:r>
              <a:rPr lang="en-US" sz="1400" dirty="0">
                <a:latin typeface="Dosis" panose="02010503020202060003"/>
              </a:rPr>
              <a:t> yang paling </a:t>
            </a:r>
            <a:r>
              <a:rPr lang="en-US" sz="1400" dirty="0" err="1">
                <a:latin typeface="Dosis" panose="02010503020202060003"/>
              </a:rPr>
              <a:t>efektif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adalah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dengan</a:t>
            </a:r>
            <a:r>
              <a:rPr lang="en-US" sz="1400" dirty="0">
                <a:latin typeface="Dosis" panose="02010503020202060003"/>
              </a:rPr>
              <a:t> telephonic marketing, </a:t>
            </a:r>
            <a:r>
              <a:rPr lang="en-US" sz="1400" dirty="0" err="1">
                <a:latin typeface="Dosis" panose="02010503020202060003"/>
              </a:rPr>
              <a:t>namun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biaya</a:t>
            </a:r>
            <a:r>
              <a:rPr lang="en-US" sz="1400" dirty="0">
                <a:latin typeface="Dosis" panose="02010503020202060003"/>
              </a:rPr>
              <a:t> telephonic marketing yang </a:t>
            </a:r>
            <a:r>
              <a:rPr lang="en-US" sz="1400" dirty="0" err="1">
                <a:latin typeface="Dosis" panose="02010503020202060003"/>
              </a:rPr>
              <a:t>cukup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mahal</a:t>
            </a:r>
            <a:r>
              <a:rPr lang="en-US" sz="1400" dirty="0">
                <a:latin typeface="Dosis" panose="02010503020202060003"/>
              </a:rPr>
              <a:t>, </a:t>
            </a:r>
            <a:r>
              <a:rPr lang="en-US" sz="1400" dirty="0" err="1">
                <a:latin typeface="Dosis" panose="02010503020202060003"/>
              </a:rPr>
              <a:t>membuat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kita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harus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selektif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untuk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memberikan</a:t>
            </a:r>
            <a:r>
              <a:rPr lang="en-US" sz="1400" dirty="0">
                <a:latin typeface="Dosis" panose="02010503020202060003"/>
              </a:rPr>
              <a:t> marketing </a:t>
            </a:r>
            <a:r>
              <a:rPr lang="en-US" sz="1400" dirty="0" err="1">
                <a:latin typeface="Dosis" panose="02010503020202060003"/>
              </a:rPr>
              <a:t>hanya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kepada</a:t>
            </a:r>
            <a:r>
              <a:rPr lang="en-US" sz="1400" dirty="0">
                <a:latin typeface="Dosis" panose="02010503020202060003"/>
              </a:rPr>
              <a:t> user yang </a:t>
            </a:r>
            <a:r>
              <a:rPr lang="en-US" sz="1400" dirty="0" err="1">
                <a:latin typeface="Dosis" panose="02010503020202060003"/>
              </a:rPr>
              <a:t>berpeluang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tinggi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untuk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membuka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berjangka</a:t>
            </a:r>
            <a:r>
              <a:rPr lang="en-US" sz="1400" dirty="0" smtClean="0">
                <a:latin typeface="Dosis" panose="02010503020202060003"/>
              </a:rPr>
              <a:t>.”</a:t>
            </a:r>
            <a:endParaRPr lang="en-US" sz="1400" dirty="0">
              <a:latin typeface="Dosis" panose="02010503020202060003"/>
            </a:endParaRPr>
          </a:p>
        </p:txBody>
      </p:sp>
      <p:sp>
        <p:nvSpPr>
          <p:cNvPr id="16" name="Rectangle: Rounded Corners 18">
            <a:extLst>
              <a:ext uri="{FF2B5EF4-FFF2-40B4-BE49-F238E27FC236}">
                <a16:creationId xmlns:a16="http://schemas.microsoft.com/office/drawing/2014/main" id="{AC7F8EB5-17F9-4077-B59F-262C9E5B1913}"/>
              </a:ext>
            </a:extLst>
          </p:cNvPr>
          <p:cNvSpPr/>
          <p:nvPr/>
        </p:nvSpPr>
        <p:spPr>
          <a:xfrm>
            <a:off x="195071" y="5175918"/>
            <a:ext cx="11768328" cy="771181"/>
          </a:xfrm>
          <a:prstGeom prst="roundRect">
            <a:avLst>
              <a:gd name="adj" fmla="val 369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1AAB7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9DFEC-0768-404C-9985-E12301C70814}"/>
              </a:ext>
            </a:extLst>
          </p:cNvPr>
          <p:cNvSpPr txBox="1"/>
          <p:nvPr/>
        </p:nvSpPr>
        <p:spPr>
          <a:xfrm>
            <a:off x="228599" y="5154817"/>
            <a:ext cx="11734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>
                <a:latin typeface="Dosis" panose="02010503020202060003"/>
              </a:rPr>
              <a:t>5. </a:t>
            </a:r>
            <a:r>
              <a:rPr lang="en-US" sz="1400" dirty="0" err="1" smtClean="0">
                <a:latin typeface="Dosis" panose="02010503020202060003"/>
              </a:rPr>
              <a:t>Apa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>
                <a:latin typeface="Dosis" panose="02010503020202060003"/>
              </a:rPr>
              <a:t>business metrics yang </a:t>
            </a:r>
            <a:r>
              <a:rPr lang="en-US" sz="1400" dirty="0" err="1">
                <a:latin typeface="Dosis" panose="02010503020202060003"/>
              </a:rPr>
              <a:t>cocok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untuk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mengukur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ketercapaian</a:t>
            </a:r>
            <a:r>
              <a:rPr lang="en-US" sz="1400" dirty="0">
                <a:latin typeface="Dosis" panose="02010503020202060003"/>
              </a:rPr>
              <a:t> Objective </a:t>
            </a:r>
            <a:r>
              <a:rPr lang="en-US" sz="1400" dirty="0" err="1" smtClean="0">
                <a:latin typeface="Dosis" panose="02010503020202060003"/>
              </a:rPr>
              <a:t>tsb</a:t>
            </a:r>
            <a:r>
              <a:rPr lang="en-US" sz="1400" dirty="0" smtClean="0">
                <a:latin typeface="Dosis" panose="02010503020202060003"/>
              </a:rPr>
              <a:t>?</a:t>
            </a:r>
          </a:p>
          <a:p>
            <a:pPr fontAlgn="base"/>
            <a:r>
              <a:rPr lang="en-US" sz="1400" dirty="0" smtClean="0">
                <a:latin typeface="Dosis" panose="02010503020202060003"/>
              </a:rPr>
              <a:t>- Tingkat </a:t>
            </a:r>
            <a:r>
              <a:rPr lang="en-US" sz="1400" dirty="0" err="1">
                <a:latin typeface="Dosis" panose="02010503020202060003"/>
              </a:rPr>
              <a:t>konversi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pembukaan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berjangka</a:t>
            </a:r>
            <a:r>
              <a:rPr lang="en-US" sz="1400" dirty="0">
                <a:latin typeface="Dosis" panose="02010503020202060003"/>
              </a:rPr>
              <a:t> (</a:t>
            </a:r>
            <a:r>
              <a:rPr lang="en-US" sz="1400" dirty="0" err="1">
                <a:latin typeface="Dosis" panose="02010503020202060003"/>
              </a:rPr>
              <a:t>berapa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banyak</a:t>
            </a:r>
            <a:r>
              <a:rPr lang="en-US" sz="1400" dirty="0">
                <a:latin typeface="Dosis" panose="02010503020202060003"/>
              </a:rPr>
              <a:t> user yang </a:t>
            </a:r>
            <a:r>
              <a:rPr lang="en-US" sz="1400" dirty="0" err="1">
                <a:latin typeface="Dosis" panose="02010503020202060003"/>
              </a:rPr>
              <a:t>membuka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deposito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setelah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ditarget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tim</a:t>
            </a:r>
            <a:r>
              <a:rPr lang="en-US" sz="1400" dirty="0">
                <a:latin typeface="Dosis" panose="02010503020202060003"/>
              </a:rPr>
              <a:t> marketing)</a:t>
            </a:r>
          </a:p>
          <a:p>
            <a:r>
              <a:rPr lang="en-US" sz="1400" dirty="0" smtClean="0">
                <a:latin typeface="Dosis" panose="02010503020202060003"/>
              </a:rPr>
              <a:t>- </a:t>
            </a:r>
            <a:r>
              <a:rPr lang="en-US" sz="1400" dirty="0" err="1" smtClean="0">
                <a:latin typeface="Dosis" panose="02010503020202060003"/>
              </a:rPr>
              <a:t>Mengukur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 smtClean="0">
                <a:latin typeface="Dosis" panose="02010503020202060003"/>
              </a:rPr>
              <a:t>jumlah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 err="1" smtClean="0">
                <a:latin typeface="Dosis" panose="02010503020202060003"/>
              </a:rPr>
              <a:t>telepon</a:t>
            </a:r>
            <a:r>
              <a:rPr lang="en-US" sz="1400" dirty="0" smtClean="0">
                <a:latin typeface="Dosis" panose="02010503020202060003"/>
              </a:rPr>
              <a:t> &amp; </a:t>
            </a:r>
            <a:r>
              <a:rPr lang="en-US" sz="1400" i="1" dirty="0" smtClean="0">
                <a:latin typeface="Dosis" panose="02010503020202060003"/>
              </a:rPr>
              <a:t>cost</a:t>
            </a:r>
            <a:r>
              <a:rPr lang="en-US" sz="1400" dirty="0" smtClean="0">
                <a:latin typeface="Dosis" panose="02010503020202060003"/>
              </a:rPr>
              <a:t> </a:t>
            </a:r>
            <a:r>
              <a:rPr lang="en-US" sz="1400" dirty="0">
                <a:latin typeface="Dosis" panose="02010503020202060003"/>
              </a:rPr>
              <a:t>marketing yang </a:t>
            </a:r>
            <a:r>
              <a:rPr lang="en-US" sz="1400" dirty="0" err="1">
                <a:latin typeface="Dosis" panose="02010503020202060003"/>
              </a:rPr>
              <a:t>bisa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dilakukan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sebelum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dan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err="1">
                <a:latin typeface="Dosis" panose="02010503020202060003"/>
              </a:rPr>
              <a:t>setelah</a:t>
            </a:r>
            <a:r>
              <a:rPr lang="en-US" sz="1400" dirty="0">
                <a:latin typeface="Dosis" panose="02010503020202060003"/>
              </a:rPr>
              <a:t> </a:t>
            </a:r>
            <a:r>
              <a:rPr lang="en-US" sz="1400" dirty="0" smtClean="0">
                <a:latin typeface="Dosis" panose="02010503020202060003"/>
              </a:rPr>
              <a:t>system (</a:t>
            </a:r>
            <a:r>
              <a:rPr lang="en-US" sz="1400" i="1" dirty="0">
                <a:latin typeface="Dosis" panose="02010503020202060003"/>
              </a:rPr>
              <a:t>Machine Learning </a:t>
            </a:r>
            <a:r>
              <a:rPr lang="en-US" sz="1400" i="1" dirty="0" smtClean="0">
                <a:latin typeface="Dosis" panose="02010503020202060003"/>
              </a:rPr>
              <a:t>Model</a:t>
            </a:r>
            <a:r>
              <a:rPr lang="en-US" sz="1400" dirty="0">
                <a:latin typeface="Dosis" panose="02010503020202060003"/>
              </a:rPr>
              <a:t>) </a:t>
            </a:r>
            <a:r>
              <a:rPr lang="en-US" sz="1400" dirty="0" err="1" smtClean="0">
                <a:latin typeface="Dosis" panose="02010503020202060003"/>
              </a:rPr>
              <a:t>terbuat</a:t>
            </a:r>
            <a:r>
              <a:rPr lang="en-US" sz="1400" dirty="0" smtClean="0">
                <a:latin typeface="Dosis" panose="02010503020202060003"/>
              </a:rPr>
              <a:t>.</a:t>
            </a:r>
            <a:r>
              <a:rPr lang="en-US" sz="1400" dirty="0">
                <a:latin typeface="Dosis" panose="02010503020202060003"/>
              </a:rPr>
              <a:t/>
            </a:r>
            <a:br>
              <a:rPr lang="en-US" sz="1400" dirty="0">
                <a:latin typeface="Dosis" panose="02010503020202060003"/>
              </a:rPr>
            </a:br>
            <a:endParaRPr lang="en-US" dirty="0">
              <a:latin typeface="Dosis" panose="02010503020202060003"/>
            </a:endParaRPr>
          </a:p>
        </p:txBody>
      </p:sp>
    </p:spTree>
    <p:extLst>
      <p:ext uri="{BB962C8B-B14F-4D97-AF65-F5344CB8AC3E}">
        <p14:creationId xmlns:p14="http://schemas.microsoft.com/office/powerpoint/2010/main" val="17968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193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Dosis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Naufal Azmi Rabbani</dc:creator>
  <cp:lastModifiedBy>CM-Ramadhan Adi Putra</cp:lastModifiedBy>
  <cp:revision>50</cp:revision>
  <dcterms:created xsi:type="dcterms:W3CDTF">2021-04-02T12:53:13Z</dcterms:created>
  <dcterms:modified xsi:type="dcterms:W3CDTF">2022-03-01T08:14:17Z</dcterms:modified>
</cp:coreProperties>
</file>