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0"/>
  </p:notesMasterIdLst>
  <p:sldIdLst>
    <p:sldId id="256" r:id="rId4"/>
    <p:sldId id="281" r:id="rId5"/>
    <p:sldId id="299" r:id="rId6"/>
    <p:sldId id="302" r:id="rId7"/>
    <p:sldId id="295" r:id="rId8"/>
    <p:sldId id="296" r:id="rId9"/>
    <p:sldId id="297" r:id="rId10"/>
    <p:sldId id="300" r:id="rId11"/>
    <p:sldId id="257" r:id="rId12"/>
    <p:sldId id="268" r:id="rId13"/>
    <p:sldId id="269" r:id="rId14"/>
    <p:sldId id="271" r:id="rId15"/>
    <p:sldId id="279" r:id="rId16"/>
    <p:sldId id="291" r:id="rId17"/>
    <p:sldId id="301" r:id="rId18"/>
    <p:sldId id="292" r:id="rId19"/>
    <p:sldId id="294" r:id="rId20"/>
    <p:sldId id="303" r:id="rId21"/>
    <p:sldId id="304" r:id="rId22"/>
    <p:sldId id="283" r:id="rId23"/>
    <p:sldId id="285" r:id="rId24"/>
    <p:sldId id="286" r:id="rId25"/>
    <p:sldId id="276" r:id="rId26"/>
    <p:sldId id="288" r:id="rId27"/>
    <p:sldId id="277" r:id="rId28"/>
    <p:sldId id="330" r:id="rId29"/>
    <p:sldId id="331" r:id="rId30"/>
    <p:sldId id="275" r:id="rId31"/>
    <p:sldId id="287" r:id="rId32"/>
    <p:sldId id="332" r:id="rId33"/>
    <p:sldId id="305" r:id="rId34"/>
    <p:sldId id="313" r:id="rId35"/>
    <p:sldId id="307" r:id="rId36"/>
    <p:sldId id="308" r:id="rId37"/>
    <p:sldId id="310" r:id="rId38"/>
    <p:sldId id="311" r:id="rId39"/>
    <p:sldId id="312" r:id="rId40"/>
    <p:sldId id="322" r:id="rId41"/>
    <p:sldId id="315" r:id="rId42"/>
    <p:sldId id="316" r:id="rId43"/>
    <p:sldId id="278" r:id="rId44"/>
    <p:sldId id="317" r:id="rId45"/>
    <p:sldId id="318" r:id="rId46"/>
    <p:sldId id="319" r:id="rId47"/>
    <p:sldId id="320" r:id="rId48"/>
    <p:sldId id="289" r:id="rId49"/>
    <p:sldId id="290" r:id="rId50"/>
    <p:sldId id="321" r:id="rId51"/>
    <p:sldId id="324" r:id="rId52"/>
    <p:sldId id="325" r:id="rId53"/>
    <p:sldId id="327" r:id="rId54"/>
    <p:sldId id="326" r:id="rId55"/>
    <p:sldId id="328" r:id="rId56"/>
    <p:sldId id="333" r:id="rId57"/>
    <p:sldId id="323" r:id="rId58"/>
    <p:sldId id="314" r:id="rId5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94"/>
  </p:normalViewPr>
  <p:slideViewPr>
    <p:cSldViewPr snapToGrid="0" snapToObjects="1" showGuides="1">
      <p:cViewPr varScale="1">
        <p:scale>
          <a:sx n="191" d="100"/>
          <a:sy n="191" d="100"/>
        </p:scale>
        <p:origin x="336" y="156"/>
      </p:cViewPr>
      <p:guideLst>
        <p:guide orient="horz" pos="1786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96F4-5117-46FD-B9FD-A949A640F8C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A4BD-0BA3-4332-8BA6-45C8877C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270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64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76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270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64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7600" y="1413360"/>
            <a:ext cx="8693640" cy="1093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270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64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6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6270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64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7600" y="1413360"/>
            <a:ext cx="8693640" cy="1093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270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64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876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6270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64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7600" y="1413360"/>
            <a:ext cx="8693640" cy="1093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DEABB22-F736-45D6-ABA7-CF3A270B0F7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s-CL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s-C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794C1A0-087F-4360-B3F0-A7E55F022D3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47912C0-AF7D-411C-A714-64316B21EB8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s-C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C0639DF-A696-4D27-9732-D801D8681FD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1/16/2024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0D77CA-921E-47DF-8A84-AE45932E9BD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32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66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49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49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65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65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65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v5b8GphFx7oVR_Ql8eM_Ilum6C4T7NV?usp=sharing" TargetMode="Externa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7.png"/><Relationship Id="rId9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0.png"/><Relationship Id="rId11" Type="http://schemas.openxmlformats.org/officeDocument/2006/relationships/image" Target="../media/image11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7.png"/><Relationship Id="rId9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jalammar.github.io/illustrated-transforme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v5b8GphFx7oVR_Ql8eM_Ilum6C4T7NV?usp=sharing" TargetMode="Externa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372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567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Shape 1"/>
          <p:cNvSpPr txBox="1"/>
          <p:nvPr/>
        </p:nvSpPr>
        <p:spPr>
          <a:xfrm>
            <a:off x="665321" y="3528864"/>
            <a:ext cx="3973707" cy="1072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strike="noStrike" kern="1200" spc="-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brief history of Natural Language Processing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4465" y="43819"/>
            <a:ext cx="5038132" cy="5626731"/>
            <a:chOff x="6101023" y="52996"/>
            <a:chExt cx="6093363" cy="6805005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8" name="Graphic 127" descr="Code">
            <a:extLst>
              <a:ext uri="{FF2B5EF4-FFF2-40B4-BE49-F238E27FC236}">
                <a16:creationId xmlns:a16="http://schemas.microsoft.com/office/drawing/2014/main" id="{8FC7AA88-E9DA-E350-2073-93F89C98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997" y="1537182"/>
            <a:ext cx="3159485" cy="3159485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665321" y="4563688"/>
            <a:ext cx="8693640" cy="1239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es-CL" sz="2320" b="0" strike="noStrike" spc="-1" dirty="0">
                <a:solidFill>
                  <a:srgbClr val="000000"/>
                </a:solidFill>
                <a:latin typeface="Calibri"/>
              </a:rPr>
              <a:t>George Margaritis &amp; </a:t>
            </a:r>
            <a:r>
              <a:rPr lang="es-CL" sz="2320" b="0" strike="noStrike" spc="-1" dirty="0" err="1">
                <a:solidFill>
                  <a:srgbClr val="000000"/>
                </a:solidFill>
                <a:latin typeface="Calibri"/>
              </a:rPr>
              <a:t>Periklis</a:t>
            </a:r>
            <a:r>
              <a:rPr lang="es-CL" sz="232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CL" sz="2320" b="0" strike="noStrike" spc="-1" dirty="0" err="1">
                <a:solidFill>
                  <a:srgbClr val="000000"/>
                </a:solidFill>
                <a:latin typeface="Calibri"/>
              </a:rPr>
              <a:t>Petridis</a:t>
            </a:r>
            <a:endParaRPr lang="es-CL" sz="2320" spc="-1" dirty="0">
              <a:solidFill>
                <a:srgbClr val="000000"/>
              </a:solidFill>
              <a:latin typeface="Calibri"/>
            </a:endParaRPr>
          </a:p>
          <a:p>
            <a:r>
              <a:rPr lang="el-GR" sz="2320" b="0" strike="noStrike" spc="-1" dirty="0">
                <a:solidFill>
                  <a:srgbClr val="000000"/>
                </a:solidFill>
                <a:latin typeface="Calibri"/>
              </a:rPr>
              <a:t>15.</a:t>
            </a:r>
            <a:r>
              <a:rPr lang="en-US" sz="2320" b="0" strike="noStrike" spc="-1" dirty="0">
                <a:solidFill>
                  <a:srgbClr val="000000"/>
                </a:solidFill>
                <a:latin typeface="Calibri"/>
              </a:rPr>
              <a:t>S60 - </a:t>
            </a:r>
            <a:r>
              <a:rPr lang="es-CL" sz="2320" b="0" strike="noStrike" spc="-1" dirty="0">
                <a:solidFill>
                  <a:srgbClr val="000000"/>
                </a:solidFill>
                <a:latin typeface="Calibri"/>
              </a:rPr>
              <a:t>IAP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2: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Vectorization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85064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B53BB-7869-51D9-2CEF-EC80E64326FA}"/>
              </a:ext>
            </a:extLst>
          </p:cNvPr>
          <p:cNvSpPr txBox="1"/>
          <p:nvPr/>
        </p:nvSpPr>
        <p:spPr>
          <a:xfrm>
            <a:off x="5485089" y="261919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A35A14-EEA6-B5FE-397E-0B8A55E8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82880" y="2988522"/>
            <a:ext cx="0" cy="471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3C0A6-45EF-E1C5-2880-64BA1095593A}"/>
              </a:ext>
            </a:extLst>
          </p:cNvPr>
          <p:cNvSpPr txBox="1"/>
          <p:nvPr/>
        </p:nvSpPr>
        <p:spPr>
          <a:xfrm>
            <a:off x="6166932" y="3459825"/>
            <a:ext cx="15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2: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Vectorization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45668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19D173-49D7-8076-8110-33B3AAC5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39" y="1397160"/>
            <a:ext cx="4716103" cy="630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C7E42-AAA7-E1DE-D7BA-921C81897B4E}"/>
              </a:ext>
            </a:extLst>
          </p:cNvPr>
          <p:cNvSpPr txBox="1"/>
          <p:nvPr/>
        </p:nvSpPr>
        <p:spPr>
          <a:xfrm>
            <a:off x="4660239" y="2439343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</a:p>
          <a:p>
            <a:r>
              <a:rPr lang="en-US" altLang="zh-CN" dirty="0" err="1"/>
              <a:t>output_sequence_length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B53BB-7869-51D9-2CEF-EC80E64326FA}"/>
              </a:ext>
            </a:extLst>
          </p:cNvPr>
          <p:cNvSpPr txBox="1"/>
          <p:nvPr/>
        </p:nvSpPr>
        <p:spPr>
          <a:xfrm>
            <a:off x="6543193" y="36951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love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A35A14-EEA6-B5FE-397E-0B8A55E8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61311" y="4064482"/>
            <a:ext cx="0" cy="353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3C0A6-45EF-E1C5-2880-64BA1095593A}"/>
              </a:ext>
            </a:extLst>
          </p:cNvPr>
          <p:cNvSpPr txBox="1"/>
          <p:nvPr/>
        </p:nvSpPr>
        <p:spPr>
          <a:xfrm>
            <a:off x="6511967" y="4489292"/>
            <a:ext cx="129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3364" y="1766492"/>
            <a:ext cx="3632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20449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2: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Vectorization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8585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B53BB-7869-51D9-2CEF-EC80E64326FA}"/>
              </a:ext>
            </a:extLst>
          </p:cNvPr>
          <p:cNvSpPr txBox="1"/>
          <p:nvPr/>
        </p:nvSpPr>
        <p:spPr>
          <a:xfrm>
            <a:off x="5717329" y="253227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dog likes the sofa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A35A14-EEA6-B5FE-397E-0B8A55E8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38176" y="2901609"/>
            <a:ext cx="0" cy="582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3C0A6-45EF-E1C5-2880-64BA1095593A}"/>
              </a:ext>
            </a:extLst>
          </p:cNvPr>
          <p:cNvSpPr txBox="1"/>
          <p:nvPr/>
        </p:nvSpPr>
        <p:spPr>
          <a:xfrm>
            <a:off x="6368704" y="3505277"/>
            <a:ext cx="13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7 1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3: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CBBC8CE-8E9F-DCDE-800C-6F85AFEC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24275"/>
              </p:ext>
            </p:extLst>
          </p:nvPr>
        </p:nvGraphicFramePr>
        <p:xfrm>
          <a:off x="2602625" y="1615528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A83882-E7C7-AA9F-9FB3-E53E5A66EACE}"/>
              </a:ext>
            </a:extLst>
          </p:cNvPr>
          <p:cNvSpPr txBox="1"/>
          <p:nvPr/>
        </p:nvSpPr>
        <p:spPr>
          <a:xfrm>
            <a:off x="1528987" y="1198473"/>
            <a:ext cx="72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          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03176"/>
              </p:ext>
            </p:extLst>
          </p:nvPr>
        </p:nvGraphicFramePr>
        <p:xfrm>
          <a:off x="186639" y="1247568"/>
          <a:ext cx="86807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7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B8C78AC0-EA02-4FF0-CE35-20F0D9996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39123"/>
              </p:ext>
            </p:extLst>
          </p:nvPr>
        </p:nvGraphicFramePr>
        <p:xfrm>
          <a:off x="3642345" y="163874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5719697-82D7-1065-1ADE-8A9F103C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22856"/>
              </p:ext>
            </p:extLst>
          </p:nvPr>
        </p:nvGraphicFramePr>
        <p:xfrm>
          <a:off x="4669562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6456"/>
              </p:ext>
            </p:extLst>
          </p:nvPr>
        </p:nvGraphicFramePr>
        <p:xfrm>
          <a:off x="5779669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947"/>
              </p:ext>
            </p:extLst>
          </p:nvPr>
        </p:nvGraphicFramePr>
        <p:xfrm>
          <a:off x="6811363" y="1620634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04C637-85A5-1F1C-F775-6D3E647B010E}"/>
              </a:ext>
            </a:extLst>
          </p:cNvPr>
          <p:cNvSpPr txBox="1"/>
          <p:nvPr/>
        </p:nvSpPr>
        <p:spPr>
          <a:xfrm>
            <a:off x="2697063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F3BC5-8385-4685-A4BD-58DDBF4C2FBA}"/>
              </a:ext>
            </a:extLst>
          </p:cNvPr>
          <p:cNvSpPr txBox="1"/>
          <p:nvPr/>
        </p:nvSpPr>
        <p:spPr>
          <a:xfrm>
            <a:off x="3669248" y="5340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07DC0-BCDB-92F8-4D05-3473E3BD3E0C}"/>
              </a:ext>
            </a:extLst>
          </p:cNvPr>
          <p:cNvSpPr txBox="1"/>
          <p:nvPr/>
        </p:nvSpPr>
        <p:spPr>
          <a:xfrm>
            <a:off x="4669306" y="5338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5880678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BCB64-4A0B-F37F-EC65-3C3DE6EAF34B}"/>
              </a:ext>
            </a:extLst>
          </p:cNvPr>
          <p:cNvSpPr txBox="1"/>
          <p:nvPr/>
        </p:nvSpPr>
        <p:spPr>
          <a:xfrm>
            <a:off x="6905801" y="53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6498A-0091-188C-B560-32D2BF45EA77}"/>
              </a:ext>
            </a:extLst>
          </p:cNvPr>
          <p:cNvSpPr txBox="1"/>
          <p:nvPr/>
        </p:nvSpPr>
        <p:spPr>
          <a:xfrm>
            <a:off x="3241237" y="31186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5C81C-56F1-C844-3B22-BE6720F5E7C3}"/>
              </a:ext>
            </a:extLst>
          </p:cNvPr>
          <p:cNvSpPr txBox="1"/>
          <p:nvPr/>
        </p:nvSpPr>
        <p:spPr>
          <a:xfrm>
            <a:off x="4219943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5339512" y="3116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DD2FC-FE0C-0E3D-C6CA-B6413FB17F10}"/>
              </a:ext>
            </a:extLst>
          </p:cNvPr>
          <p:cNvSpPr txBox="1"/>
          <p:nvPr/>
        </p:nvSpPr>
        <p:spPr>
          <a:xfrm>
            <a:off x="5302273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6381174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03249"/>
              </p:ext>
            </p:extLst>
          </p:nvPr>
        </p:nvGraphicFramePr>
        <p:xfrm>
          <a:off x="1577778" y="161423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1678787" y="5302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2173624" y="312135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7549775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6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3: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CBBC8CE-8E9F-DCDE-800C-6F85AFEC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24275"/>
              </p:ext>
            </p:extLst>
          </p:nvPr>
        </p:nvGraphicFramePr>
        <p:xfrm>
          <a:off x="2602625" y="1615528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03176"/>
              </p:ext>
            </p:extLst>
          </p:nvPr>
        </p:nvGraphicFramePr>
        <p:xfrm>
          <a:off x="186639" y="1247568"/>
          <a:ext cx="86807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7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B8C78AC0-EA02-4FF0-CE35-20F0D9996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39123"/>
              </p:ext>
            </p:extLst>
          </p:nvPr>
        </p:nvGraphicFramePr>
        <p:xfrm>
          <a:off x="3642345" y="163874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5719697-82D7-1065-1ADE-8A9F103C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22856"/>
              </p:ext>
            </p:extLst>
          </p:nvPr>
        </p:nvGraphicFramePr>
        <p:xfrm>
          <a:off x="4669562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6456"/>
              </p:ext>
            </p:extLst>
          </p:nvPr>
        </p:nvGraphicFramePr>
        <p:xfrm>
          <a:off x="5779669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947"/>
              </p:ext>
            </p:extLst>
          </p:nvPr>
        </p:nvGraphicFramePr>
        <p:xfrm>
          <a:off x="6811363" y="1620634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04C637-85A5-1F1C-F775-6D3E647B010E}"/>
              </a:ext>
            </a:extLst>
          </p:cNvPr>
          <p:cNvSpPr txBox="1"/>
          <p:nvPr/>
        </p:nvSpPr>
        <p:spPr>
          <a:xfrm>
            <a:off x="2697063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F3BC5-8385-4685-A4BD-58DDBF4C2FBA}"/>
              </a:ext>
            </a:extLst>
          </p:cNvPr>
          <p:cNvSpPr txBox="1"/>
          <p:nvPr/>
        </p:nvSpPr>
        <p:spPr>
          <a:xfrm>
            <a:off x="3669248" y="5340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07DC0-BCDB-92F8-4D05-3473E3BD3E0C}"/>
              </a:ext>
            </a:extLst>
          </p:cNvPr>
          <p:cNvSpPr txBox="1"/>
          <p:nvPr/>
        </p:nvSpPr>
        <p:spPr>
          <a:xfrm>
            <a:off x="4669306" y="5338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5880678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BCB64-4A0B-F37F-EC65-3C3DE6EAF34B}"/>
              </a:ext>
            </a:extLst>
          </p:cNvPr>
          <p:cNvSpPr txBox="1"/>
          <p:nvPr/>
        </p:nvSpPr>
        <p:spPr>
          <a:xfrm>
            <a:off x="6905801" y="53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6498A-0091-188C-B560-32D2BF45EA77}"/>
              </a:ext>
            </a:extLst>
          </p:cNvPr>
          <p:cNvSpPr txBox="1"/>
          <p:nvPr/>
        </p:nvSpPr>
        <p:spPr>
          <a:xfrm>
            <a:off x="3241237" y="31186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5C81C-56F1-C844-3B22-BE6720F5E7C3}"/>
              </a:ext>
            </a:extLst>
          </p:cNvPr>
          <p:cNvSpPr txBox="1"/>
          <p:nvPr/>
        </p:nvSpPr>
        <p:spPr>
          <a:xfrm>
            <a:off x="4219943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5339512" y="3116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DD2FC-FE0C-0E3D-C6CA-B6413FB17F10}"/>
              </a:ext>
            </a:extLst>
          </p:cNvPr>
          <p:cNvSpPr txBox="1"/>
          <p:nvPr/>
        </p:nvSpPr>
        <p:spPr>
          <a:xfrm>
            <a:off x="5302273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6381174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03249"/>
              </p:ext>
            </p:extLst>
          </p:nvPr>
        </p:nvGraphicFramePr>
        <p:xfrm>
          <a:off x="1577778" y="161423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1678787" y="5302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2173624" y="312135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4656"/>
              </p:ext>
            </p:extLst>
          </p:nvPr>
        </p:nvGraphicFramePr>
        <p:xfrm>
          <a:off x="8069868" y="1620634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7549775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36787" y="1525712"/>
            <a:ext cx="770561" cy="386308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D15C0-15FC-C525-81AD-EE2186422FB8}"/>
              </a:ext>
            </a:extLst>
          </p:cNvPr>
          <p:cNvSpPr txBox="1"/>
          <p:nvPr/>
        </p:nvSpPr>
        <p:spPr>
          <a:xfrm>
            <a:off x="1528987" y="1198473"/>
            <a:ext cx="72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          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9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Train Model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31372"/>
              </p:ext>
            </p:extLst>
          </p:nvPr>
        </p:nvGraphicFramePr>
        <p:xfrm>
          <a:off x="3373034" y="1915006"/>
          <a:ext cx="291871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871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ED15C0-15FC-C525-81AD-EE2186422FB8}"/>
              </a:ext>
            </a:extLst>
          </p:cNvPr>
          <p:cNvSpPr txBox="1"/>
          <p:nvPr/>
        </p:nvSpPr>
        <p:spPr>
          <a:xfrm>
            <a:off x="587614" y="3168110"/>
            <a:ext cx="162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9C039-32FA-5264-5ED6-4E1B20AAA897}"/>
              </a:ext>
            </a:extLst>
          </p:cNvPr>
          <p:cNvSpPr txBox="1"/>
          <p:nvPr/>
        </p:nvSpPr>
        <p:spPr>
          <a:xfrm>
            <a:off x="2682842" y="15136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vector (</a:t>
            </a:r>
            <a:r>
              <a:rPr lang="en-US" b="1" dirty="0"/>
              <a:t>x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2A693-CEC3-590D-1FF1-90730CE44393}"/>
              </a:ext>
            </a:extLst>
          </p:cNvPr>
          <p:cNvSpPr txBox="1"/>
          <p:nvPr/>
        </p:nvSpPr>
        <p:spPr>
          <a:xfrm>
            <a:off x="3028620" y="47986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(y)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9428C-9508-02C0-2C5C-4E92BF3BACCF}"/>
              </a:ext>
            </a:extLst>
          </p:cNvPr>
          <p:cNvSpPr txBox="1"/>
          <p:nvPr/>
        </p:nvSpPr>
        <p:spPr>
          <a:xfrm>
            <a:off x="3373034" y="520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AD4A94-C108-35DF-99D1-DB68CB81A3F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07685" y="2768390"/>
            <a:ext cx="1116105" cy="72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FA8FEF-6A3A-5535-EDAD-4D02DF3A93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7685" y="3491276"/>
            <a:ext cx="771691" cy="17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85765-4CF2-1448-F91A-C878FABF68EC}"/>
              </a:ext>
            </a:extLst>
          </p:cNvPr>
          <p:cNvSpPr/>
          <p:nvPr/>
        </p:nvSpPr>
        <p:spPr>
          <a:xfrm>
            <a:off x="6264458" y="3780461"/>
            <a:ext cx="1559238" cy="766404"/>
          </a:xfrm>
          <a:prstGeom prst="rect">
            <a:avLst/>
          </a:prstGeom>
          <a:ln w="1270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Supervised ML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BD5D43-B4CB-AEA9-FC4B-E16C333668B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804564" y="4163663"/>
            <a:ext cx="145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EE3475A-6100-1672-B651-79B625C8E718}"/>
              </a:ext>
            </a:extLst>
          </p:cNvPr>
          <p:cNvSpPr/>
          <p:nvPr/>
        </p:nvSpPr>
        <p:spPr>
          <a:xfrm>
            <a:off x="4278702" y="2950633"/>
            <a:ext cx="369989" cy="2426060"/>
          </a:xfrm>
          <a:prstGeom prst="rightBrace">
            <a:avLst>
              <a:gd name="adj1" fmla="val 1526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B54CE2-A76D-701E-7D32-434536A6BC83}"/>
              </a:ext>
            </a:extLst>
          </p:cNvPr>
          <p:cNvSpPr txBox="1"/>
          <p:nvPr/>
        </p:nvSpPr>
        <p:spPr>
          <a:xfrm>
            <a:off x="4990601" y="3885970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 model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31CBD9-184F-3ED6-E33E-56ED112B54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23696" y="4163663"/>
            <a:ext cx="1214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70B202-25DD-E677-6FB5-612C150706BB}"/>
              </a:ext>
            </a:extLst>
          </p:cNvPr>
          <p:cNvSpPr txBox="1"/>
          <p:nvPr/>
        </p:nvSpPr>
        <p:spPr>
          <a:xfrm>
            <a:off x="8099811" y="391697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31A611-DED2-E901-8E8E-75BF715627D7}"/>
              </a:ext>
            </a:extLst>
          </p:cNvPr>
          <p:cNvSpPr txBox="1"/>
          <p:nvPr/>
        </p:nvSpPr>
        <p:spPr>
          <a:xfrm>
            <a:off x="9038289" y="3963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1570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Disadvantages of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71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Disadvantages of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951" y="1892300"/>
            <a:ext cx="491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take context &amp; word order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long vectors (number of unique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of </a:t>
            </a:r>
            <a:r>
              <a:rPr lang="en-US" dirty="0" err="1"/>
              <a:t>BoW</a:t>
            </a:r>
            <a:r>
              <a:rPr lang="en-US" dirty="0"/>
              <a:t> vectors always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82" y="1543050"/>
            <a:ext cx="3793192" cy="40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FDD0157-6BA7-645A-4684-A6A194599D98}"/>
              </a:ext>
            </a:extLst>
          </p:cNvPr>
          <p:cNvSpPr/>
          <p:nvPr/>
        </p:nvSpPr>
        <p:spPr>
          <a:xfrm>
            <a:off x="581410" y="206136"/>
            <a:ext cx="9318424" cy="5227409"/>
          </a:xfrm>
          <a:custGeom>
            <a:avLst/>
            <a:gdLst>
              <a:gd name="connsiteX0" fmla="*/ 2161790 w 9318424"/>
              <a:gd name="connsiteY0" fmla="*/ 2679774 h 5227409"/>
              <a:gd name="connsiteX1" fmla="*/ 1649092 w 9318424"/>
              <a:gd name="connsiteY1" fmla="*/ 2140648 h 5227409"/>
              <a:gd name="connsiteX2" fmla="*/ 0 w 9318424"/>
              <a:gd name="connsiteY2" fmla="*/ 2182932 h 5227409"/>
              <a:gd name="connsiteX3" fmla="*/ 100426 w 9318424"/>
              <a:gd name="connsiteY3" fmla="*/ 4233725 h 5227409"/>
              <a:gd name="connsiteX4" fmla="*/ 428130 w 9318424"/>
              <a:gd name="connsiteY4" fmla="*/ 5042414 h 5227409"/>
              <a:gd name="connsiteX5" fmla="*/ 523270 w 9318424"/>
              <a:gd name="connsiteY5" fmla="*/ 5079413 h 5227409"/>
              <a:gd name="connsiteX6" fmla="*/ 5629110 w 9318424"/>
              <a:gd name="connsiteY6" fmla="*/ 5227409 h 5227409"/>
              <a:gd name="connsiteX7" fmla="*/ 8911436 w 9318424"/>
              <a:gd name="connsiteY7" fmla="*/ 4529716 h 5227409"/>
              <a:gd name="connsiteX8" fmla="*/ 9318424 w 9318424"/>
              <a:gd name="connsiteY8" fmla="*/ 2013795 h 5227409"/>
              <a:gd name="connsiteX9" fmla="*/ 8446308 w 9318424"/>
              <a:gd name="connsiteY9" fmla="*/ 121568 h 5227409"/>
              <a:gd name="connsiteX10" fmla="*/ 5777106 w 9318424"/>
              <a:gd name="connsiteY10" fmla="*/ 0 h 5227409"/>
              <a:gd name="connsiteX11" fmla="*/ 3911307 w 9318424"/>
              <a:gd name="connsiteY11" fmla="*/ 306562 h 5227409"/>
              <a:gd name="connsiteX12" fmla="*/ 3171330 w 9318424"/>
              <a:gd name="connsiteY12" fmla="*/ 2352070 h 5227409"/>
              <a:gd name="connsiteX13" fmla="*/ 3113189 w 9318424"/>
              <a:gd name="connsiteY13" fmla="*/ 2478923 h 5227409"/>
              <a:gd name="connsiteX14" fmla="*/ 3329896 w 9318424"/>
              <a:gd name="connsiteY14" fmla="*/ 2727344 h 5227409"/>
              <a:gd name="connsiteX15" fmla="*/ 3107903 w 9318424"/>
              <a:gd name="connsiteY15" fmla="*/ 2959908 h 5227409"/>
              <a:gd name="connsiteX16" fmla="*/ 2669203 w 9318424"/>
              <a:gd name="connsiteY16" fmla="*/ 3382752 h 5227409"/>
              <a:gd name="connsiteX17" fmla="*/ 1886941 w 9318424"/>
              <a:gd name="connsiteY17" fmla="*/ 3113189 h 5227409"/>
              <a:gd name="connsiteX18" fmla="*/ 2161790 w 9318424"/>
              <a:gd name="connsiteY18" fmla="*/ 2679774 h 522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18424" h="5227409">
                <a:moveTo>
                  <a:pt x="2161790" y="2679774"/>
                </a:moveTo>
                <a:lnTo>
                  <a:pt x="1649092" y="2140648"/>
                </a:lnTo>
                <a:lnTo>
                  <a:pt x="0" y="2182932"/>
                </a:lnTo>
                <a:lnTo>
                  <a:pt x="100426" y="4233725"/>
                </a:lnTo>
                <a:lnTo>
                  <a:pt x="428130" y="5042414"/>
                </a:lnTo>
                <a:cubicBezTo>
                  <a:pt x="520334" y="5074957"/>
                  <a:pt x="495523" y="5051671"/>
                  <a:pt x="523270" y="5079413"/>
                </a:cubicBezTo>
                <a:lnTo>
                  <a:pt x="5629110" y="5227409"/>
                </a:lnTo>
                <a:lnTo>
                  <a:pt x="8911436" y="4529716"/>
                </a:lnTo>
                <a:lnTo>
                  <a:pt x="9318424" y="2013795"/>
                </a:lnTo>
                <a:lnTo>
                  <a:pt x="8446308" y="121568"/>
                </a:lnTo>
                <a:lnTo>
                  <a:pt x="5777106" y="0"/>
                </a:lnTo>
                <a:lnTo>
                  <a:pt x="3911307" y="306562"/>
                </a:lnTo>
                <a:lnTo>
                  <a:pt x="3171330" y="2352070"/>
                </a:lnTo>
                <a:lnTo>
                  <a:pt x="3113189" y="2478923"/>
                </a:lnTo>
                <a:lnTo>
                  <a:pt x="3329896" y="2727344"/>
                </a:lnTo>
                <a:lnTo>
                  <a:pt x="3107903" y="2959908"/>
                </a:lnTo>
                <a:lnTo>
                  <a:pt x="2669203" y="3382752"/>
                </a:lnTo>
                <a:lnTo>
                  <a:pt x="1886941" y="3113189"/>
                </a:lnTo>
                <a:lnTo>
                  <a:pt x="2161790" y="2679774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 err="1"/>
              <a:t>GloVe</a:t>
            </a:r>
            <a:r>
              <a:rPr lang="en-US" sz="3600" dirty="0"/>
              <a:t> embeddings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05FB0-AD99-C438-E92A-EE418C2A6F9B}"/>
              </a:ext>
            </a:extLst>
          </p:cNvPr>
          <p:cNvSpPr txBox="1"/>
          <p:nvPr/>
        </p:nvSpPr>
        <p:spPr>
          <a:xfrm>
            <a:off x="961968" y="1961625"/>
            <a:ext cx="7563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GloVe</a:t>
            </a:r>
            <a:r>
              <a:rPr lang="en-US" dirty="0"/>
              <a:t>, or Global Vectors for Word Representation (2014)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in low-dimensional </a:t>
            </a:r>
            <a:r>
              <a:rPr lang="en-US" b="1" dirty="0"/>
              <a:t>continuous </a:t>
            </a:r>
            <a:r>
              <a:rPr lang="en-US" dirty="0"/>
              <a:t>vector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semantic relationships between words: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that are “close” semantically have similar embeddings (e.g. “MIT” and “Caltech”)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679" y="1786713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“The movie was terrible.” </a:t>
            </a:r>
          </a:p>
          <a:p>
            <a:r>
              <a:rPr lang="en-US"/>
              <a:t>“Amazing movie!”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8590" y="1478219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3679" y="1776438"/>
            <a:ext cx="3570270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5540" y="1433144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Text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0459" y="1478220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0459" y="2433042"/>
            <a:ext cx="3563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23679" y="1478220"/>
            <a:ext cx="357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3949" y="1478220"/>
            <a:ext cx="0" cy="95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2834" y="14426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56881" y="1799354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/>
              <a:t>NLP: Text Classification</a:t>
            </a:r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3EAC8-C1F3-E662-5309-C62AAA6159EC}"/>
              </a:ext>
            </a:extLst>
          </p:cNvPr>
          <p:cNvCxnSpPr>
            <a:cxnSpLocks/>
          </p:cNvCxnSpPr>
          <p:nvPr/>
        </p:nvCxnSpPr>
        <p:spPr>
          <a:xfrm flipH="1">
            <a:off x="5748192" y="1955630"/>
            <a:ext cx="958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2A6486-A4F9-C8CF-71BE-D24C28C7B0F0}"/>
              </a:ext>
            </a:extLst>
          </p:cNvPr>
          <p:cNvSpPr txBox="1"/>
          <p:nvPr/>
        </p:nvSpPr>
        <p:spPr>
          <a:xfrm>
            <a:off x="6559150" y="1462958"/>
            <a:ext cx="181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Is the sentence positive or negative?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C96DE-EC2B-F417-D4C5-689398F9CA66}"/>
              </a:ext>
            </a:extLst>
          </p:cNvPr>
          <p:cNvSpPr txBox="1"/>
          <p:nvPr/>
        </p:nvSpPr>
        <p:spPr>
          <a:xfrm>
            <a:off x="793916" y="3376596"/>
            <a:ext cx="72741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Applications of text classification: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Fake news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Sentiment Analysis (e.g. find if review are positive/negative)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Categorization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Medical Record analysis (e.g. make diagnosis from medical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51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4754"/>
              </p:ext>
            </p:extLst>
          </p:nvPr>
        </p:nvGraphicFramePr>
        <p:xfrm>
          <a:off x="838199" y="1550194"/>
          <a:ext cx="4577057" cy="2721296"/>
        </p:xfrm>
        <a:graphic>
          <a:graphicData uri="http://schemas.openxmlformats.org/drawingml/2006/table">
            <a:tbl>
              <a:tblPr/>
              <a:tblGrid>
                <a:gridCol w="689382">
                  <a:extLst>
                    <a:ext uri="{9D8B030D-6E8A-4147-A177-3AD203B41FA5}">
                      <a16:colId xmlns:a16="http://schemas.microsoft.com/office/drawing/2014/main" val="5538449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330429763"/>
                    </a:ext>
                  </a:extLst>
                </a:gridCol>
                <a:gridCol w="498735">
                  <a:extLst>
                    <a:ext uri="{9D8B030D-6E8A-4147-A177-3AD203B41FA5}">
                      <a16:colId xmlns:a16="http://schemas.microsoft.com/office/drawing/2014/main" val="1565445431"/>
                    </a:ext>
                  </a:extLst>
                </a:gridCol>
                <a:gridCol w="551396">
                  <a:extLst>
                    <a:ext uri="{9D8B030D-6E8A-4147-A177-3AD203B41FA5}">
                      <a16:colId xmlns:a16="http://schemas.microsoft.com/office/drawing/2014/main" val="4280036191"/>
                    </a:ext>
                  </a:extLst>
                </a:gridCol>
                <a:gridCol w="498569">
                  <a:extLst>
                    <a:ext uri="{9D8B030D-6E8A-4147-A177-3AD203B41FA5}">
                      <a16:colId xmlns:a16="http://schemas.microsoft.com/office/drawing/2014/main" val="1980563589"/>
                    </a:ext>
                  </a:extLst>
                </a:gridCol>
                <a:gridCol w="640141">
                  <a:extLst>
                    <a:ext uri="{9D8B030D-6E8A-4147-A177-3AD203B41FA5}">
                      <a16:colId xmlns:a16="http://schemas.microsoft.com/office/drawing/2014/main" val="3580205993"/>
                    </a:ext>
                  </a:extLst>
                </a:gridCol>
                <a:gridCol w="591773">
                  <a:extLst>
                    <a:ext uri="{9D8B030D-6E8A-4147-A177-3AD203B41FA5}">
                      <a16:colId xmlns:a16="http://schemas.microsoft.com/office/drawing/2014/main" val="86572130"/>
                    </a:ext>
                  </a:extLst>
                </a:gridCol>
                <a:gridCol w="491542">
                  <a:extLst>
                    <a:ext uri="{9D8B030D-6E8A-4147-A177-3AD203B41FA5}">
                      <a16:colId xmlns:a16="http://schemas.microsoft.com/office/drawing/2014/main" val="1671957941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534" marR="17534" marT="175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0521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468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586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372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252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5213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944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78694"/>
                  </a:ext>
                </a:extLst>
              </a:tr>
            </a:tbl>
          </a:graphicData>
        </a:graphic>
      </p:graphicFrame>
      <p:sp>
        <p:nvSpPr>
          <p:cNvPr id="11" name="TextShape 1"/>
          <p:cNvSpPr txBox="1"/>
          <p:nvPr/>
        </p:nvSpPr>
        <p:spPr>
          <a:xfrm>
            <a:off x="692640" y="1619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Word co-occurrence matrix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4494" y="1417292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 cat sat on the mat.”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 cat loves you.”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99393" y="2104678"/>
            <a:ext cx="1" cy="127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5943" y="2255757"/>
            <a:ext cx="2114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Tokenize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7148" y="3415861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“the”, “cat”, “sit”, “on”, “the”, “mat”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“the”, “cat”, “love”, “you”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blipFill>
                <a:blip r:embed="rId2"/>
                <a:stretch>
                  <a:fillRect l="-11594" r="-57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046782" y="4816116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times word </a:t>
            </a:r>
            <a:r>
              <a:rPr lang="en-US" dirty="0" err="1"/>
              <a:t>i</a:t>
            </a:r>
            <a:r>
              <a:rPr lang="en-US" dirty="0"/>
              <a:t> appears in the same context as word j</a:t>
            </a:r>
          </a:p>
        </p:txBody>
      </p:sp>
    </p:spTree>
    <p:extLst>
      <p:ext uri="{BB962C8B-B14F-4D97-AF65-F5344CB8AC3E}">
        <p14:creationId xmlns:p14="http://schemas.microsoft.com/office/powerpoint/2010/main" val="40022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692640" y="1619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Word co-occurrence matrix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blipFill>
                <a:blip r:embed="rId2"/>
                <a:stretch>
                  <a:fillRect l="-11594" r="-57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46782" y="4816116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times word </a:t>
            </a:r>
            <a:r>
              <a:rPr lang="en-US" dirty="0" err="1"/>
              <a:t>i</a:t>
            </a:r>
            <a:r>
              <a:rPr lang="en-US" dirty="0"/>
              <a:t> appears in the same context as word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blipFill>
                <a:blip r:embed="rId3"/>
                <a:stretch>
                  <a:fillRect l="-2540" r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8032478" y="1239404"/>
            <a:ext cx="155448" cy="1381796"/>
          </a:xfrm>
          <a:prstGeom prst="rightBrace">
            <a:avLst>
              <a:gd name="adj1" fmla="val 102287"/>
              <a:gd name="adj2" fmla="val 4791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3558" y="2008026"/>
            <a:ext cx="97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Trainable </a:t>
            </a:r>
          </a:p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6658800" y="1585900"/>
            <a:ext cx="155448" cy="738251"/>
          </a:xfrm>
          <a:prstGeom prst="rightBrace">
            <a:avLst>
              <a:gd name="adj1" fmla="val 94117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5037" y="211574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EFFF28-C9DC-D789-53FB-B07F93D54EC1}"/>
              </a:ext>
            </a:extLst>
          </p:cNvPr>
          <p:cNvCxnSpPr>
            <a:cxnSpLocks/>
          </p:cNvCxnSpPr>
          <p:nvPr/>
        </p:nvCxnSpPr>
        <p:spPr>
          <a:xfrm flipV="1">
            <a:off x="8446308" y="1029998"/>
            <a:ext cx="525570" cy="4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1F84-25F4-0172-D439-C9FBA743B38A}"/>
              </a:ext>
            </a:extLst>
          </p:cNvPr>
          <p:cNvSpPr txBox="1"/>
          <p:nvPr/>
        </p:nvSpPr>
        <p:spPr>
          <a:xfrm>
            <a:off x="8709093" y="687254"/>
            <a:ext cx="12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Embedding of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i-th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word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A76CEA3-A5DA-3CE4-F927-DD1ED5D4E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51587"/>
              </p:ext>
            </p:extLst>
          </p:nvPr>
        </p:nvGraphicFramePr>
        <p:xfrm>
          <a:off x="838199" y="1550194"/>
          <a:ext cx="4577057" cy="2721296"/>
        </p:xfrm>
        <a:graphic>
          <a:graphicData uri="http://schemas.openxmlformats.org/drawingml/2006/table">
            <a:tbl>
              <a:tblPr/>
              <a:tblGrid>
                <a:gridCol w="689382">
                  <a:extLst>
                    <a:ext uri="{9D8B030D-6E8A-4147-A177-3AD203B41FA5}">
                      <a16:colId xmlns:a16="http://schemas.microsoft.com/office/drawing/2014/main" val="5538449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330429763"/>
                    </a:ext>
                  </a:extLst>
                </a:gridCol>
                <a:gridCol w="498735">
                  <a:extLst>
                    <a:ext uri="{9D8B030D-6E8A-4147-A177-3AD203B41FA5}">
                      <a16:colId xmlns:a16="http://schemas.microsoft.com/office/drawing/2014/main" val="1565445431"/>
                    </a:ext>
                  </a:extLst>
                </a:gridCol>
                <a:gridCol w="551396">
                  <a:extLst>
                    <a:ext uri="{9D8B030D-6E8A-4147-A177-3AD203B41FA5}">
                      <a16:colId xmlns:a16="http://schemas.microsoft.com/office/drawing/2014/main" val="4280036191"/>
                    </a:ext>
                  </a:extLst>
                </a:gridCol>
                <a:gridCol w="498569">
                  <a:extLst>
                    <a:ext uri="{9D8B030D-6E8A-4147-A177-3AD203B41FA5}">
                      <a16:colId xmlns:a16="http://schemas.microsoft.com/office/drawing/2014/main" val="1980563589"/>
                    </a:ext>
                  </a:extLst>
                </a:gridCol>
                <a:gridCol w="640141">
                  <a:extLst>
                    <a:ext uri="{9D8B030D-6E8A-4147-A177-3AD203B41FA5}">
                      <a16:colId xmlns:a16="http://schemas.microsoft.com/office/drawing/2014/main" val="3580205993"/>
                    </a:ext>
                  </a:extLst>
                </a:gridCol>
                <a:gridCol w="591773">
                  <a:extLst>
                    <a:ext uri="{9D8B030D-6E8A-4147-A177-3AD203B41FA5}">
                      <a16:colId xmlns:a16="http://schemas.microsoft.com/office/drawing/2014/main" val="86572130"/>
                    </a:ext>
                  </a:extLst>
                </a:gridCol>
                <a:gridCol w="491542">
                  <a:extLst>
                    <a:ext uri="{9D8B030D-6E8A-4147-A177-3AD203B41FA5}">
                      <a16:colId xmlns:a16="http://schemas.microsoft.com/office/drawing/2014/main" val="1671957941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534" marR="17534" marT="175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0521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468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586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372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252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5213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944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7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0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692640" y="1619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Word co-occurrence matrix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blipFill>
                <a:blip r:embed="rId2"/>
                <a:stretch>
                  <a:fillRect l="-11594" r="-57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46782" y="4816116"/>
            <a:ext cx="32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times word </a:t>
            </a:r>
            <a:r>
              <a:rPr lang="en-US" dirty="0" err="1"/>
              <a:t>i</a:t>
            </a:r>
            <a:r>
              <a:rPr lang="en-US" dirty="0"/>
              <a:t> appears in the same context as word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blipFill>
                <a:blip r:embed="rId3"/>
                <a:stretch>
                  <a:fillRect l="-2540" r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8032478" y="1239404"/>
            <a:ext cx="155448" cy="1381796"/>
          </a:xfrm>
          <a:prstGeom prst="rightBrace">
            <a:avLst>
              <a:gd name="adj1" fmla="val 102287"/>
              <a:gd name="adj2" fmla="val 4791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3558" y="2008026"/>
            <a:ext cx="97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Trainable </a:t>
            </a:r>
          </a:p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6658800" y="1585900"/>
            <a:ext cx="155448" cy="738251"/>
          </a:xfrm>
          <a:prstGeom prst="rightBrace">
            <a:avLst>
              <a:gd name="adj1" fmla="val 94117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5037" y="211574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8590" y="3047946"/>
                <a:ext cx="433266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90" y="3047946"/>
                <a:ext cx="4332661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B32646-3FD1-21B2-296B-3B50F2BABB98}"/>
              </a:ext>
            </a:extLst>
          </p:cNvPr>
          <p:cNvCxnSpPr>
            <a:cxnSpLocks/>
          </p:cNvCxnSpPr>
          <p:nvPr/>
        </p:nvCxnSpPr>
        <p:spPr>
          <a:xfrm flipV="1">
            <a:off x="8446308" y="1029998"/>
            <a:ext cx="525570" cy="4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E6F2F8-8029-F3DC-977D-8301168E59CA}"/>
              </a:ext>
            </a:extLst>
          </p:cNvPr>
          <p:cNvSpPr txBox="1"/>
          <p:nvPr/>
        </p:nvSpPr>
        <p:spPr>
          <a:xfrm>
            <a:off x="8709093" y="687254"/>
            <a:ext cx="12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Embedding of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i-th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word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7E1410-B0DF-2A01-CB04-6C5A68B82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51587"/>
              </p:ext>
            </p:extLst>
          </p:nvPr>
        </p:nvGraphicFramePr>
        <p:xfrm>
          <a:off x="838199" y="1550194"/>
          <a:ext cx="4577057" cy="2721296"/>
        </p:xfrm>
        <a:graphic>
          <a:graphicData uri="http://schemas.openxmlformats.org/drawingml/2006/table">
            <a:tbl>
              <a:tblPr/>
              <a:tblGrid>
                <a:gridCol w="689382">
                  <a:extLst>
                    <a:ext uri="{9D8B030D-6E8A-4147-A177-3AD203B41FA5}">
                      <a16:colId xmlns:a16="http://schemas.microsoft.com/office/drawing/2014/main" val="5538449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330429763"/>
                    </a:ext>
                  </a:extLst>
                </a:gridCol>
                <a:gridCol w="498735">
                  <a:extLst>
                    <a:ext uri="{9D8B030D-6E8A-4147-A177-3AD203B41FA5}">
                      <a16:colId xmlns:a16="http://schemas.microsoft.com/office/drawing/2014/main" val="1565445431"/>
                    </a:ext>
                  </a:extLst>
                </a:gridCol>
                <a:gridCol w="551396">
                  <a:extLst>
                    <a:ext uri="{9D8B030D-6E8A-4147-A177-3AD203B41FA5}">
                      <a16:colId xmlns:a16="http://schemas.microsoft.com/office/drawing/2014/main" val="4280036191"/>
                    </a:ext>
                  </a:extLst>
                </a:gridCol>
                <a:gridCol w="498569">
                  <a:extLst>
                    <a:ext uri="{9D8B030D-6E8A-4147-A177-3AD203B41FA5}">
                      <a16:colId xmlns:a16="http://schemas.microsoft.com/office/drawing/2014/main" val="1980563589"/>
                    </a:ext>
                  </a:extLst>
                </a:gridCol>
                <a:gridCol w="640141">
                  <a:extLst>
                    <a:ext uri="{9D8B030D-6E8A-4147-A177-3AD203B41FA5}">
                      <a16:colId xmlns:a16="http://schemas.microsoft.com/office/drawing/2014/main" val="3580205993"/>
                    </a:ext>
                  </a:extLst>
                </a:gridCol>
                <a:gridCol w="591773">
                  <a:extLst>
                    <a:ext uri="{9D8B030D-6E8A-4147-A177-3AD203B41FA5}">
                      <a16:colId xmlns:a16="http://schemas.microsoft.com/office/drawing/2014/main" val="86572130"/>
                    </a:ext>
                  </a:extLst>
                </a:gridCol>
                <a:gridCol w="491542">
                  <a:extLst>
                    <a:ext uri="{9D8B030D-6E8A-4147-A177-3AD203B41FA5}">
                      <a16:colId xmlns:a16="http://schemas.microsoft.com/office/drawing/2014/main" val="1671957941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534" marR="17534" marT="175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0521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468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586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372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252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5213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944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7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1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60734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E26E-810D-3639-CC67-4DD7D82E4751}"/>
              </a:ext>
            </a:extLst>
          </p:cNvPr>
          <p:cNvSpPr txBox="1"/>
          <p:nvPr/>
        </p:nvSpPr>
        <p:spPr>
          <a:xfrm>
            <a:off x="6160784" y="1251164"/>
            <a:ext cx="32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CA6E6C1-20FB-D983-A5B0-181C8703C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13361"/>
              </p:ext>
            </p:extLst>
          </p:nvPr>
        </p:nvGraphicFramePr>
        <p:xfrm>
          <a:off x="6312889" y="2122104"/>
          <a:ext cx="27180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257177088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13136085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41098343"/>
                    </a:ext>
                  </a:extLst>
                </a:gridCol>
              </a:tblGrid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486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1968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47481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75067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849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1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7827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E26E-810D-3639-CC67-4DD7D82E4751}"/>
              </a:ext>
            </a:extLst>
          </p:cNvPr>
          <p:cNvSpPr txBox="1"/>
          <p:nvPr/>
        </p:nvSpPr>
        <p:spPr>
          <a:xfrm>
            <a:off x="6160784" y="1251164"/>
            <a:ext cx="32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E707A6-BB94-CC59-8034-E4DEE923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0436"/>
              </p:ext>
            </p:extLst>
          </p:nvPr>
        </p:nvGraphicFramePr>
        <p:xfrm>
          <a:off x="6312889" y="2122104"/>
          <a:ext cx="27180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257177088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13136085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41098343"/>
                    </a:ext>
                  </a:extLst>
                </a:gridCol>
              </a:tblGrid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486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1968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47481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75067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849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4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7827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E26E-810D-3639-CC67-4DD7D82E4751}"/>
              </a:ext>
            </a:extLst>
          </p:cNvPr>
          <p:cNvSpPr txBox="1"/>
          <p:nvPr/>
        </p:nvSpPr>
        <p:spPr>
          <a:xfrm>
            <a:off x="6160784" y="1251164"/>
            <a:ext cx="32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E707A6-BB94-CC59-8034-E4DEE923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0436"/>
              </p:ext>
            </p:extLst>
          </p:nvPr>
        </p:nvGraphicFramePr>
        <p:xfrm>
          <a:off x="6312889" y="2122104"/>
          <a:ext cx="27180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257177088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13136085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41098343"/>
                    </a:ext>
                  </a:extLst>
                </a:gridCol>
              </a:tblGrid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486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1968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47481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75067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849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771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0FB01-84FA-6BC4-1647-CAFB93DA5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31505"/>
              </p:ext>
            </p:extLst>
          </p:nvPr>
        </p:nvGraphicFramePr>
        <p:xfrm>
          <a:off x="6312890" y="4818272"/>
          <a:ext cx="2718021" cy="4544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349697474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178496307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3732274371"/>
                    </a:ext>
                  </a:extLst>
                </a:gridCol>
              </a:tblGrid>
              <a:tr h="454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6898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23000" y="4743450"/>
            <a:ext cx="28829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4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Embeddings: Algebra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/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084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person + moustache = ?</a:t>
            </a:r>
          </a:p>
        </p:txBody>
      </p:sp>
    </p:spTree>
    <p:extLst>
      <p:ext uri="{BB962C8B-B14F-4D97-AF65-F5344CB8AC3E}">
        <p14:creationId xmlns:p14="http://schemas.microsoft.com/office/powerpoint/2010/main" val="2213933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Embeddings: Algebra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/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6086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person + moustache  = </a:t>
            </a:r>
            <a:r>
              <a:rPr lang="en-US" sz="2100" b="1" dirty="0"/>
              <a:t>man</a:t>
            </a:r>
            <a:r>
              <a:rPr lang="en-US" sz="2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1008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 Analogies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54984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CB58B4-6546-1FA5-567C-B8DB89F3BC3B}"/>
              </a:ext>
            </a:extLst>
          </p:cNvPr>
          <p:cNvCxnSpPr>
            <a:cxnSpLocks/>
          </p:cNvCxnSpPr>
          <p:nvPr/>
        </p:nvCxnSpPr>
        <p:spPr>
          <a:xfrm flipH="1" flipV="1">
            <a:off x="5880304" y="3385623"/>
            <a:ext cx="571296" cy="76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914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brother – man = sister - woman</a:t>
            </a:r>
          </a:p>
        </p:txBody>
      </p:sp>
    </p:spTree>
    <p:extLst>
      <p:ext uri="{BB962C8B-B14F-4D97-AF65-F5344CB8AC3E}">
        <p14:creationId xmlns:p14="http://schemas.microsoft.com/office/powerpoint/2010/main" val="182225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 Analogies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54984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B58B4-6546-1FA5-567C-B8DB89F3BC3B}"/>
              </a:ext>
            </a:extLst>
          </p:cNvPr>
          <p:cNvCxnSpPr>
            <a:cxnSpLocks/>
          </p:cNvCxnSpPr>
          <p:nvPr/>
        </p:nvCxnSpPr>
        <p:spPr>
          <a:xfrm flipH="1" flipV="1">
            <a:off x="5958288" y="2238805"/>
            <a:ext cx="709202" cy="87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914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brother – man = sister - woman</a:t>
            </a:r>
          </a:p>
        </p:txBody>
      </p:sp>
    </p:spTree>
    <p:extLst>
      <p:ext uri="{BB962C8B-B14F-4D97-AF65-F5344CB8AC3E}">
        <p14:creationId xmlns:p14="http://schemas.microsoft.com/office/powerpoint/2010/main" val="233260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/>
              <a:t>NLP: Text Classification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C96DE-EC2B-F417-D4C5-689398F9CA66}"/>
              </a:ext>
            </a:extLst>
          </p:cNvPr>
          <p:cNvSpPr txBox="1"/>
          <p:nvPr/>
        </p:nvSpPr>
        <p:spPr>
          <a:xfrm>
            <a:off x="846771" y="3161278"/>
            <a:ext cx="7274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Problems with Natural Language Processing (NLP):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Computers don’t understand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Human language has a lot of variability ≠ Programming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4A875-07A5-EB6E-EF2D-BB105BFD3D55}"/>
              </a:ext>
            </a:extLst>
          </p:cNvPr>
          <p:cNvSpPr txBox="1"/>
          <p:nvPr/>
        </p:nvSpPr>
        <p:spPr>
          <a:xfrm>
            <a:off x="846771" y="1676180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movie was terrible”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“Amazing movie!”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1FEE1-25C5-6A7E-73FA-43632DFE962A}"/>
              </a:ext>
            </a:extLst>
          </p:cNvPr>
          <p:cNvCxnSpPr>
            <a:cxnSpLocks/>
          </p:cNvCxnSpPr>
          <p:nvPr/>
        </p:nvCxnSpPr>
        <p:spPr>
          <a:xfrm>
            <a:off x="813599" y="1482631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ACAE2-C779-9E0D-5B06-D147F3970AEB}"/>
              </a:ext>
            </a:extLst>
          </p:cNvPr>
          <p:cNvSpPr txBox="1"/>
          <p:nvPr/>
        </p:nvSpPr>
        <p:spPr>
          <a:xfrm>
            <a:off x="1445460" y="1139337"/>
            <a:ext cx="6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89142-72B2-C13C-9DF6-CAEBC993C1A7}"/>
              </a:ext>
            </a:extLst>
          </p:cNvPr>
          <p:cNvSpPr txBox="1"/>
          <p:nvPr/>
        </p:nvSpPr>
        <p:spPr>
          <a:xfrm>
            <a:off x="5301811" y="1656678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E6BC3-6250-8B3A-9108-35905221BAB9}"/>
              </a:ext>
            </a:extLst>
          </p:cNvPr>
          <p:cNvSpPr txBox="1"/>
          <p:nvPr/>
        </p:nvSpPr>
        <p:spPr>
          <a:xfrm>
            <a:off x="5147121" y="116269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35FB79-2298-B2A2-0DD5-6BA7AD146B5C}"/>
              </a:ext>
            </a:extLst>
          </p:cNvPr>
          <p:cNvCxnSpPr>
            <a:cxnSpLocks/>
          </p:cNvCxnSpPr>
          <p:nvPr/>
        </p:nvCxnSpPr>
        <p:spPr>
          <a:xfrm>
            <a:off x="796861" y="2835275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02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Colab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4A64-7185-60B9-9DE2-5DD61204783E}"/>
              </a:ext>
            </a:extLst>
          </p:cNvPr>
          <p:cNvSpPr txBox="1"/>
          <p:nvPr/>
        </p:nvSpPr>
        <p:spPr>
          <a:xfrm>
            <a:off x="1242859" y="15176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Disadvantages of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3588D-C767-C4AB-9E67-25036F044981}"/>
              </a:ext>
            </a:extLst>
          </p:cNvPr>
          <p:cNvSpPr txBox="1"/>
          <p:nvPr/>
        </p:nvSpPr>
        <p:spPr>
          <a:xfrm>
            <a:off x="866828" y="1750203"/>
            <a:ext cx="8102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account for word 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exceptional character development overshadows the dull storyline”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dull storyline overshadows the exceptional character development”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have same embedding independently of the context: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sky is </a:t>
            </a:r>
            <a:r>
              <a:rPr lang="en-US" b="1" dirty="0"/>
              <a:t>blue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“I am feeling </a:t>
            </a:r>
            <a:r>
              <a:rPr lang="en-US" b="1" dirty="0"/>
              <a:t>blue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EA2351-D459-0E30-361C-99114CE16151}"/>
              </a:ext>
            </a:extLst>
          </p:cNvPr>
          <p:cNvSpPr/>
          <p:nvPr/>
        </p:nvSpPr>
        <p:spPr>
          <a:xfrm>
            <a:off x="308540" y="325369"/>
            <a:ext cx="8801801" cy="5205912"/>
          </a:xfrm>
          <a:custGeom>
            <a:avLst/>
            <a:gdLst>
              <a:gd name="connsiteX0" fmla="*/ 3309791 w 8801801"/>
              <a:gd name="connsiteY0" fmla="*/ 2210268 h 5183470"/>
              <a:gd name="connsiteX1" fmla="*/ 3590282 w 8801801"/>
              <a:gd name="connsiteY1" fmla="*/ 2524417 h 5183470"/>
              <a:gd name="connsiteX2" fmla="*/ 3236864 w 8801801"/>
              <a:gd name="connsiteY2" fmla="*/ 2984422 h 5183470"/>
              <a:gd name="connsiteX3" fmla="*/ 2788078 w 8801801"/>
              <a:gd name="connsiteY3" fmla="*/ 4386876 h 5183470"/>
              <a:gd name="connsiteX4" fmla="*/ 3208815 w 8801801"/>
              <a:gd name="connsiteY4" fmla="*/ 4902979 h 5183470"/>
              <a:gd name="connsiteX5" fmla="*/ 5110542 w 8801801"/>
              <a:gd name="connsiteY5" fmla="*/ 4897369 h 5183470"/>
              <a:gd name="connsiteX6" fmla="*/ 5211519 w 8801801"/>
              <a:gd name="connsiteY6" fmla="*/ 3556623 h 5183470"/>
              <a:gd name="connsiteX7" fmla="*/ 4830051 w 8801801"/>
              <a:gd name="connsiteY7" fmla="*/ 3040520 h 5183470"/>
              <a:gd name="connsiteX8" fmla="*/ 4493462 w 8801801"/>
              <a:gd name="connsiteY8" fmla="*/ 2804908 h 5183470"/>
              <a:gd name="connsiteX9" fmla="*/ 4740294 w 8801801"/>
              <a:gd name="connsiteY9" fmla="*/ 2541247 h 5183470"/>
              <a:gd name="connsiteX10" fmla="*/ 3921261 w 8801801"/>
              <a:gd name="connsiteY10" fmla="*/ 1503431 h 5183470"/>
              <a:gd name="connsiteX11" fmla="*/ 4459804 w 8801801"/>
              <a:gd name="connsiteY11" fmla="*/ 0 h 5183470"/>
              <a:gd name="connsiteX12" fmla="*/ 7747156 w 8801801"/>
              <a:gd name="connsiteY12" fmla="*/ 0 h 5183470"/>
              <a:gd name="connsiteX13" fmla="*/ 8801801 w 8801801"/>
              <a:gd name="connsiteY13" fmla="*/ 258052 h 5183470"/>
              <a:gd name="connsiteX14" fmla="*/ 8695215 w 8801801"/>
              <a:gd name="connsiteY14" fmla="*/ 3775406 h 5183470"/>
              <a:gd name="connsiteX15" fmla="*/ 7068368 w 8801801"/>
              <a:gd name="connsiteY15" fmla="*/ 5076883 h 5183470"/>
              <a:gd name="connsiteX16" fmla="*/ 6905683 w 8801801"/>
              <a:gd name="connsiteY16" fmla="*/ 5161031 h 5183470"/>
              <a:gd name="connsiteX17" fmla="*/ 2142950 w 8801801"/>
              <a:gd name="connsiteY17" fmla="*/ 5183470 h 5183470"/>
              <a:gd name="connsiteX18" fmla="*/ 0 w 8801801"/>
              <a:gd name="connsiteY18" fmla="*/ 4869320 h 5183470"/>
              <a:gd name="connsiteX19" fmla="*/ 1284648 w 8801801"/>
              <a:gd name="connsiteY19" fmla="*/ 583421 h 5183470"/>
              <a:gd name="connsiteX20" fmla="*/ 3292962 w 8801801"/>
              <a:gd name="connsiteY20" fmla="*/ 5610 h 5183470"/>
              <a:gd name="connsiteX21" fmla="*/ 3769796 w 8801801"/>
              <a:gd name="connsiteY21" fmla="*/ 213173 h 5183470"/>
              <a:gd name="connsiteX22" fmla="*/ 3595892 w 8801801"/>
              <a:gd name="connsiteY22" fmla="*/ 1598798 h 5183470"/>
              <a:gd name="connsiteX23" fmla="*/ 3309791 w 8801801"/>
              <a:gd name="connsiteY23" fmla="*/ 2210268 h 518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01801" h="5183470">
                <a:moveTo>
                  <a:pt x="3309791" y="2210268"/>
                </a:moveTo>
                <a:lnTo>
                  <a:pt x="3590282" y="2524417"/>
                </a:lnTo>
                <a:lnTo>
                  <a:pt x="3236864" y="2984422"/>
                </a:lnTo>
                <a:lnTo>
                  <a:pt x="2788078" y="4386876"/>
                </a:lnTo>
                <a:lnTo>
                  <a:pt x="3208815" y="4902979"/>
                </a:lnTo>
                <a:lnTo>
                  <a:pt x="5110542" y="4897369"/>
                </a:lnTo>
                <a:lnTo>
                  <a:pt x="5211519" y="3556623"/>
                </a:lnTo>
                <a:lnTo>
                  <a:pt x="4830051" y="3040520"/>
                </a:lnTo>
                <a:lnTo>
                  <a:pt x="4493462" y="2804908"/>
                </a:lnTo>
                <a:lnTo>
                  <a:pt x="4740294" y="2541247"/>
                </a:lnTo>
                <a:lnTo>
                  <a:pt x="3921261" y="1503431"/>
                </a:lnTo>
                <a:lnTo>
                  <a:pt x="4459804" y="0"/>
                </a:lnTo>
                <a:lnTo>
                  <a:pt x="7747156" y="0"/>
                </a:lnTo>
                <a:lnTo>
                  <a:pt x="8801801" y="258052"/>
                </a:lnTo>
                <a:lnTo>
                  <a:pt x="8695215" y="3775406"/>
                </a:lnTo>
                <a:lnTo>
                  <a:pt x="7068368" y="5076883"/>
                </a:lnTo>
                <a:cubicBezTo>
                  <a:pt x="6909645" y="5161914"/>
                  <a:pt x="6970691" y="5161031"/>
                  <a:pt x="6905683" y="5161031"/>
                </a:cubicBezTo>
                <a:lnTo>
                  <a:pt x="2142950" y="5183470"/>
                </a:lnTo>
                <a:lnTo>
                  <a:pt x="0" y="4869320"/>
                </a:lnTo>
                <a:lnTo>
                  <a:pt x="1284648" y="583421"/>
                </a:lnTo>
                <a:lnTo>
                  <a:pt x="3292962" y="5610"/>
                </a:lnTo>
                <a:lnTo>
                  <a:pt x="3769796" y="213173"/>
                </a:lnTo>
                <a:lnTo>
                  <a:pt x="3595892" y="1598798"/>
                </a:lnTo>
                <a:lnTo>
                  <a:pt x="3309791" y="2210268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Recurrent Neural Networks (RNNs)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518C9-F4ED-E706-8DF5-C770C8ADB392}"/>
              </a:ext>
            </a:extLst>
          </p:cNvPr>
          <p:cNvSpPr txBox="1"/>
          <p:nvPr/>
        </p:nvSpPr>
        <p:spPr>
          <a:xfrm>
            <a:off x="866828" y="1750203"/>
            <a:ext cx="81027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specializing in </a:t>
            </a:r>
            <a:r>
              <a:rPr lang="en-US" b="1" dirty="0"/>
              <a:t>sequence modeling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series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the 90s ≠ Became very popular in mid 2010s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LSTMs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Bidirectional RNNs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39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Recurrent Neural Networks (RNNs)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72FD29-800C-EA69-0B57-E47C6318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8" y="1529658"/>
            <a:ext cx="3398642" cy="16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63565B4-714F-5041-77CA-C074176DBBEA}"/>
                  </a:ext>
                </a:extLst>
              </p:cNvPr>
              <p:cNvSpPr/>
              <p:nvPr/>
            </p:nvSpPr>
            <p:spPr>
              <a:xfrm>
                <a:off x="3427908" y="1974894"/>
                <a:ext cx="861548" cy="77044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63565B4-714F-5041-77CA-C074176DB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08" y="1974894"/>
                <a:ext cx="861548" cy="7704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30922" y="1397160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642F0-99D6-65A7-34F8-5BD02AE4FE43}"/>
              </a:ext>
            </a:extLst>
          </p:cNvPr>
          <p:cNvSpPr txBox="1"/>
          <p:nvPr/>
        </p:nvSpPr>
        <p:spPr>
          <a:xfrm>
            <a:off x="1044981" y="2067726"/>
            <a:ext cx="107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Standard </a:t>
            </a:r>
          </a:p>
          <a:p>
            <a:pPr algn="ctr"/>
            <a:r>
              <a:rPr lang="en-US" sz="1600" dirty="0"/>
              <a:t>Neuron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9A4A24B-9ECC-667E-8C7E-A945430E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8" y="3716196"/>
            <a:ext cx="3398642" cy="16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2473FE-AEB7-3BC2-743B-17B5B860E9D8}"/>
                  </a:ext>
                </a:extLst>
              </p:cNvPr>
              <p:cNvSpPr/>
              <p:nvPr/>
            </p:nvSpPr>
            <p:spPr>
              <a:xfrm>
                <a:off x="3427908" y="4161432"/>
                <a:ext cx="861548" cy="77044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2473FE-AEB7-3BC2-743B-17B5B860E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08" y="4161432"/>
                <a:ext cx="861548" cy="7704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FBB008-B7F0-6A37-DFE0-7CAF5768C068}"/>
              </a:ext>
            </a:extLst>
          </p:cNvPr>
          <p:cNvSpPr txBox="1"/>
          <p:nvPr/>
        </p:nvSpPr>
        <p:spPr>
          <a:xfrm>
            <a:off x="890814" y="4254264"/>
            <a:ext cx="1356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RNN Neuron</a:t>
            </a:r>
          </a:p>
          <a:p>
            <a:pPr algn="ctr"/>
            <a:r>
              <a:rPr lang="en-US" sz="1600" dirty="0"/>
              <a:t>(feedback </a:t>
            </a:r>
          </a:p>
          <a:p>
            <a:pPr algn="ctr"/>
            <a:r>
              <a:rPr lang="en-US" sz="1600" dirty="0"/>
              <a:t>connection)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649FE-6C3C-3A67-967F-C42BCC98AC41}"/>
              </a:ext>
            </a:extLst>
          </p:cNvPr>
          <p:cNvSpPr/>
          <p:nvPr/>
        </p:nvSpPr>
        <p:spPr>
          <a:xfrm>
            <a:off x="4857595" y="2188217"/>
            <a:ext cx="1089270" cy="301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D089F4-B39D-D867-962A-0BBEC798347C}"/>
                  </a:ext>
                </a:extLst>
              </p:cNvPr>
              <p:cNvSpPr txBox="1"/>
              <p:nvPr/>
            </p:nvSpPr>
            <p:spPr>
              <a:xfrm>
                <a:off x="4917186" y="2187346"/>
                <a:ext cx="26151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D089F4-B39D-D867-962A-0BBEC79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86" y="2187346"/>
                <a:ext cx="2615138" cy="246221"/>
              </a:xfrm>
              <a:prstGeom prst="rect">
                <a:avLst/>
              </a:prstGeom>
              <a:blipFill>
                <a:blip r:embed="rId5"/>
                <a:stretch>
                  <a:fillRect l="-1166" r="-209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6A0473C-7745-B47D-0AEB-8D93280875AA}"/>
              </a:ext>
            </a:extLst>
          </p:cNvPr>
          <p:cNvSpPr/>
          <p:nvPr/>
        </p:nvSpPr>
        <p:spPr>
          <a:xfrm>
            <a:off x="4857595" y="4396013"/>
            <a:ext cx="1089270" cy="301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D89C0-5AA6-ECCA-AE31-B932166EFEA3}"/>
                  </a:ext>
                </a:extLst>
              </p:cNvPr>
              <p:cNvSpPr txBox="1"/>
              <p:nvPr/>
            </p:nvSpPr>
            <p:spPr>
              <a:xfrm>
                <a:off x="4917762" y="4388017"/>
                <a:ext cx="34816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D89C0-5AA6-ECCA-AE31-B932166E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62" y="4388017"/>
                <a:ext cx="3481658" cy="246221"/>
              </a:xfrm>
              <a:prstGeom prst="rect">
                <a:avLst/>
              </a:prstGeom>
              <a:blipFill>
                <a:blip r:embed="rId6"/>
                <a:stretch>
                  <a:fillRect l="-876" r="-140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EC6F4A-AD29-612A-9F19-2C9776273AA6}"/>
              </a:ext>
            </a:extLst>
          </p:cNvPr>
          <p:cNvCxnSpPr>
            <a:cxnSpLocks/>
          </p:cNvCxnSpPr>
          <p:nvPr/>
        </p:nvCxnSpPr>
        <p:spPr>
          <a:xfrm>
            <a:off x="6947214" y="3625887"/>
            <a:ext cx="1049822" cy="770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4A87D9-5DA4-3DA1-ACFD-3643F3580CD9}"/>
              </a:ext>
            </a:extLst>
          </p:cNvPr>
          <p:cNvSpPr txBox="1"/>
          <p:nvPr/>
        </p:nvSpPr>
        <p:spPr>
          <a:xfrm>
            <a:off x="6145342" y="310664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Output depends on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previous state</a:t>
            </a:r>
          </a:p>
        </p:txBody>
      </p:sp>
    </p:spTree>
    <p:extLst>
      <p:ext uri="{BB962C8B-B14F-4D97-AF65-F5344CB8AC3E}">
        <p14:creationId xmlns:p14="http://schemas.microsoft.com/office/powerpoint/2010/main" val="39912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Recurrent Neural Networks (RNNs)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73207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F238B73-3D9A-7E03-91D7-27F4B0404967}"/>
                  </a:ext>
                </a:extLst>
              </p:cNvPr>
              <p:cNvSpPr/>
              <p:nvPr/>
            </p:nvSpPr>
            <p:spPr>
              <a:xfrm>
                <a:off x="1585014" y="4053856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F238B73-3D9A-7E03-91D7-27F4B0404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014" y="4053856"/>
                <a:ext cx="574803" cy="5730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1AD67CC-63C0-DF06-E4EB-8D89E78F9EE2}"/>
              </a:ext>
            </a:extLst>
          </p:cNvPr>
          <p:cNvSpPr/>
          <p:nvPr/>
        </p:nvSpPr>
        <p:spPr>
          <a:xfrm>
            <a:off x="1546694" y="2919950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876A4-BC3C-ECFB-F7E2-5274535CC48A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V="1">
            <a:off x="1872416" y="3446284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BE974E-E5D9-FC1D-63E6-133466C64CAD}"/>
                  </a:ext>
                </a:extLst>
              </p:cNvPr>
              <p:cNvSpPr/>
              <p:nvPr/>
            </p:nvSpPr>
            <p:spPr>
              <a:xfrm>
                <a:off x="1585014" y="1709006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BE974E-E5D9-FC1D-63E6-133466C6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014" y="1709006"/>
                <a:ext cx="574803" cy="5730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AA918-CF7E-8574-3602-B2F13A5AA859}"/>
              </a:ext>
            </a:extLst>
          </p:cNvPr>
          <p:cNvCxnSpPr>
            <a:stCxn id="5" idx="0"/>
            <a:endCxn id="14" idx="4"/>
          </p:cNvCxnSpPr>
          <p:nvPr/>
        </p:nvCxnSpPr>
        <p:spPr>
          <a:xfrm flipH="1" flipV="1">
            <a:off x="1872416" y="2282065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48ABE7-6CE5-D436-DCF9-A6BB6F133321}"/>
              </a:ext>
            </a:extLst>
          </p:cNvPr>
          <p:cNvSpPr/>
          <p:nvPr/>
        </p:nvSpPr>
        <p:spPr>
          <a:xfrm>
            <a:off x="1168776" y="2580599"/>
            <a:ext cx="697692" cy="1252675"/>
          </a:xfrm>
          <a:custGeom>
            <a:avLst/>
            <a:gdLst>
              <a:gd name="connsiteX0" fmla="*/ 697692 w 697692"/>
              <a:gd name="connsiteY0" fmla="*/ 0 h 1252675"/>
              <a:gd name="connsiteX1" fmla="*/ 0 w 697692"/>
              <a:gd name="connsiteY1" fmla="*/ 0 h 1252675"/>
              <a:gd name="connsiteX2" fmla="*/ 0 w 697692"/>
              <a:gd name="connsiteY2" fmla="*/ 1252675 h 1252675"/>
              <a:gd name="connsiteX3" fmla="*/ 549697 w 697692"/>
              <a:gd name="connsiteY3" fmla="*/ 1252675 h 1252675"/>
              <a:gd name="connsiteX4" fmla="*/ 549697 w 697692"/>
              <a:gd name="connsiteY4" fmla="*/ 872116 h 12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692" h="1252675">
                <a:moveTo>
                  <a:pt x="697692" y="0"/>
                </a:moveTo>
                <a:lnTo>
                  <a:pt x="0" y="0"/>
                </a:lnTo>
                <a:lnTo>
                  <a:pt x="0" y="1252675"/>
                </a:lnTo>
                <a:lnTo>
                  <a:pt x="549697" y="1252675"/>
                </a:lnTo>
                <a:lnTo>
                  <a:pt x="549697" y="872116"/>
                </a:ln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07E89-DCAC-DD3F-C651-C929BC44C4B3}"/>
              </a:ext>
            </a:extLst>
          </p:cNvPr>
          <p:cNvSpPr/>
          <p:nvPr/>
        </p:nvSpPr>
        <p:spPr>
          <a:xfrm>
            <a:off x="1028046" y="3029871"/>
            <a:ext cx="269563" cy="280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E7F3C-388F-423C-FBB8-7C1E855DA2CD}"/>
                  </a:ext>
                </a:extLst>
              </p:cNvPr>
              <p:cNvSpPr txBox="1"/>
              <p:nvPr/>
            </p:nvSpPr>
            <p:spPr>
              <a:xfrm>
                <a:off x="518358" y="3406259"/>
                <a:ext cx="420201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E7F3C-388F-423C-FBB8-7C1E855D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8" y="3406259"/>
                <a:ext cx="420201" cy="380810"/>
              </a:xfrm>
              <a:prstGeom prst="rect">
                <a:avLst/>
              </a:prstGeom>
              <a:blipFill>
                <a:blip r:embed="rId4"/>
                <a:stretch>
                  <a:fillRect r="-37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07A7580-0572-28BA-A796-8996347530A5}"/>
                  </a:ext>
                </a:extLst>
              </p:cNvPr>
              <p:cNvSpPr/>
              <p:nvPr/>
            </p:nvSpPr>
            <p:spPr>
              <a:xfrm>
                <a:off x="3914545" y="406846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07A7580-0572-28BA-A796-899634753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45" y="4068461"/>
                <a:ext cx="574803" cy="5730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CB8011D-159A-D9CC-AAF2-0E62DEFAF669}"/>
              </a:ext>
            </a:extLst>
          </p:cNvPr>
          <p:cNvSpPr/>
          <p:nvPr/>
        </p:nvSpPr>
        <p:spPr>
          <a:xfrm>
            <a:off x="3876225" y="2934555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291A80-61F9-F2E8-0E0A-5B9E1BD059A2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V="1">
            <a:off x="4201947" y="3460889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67FF4B-4058-E2E9-BEF3-AD40F97931A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01947" y="2296670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5F4CBE-6CBC-8090-812D-01C8F6CDD81F}"/>
                  </a:ext>
                </a:extLst>
              </p:cNvPr>
              <p:cNvSpPr/>
              <p:nvPr/>
            </p:nvSpPr>
            <p:spPr>
              <a:xfrm>
                <a:off x="3921593" y="172923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5F4CBE-6CBC-8090-812D-01C8F6CDD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593" y="1729231"/>
                <a:ext cx="574803" cy="5730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4C5699-8517-7969-2730-147BDE1F6A89}"/>
              </a:ext>
            </a:extLst>
          </p:cNvPr>
          <p:cNvSpPr/>
          <p:nvPr/>
        </p:nvSpPr>
        <p:spPr>
          <a:xfrm>
            <a:off x="4942085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6FEDA08-34AD-DA7B-C3ED-19D9B4B843AD}"/>
                  </a:ext>
                </a:extLst>
              </p:cNvPr>
              <p:cNvSpPr/>
              <p:nvPr/>
            </p:nvSpPr>
            <p:spPr>
              <a:xfrm>
                <a:off x="5383423" y="406846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6FEDA08-34AD-DA7B-C3ED-19D9B4B8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4068461"/>
                <a:ext cx="574803" cy="5730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A2DF5CDB-7051-C88B-E484-FD46C2612D61}"/>
              </a:ext>
            </a:extLst>
          </p:cNvPr>
          <p:cNvSpPr/>
          <p:nvPr/>
        </p:nvSpPr>
        <p:spPr>
          <a:xfrm>
            <a:off x="5345103" y="2934555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B37B86-A16B-EC44-DAF1-69728FADEBAC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5670825" y="3460889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1C6A7C-9B8E-62BA-8ED0-EE07296D8A8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670825" y="2296670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1EA703-B1E2-D007-8CF4-07855403CBB8}"/>
                  </a:ext>
                </a:extLst>
              </p:cNvPr>
              <p:cNvSpPr/>
              <p:nvPr/>
            </p:nvSpPr>
            <p:spPr>
              <a:xfrm>
                <a:off x="5390471" y="172923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1EA703-B1E2-D007-8CF4-07855403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71" y="1729231"/>
                <a:ext cx="574803" cy="5730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78A6804-F0F9-841F-4811-7950CA0F9115}"/>
              </a:ext>
            </a:extLst>
          </p:cNvPr>
          <p:cNvSpPr/>
          <p:nvPr/>
        </p:nvSpPr>
        <p:spPr>
          <a:xfrm>
            <a:off x="6467279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EF60E2F-6FAE-92F1-AE10-CC827644BFD1}"/>
                  </a:ext>
                </a:extLst>
              </p:cNvPr>
              <p:cNvSpPr/>
              <p:nvPr/>
            </p:nvSpPr>
            <p:spPr>
              <a:xfrm>
                <a:off x="6908617" y="406846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EF60E2F-6FAE-92F1-AE10-CC827644B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7" y="4068461"/>
                <a:ext cx="574803" cy="5730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518A2E9-6C41-D720-1182-88F8A1EFCF39}"/>
              </a:ext>
            </a:extLst>
          </p:cNvPr>
          <p:cNvSpPr/>
          <p:nvPr/>
        </p:nvSpPr>
        <p:spPr>
          <a:xfrm>
            <a:off x="6870297" y="2934555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AF2FA9-F635-BE24-211E-7B5E7C47DB98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flipV="1">
            <a:off x="7196019" y="3460889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57738A-A9E8-3101-CB2C-078D8E181D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7196019" y="2296670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A0D92D2-2772-381D-E0CE-4AE7684A9E7C}"/>
                  </a:ext>
                </a:extLst>
              </p:cNvPr>
              <p:cNvSpPr/>
              <p:nvPr/>
            </p:nvSpPr>
            <p:spPr>
              <a:xfrm>
                <a:off x="6915665" y="172923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A0D92D2-2772-381D-E0CE-4AE7684A9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65" y="1729231"/>
                <a:ext cx="574803" cy="57305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684C38-2228-5B73-E268-43BACEA68238}"/>
              </a:ext>
            </a:extLst>
          </p:cNvPr>
          <p:cNvSpPr/>
          <p:nvPr/>
        </p:nvSpPr>
        <p:spPr>
          <a:xfrm>
            <a:off x="4207297" y="2663917"/>
            <a:ext cx="1131108" cy="560268"/>
          </a:xfrm>
          <a:custGeom>
            <a:avLst/>
            <a:gdLst>
              <a:gd name="connsiteX0" fmla="*/ 0 w 1131108"/>
              <a:gd name="connsiteY0" fmla="*/ 0 h 560268"/>
              <a:gd name="connsiteX1" fmla="*/ 729406 w 1131108"/>
              <a:gd name="connsiteY1" fmla="*/ 0 h 560268"/>
              <a:gd name="connsiteX2" fmla="*/ 729406 w 1131108"/>
              <a:gd name="connsiteY2" fmla="*/ 560268 h 560268"/>
              <a:gd name="connsiteX3" fmla="*/ 1131108 w 1131108"/>
              <a:gd name="connsiteY3" fmla="*/ 560268 h 56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108" h="560268">
                <a:moveTo>
                  <a:pt x="0" y="0"/>
                </a:moveTo>
                <a:lnTo>
                  <a:pt x="729406" y="0"/>
                </a:lnTo>
                <a:lnTo>
                  <a:pt x="729406" y="560268"/>
                </a:lnTo>
                <a:lnTo>
                  <a:pt x="1131108" y="560268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3EB41B-28D7-8F20-72B8-279F09A84BBA}"/>
              </a:ext>
            </a:extLst>
          </p:cNvPr>
          <p:cNvSpPr/>
          <p:nvPr/>
        </p:nvSpPr>
        <p:spPr>
          <a:xfrm>
            <a:off x="5664127" y="2632794"/>
            <a:ext cx="1206170" cy="573059"/>
          </a:xfrm>
          <a:custGeom>
            <a:avLst/>
            <a:gdLst>
              <a:gd name="connsiteX0" fmla="*/ 0 w 1131108"/>
              <a:gd name="connsiteY0" fmla="*/ 0 h 560268"/>
              <a:gd name="connsiteX1" fmla="*/ 729406 w 1131108"/>
              <a:gd name="connsiteY1" fmla="*/ 0 h 560268"/>
              <a:gd name="connsiteX2" fmla="*/ 729406 w 1131108"/>
              <a:gd name="connsiteY2" fmla="*/ 560268 h 560268"/>
              <a:gd name="connsiteX3" fmla="*/ 1131108 w 1131108"/>
              <a:gd name="connsiteY3" fmla="*/ 560268 h 56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108" h="560268">
                <a:moveTo>
                  <a:pt x="0" y="0"/>
                </a:moveTo>
                <a:lnTo>
                  <a:pt x="729406" y="0"/>
                </a:lnTo>
                <a:lnTo>
                  <a:pt x="729406" y="560268"/>
                </a:lnTo>
                <a:lnTo>
                  <a:pt x="1131108" y="560268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EB3A70-61A2-D002-F3FD-172B658C41FC}"/>
              </a:ext>
            </a:extLst>
          </p:cNvPr>
          <p:cNvSpPr txBox="1"/>
          <p:nvPr/>
        </p:nvSpPr>
        <p:spPr>
          <a:xfrm>
            <a:off x="3760959" y="473332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“Dogs”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E74DD9-91A8-2584-62C9-DB64ECE57955}"/>
              </a:ext>
            </a:extLst>
          </p:cNvPr>
          <p:cNvSpPr txBox="1"/>
          <p:nvPr/>
        </p:nvSpPr>
        <p:spPr>
          <a:xfrm>
            <a:off x="5282317" y="47333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“love”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3CEEB-6CDC-3AA8-E253-B91CFB2E8BCA}"/>
              </a:ext>
            </a:extLst>
          </p:cNvPr>
          <p:cNvSpPr txBox="1"/>
          <p:nvPr/>
        </p:nvSpPr>
        <p:spPr>
          <a:xfrm>
            <a:off x="6820209" y="473915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“food”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61234E-ACCE-3E7A-8B02-1C1044F3FAC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525705" y="3197722"/>
            <a:ext cx="186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AD69CEC-23CC-0818-9DB2-9870C2398BAB}"/>
              </a:ext>
            </a:extLst>
          </p:cNvPr>
          <p:cNvSpPr txBox="1"/>
          <p:nvPr/>
        </p:nvSpPr>
        <p:spPr>
          <a:xfrm>
            <a:off x="8061388" y="28257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8C5AFC37-8511-21CC-2F6D-53D7F55E564C}"/>
              </a:ext>
            </a:extLst>
          </p:cNvPr>
          <p:cNvSpPr/>
          <p:nvPr/>
        </p:nvSpPr>
        <p:spPr>
          <a:xfrm>
            <a:off x="2589985" y="2970443"/>
            <a:ext cx="855261" cy="454557"/>
          </a:xfrm>
          <a:prstGeom prst="rightArrow">
            <a:avLst>
              <a:gd name="adj1" fmla="val 26745"/>
              <a:gd name="adj2" fmla="val 6511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AB35658-45F9-3A8D-9E4D-67EE8B19C31A}"/>
              </a:ext>
            </a:extLst>
          </p:cNvPr>
          <p:cNvSpPr txBox="1"/>
          <p:nvPr/>
        </p:nvSpPr>
        <p:spPr>
          <a:xfrm>
            <a:off x="2542203" y="26830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Unroll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2590AB3F-E6F8-A037-6EF9-3A0EE1E823C3}"/>
              </a:ext>
            </a:extLst>
          </p:cNvPr>
          <p:cNvSpPr txBox="1"/>
          <p:nvPr/>
        </p:nvSpPr>
        <p:spPr>
          <a:xfrm>
            <a:off x="3832310" y="52282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0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D597A82-5D1B-29CA-A1FB-5F84C3E87693}"/>
              </a:ext>
            </a:extLst>
          </p:cNvPr>
          <p:cNvSpPr txBox="1"/>
          <p:nvPr/>
        </p:nvSpPr>
        <p:spPr>
          <a:xfrm>
            <a:off x="6870297" y="52418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EA341B8-2BAB-759A-EB74-D8769BC12C31}"/>
              </a:ext>
            </a:extLst>
          </p:cNvPr>
          <p:cNvSpPr txBox="1"/>
          <p:nvPr/>
        </p:nvSpPr>
        <p:spPr>
          <a:xfrm>
            <a:off x="5286247" y="521498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1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6CCB039-7027-4D3B-D7F0-07B8D1DA2BDB}"/>
              </a:ext>
            </a:extLst>
          </p:cNvPr>
          <p:cNvSpPr txBox="1"/>
          <p:nvPr/>
        </p:nvSpPr>
        <p:spPr>
          <a:xfrm>
            <a:off x="311885" y="4940926"/>
            <a:ext cx="270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Context</a:t>
            </a:r>
            <a:r>
              <a:rPr lang="en-US" u="sng" dirty="0">
                <a:solidFill>
                  <a:srgbClr val="FF0000"/>
                </a:solidFill>
              </a:rPr>
              <a:t> &amp; </a:t>
            </a:r>
            <a:r>
              <a:rPr lang="en-US" b="1" u="sng" dirty="0">
                <a:solidFill>
                  <a:srgbClr val="FF0000"/>
                </a:solidFill>
              </a:rPr>
              <a:t>word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order</a:t>
            </a:r>
            <a:r>
              <a:rPr lang="en-US" u="sng" dirty="0">
                <a:solidFill>
                  <a:srgbClr val="FF0000"/>
                </a:solidFill>
              </a:rPr>
              <a:t> matters!</a:t>
            </a:r>
          </a:p>
        </p:txBody>
      </p:sp>
    </p:spTree>
    <p:extLst>
      <p:ext uri="{BB962C8B-B14F-4D97-AF65-F5344CB8AC3E}">
        <p14:creationId xmlns:p14="http://schemas.microsoft.com/office/powerpoint/2010/main" val="25482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RNN Challenges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73207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4C5699-8517-7969-2730-147BDE1F6A89}"/>
              </a:ext>
            </a:extLst>
          </p:cNvPr>
          <p:cNvSpPr/>
          <p:nvPr/>
        </p:nvSpPr>
        <p:spPr>
          <a:xfrm>
            <a:off x="4942085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78A6804-F0F9-841F-4811-7950CA0F9115}"/>
              </a:ext>
            </a:extLst>
          </p:cNvPr>
          <p:cNvSpPr/>
          <p:nvPr/>
        </p:nvSpPr>
        <p:spPr>
          <a:xfrm>
            <a:off x="6467279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B558E-6204-C56B-C782-06E08F23F485}"/>
              </a:ext>
            </a:extLst>
          </p:cNvPr>
          <p:cNvSpPr txBox="1"/>
          <p:nvPr/>
        </p:nvSpPr>
        <p:spPr>
          <a:xfrm>
            <a:off x="787457" y="1581066"/>
            <a:ext cx="5651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Vanishing gradient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Gradients corresponding to older time steps become </a:t>
            </a:r>
            <a:r>
              <a:rPr lang="en-US" b="1" dirty="0"/>
              <a:t>exponentially </a:t>
            </a:r>
            <a:r>
              <a:rPr lang="en-US" dirty="0"/>
              <a:t>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RNN cell quickly forgets old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→ </a:t>
            </a:r>
            <a:r>
              <a:rPr lang="en-US" dirty="0"/>
              <a:t>No long-term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Short-Term </a:t>
            </a:r>
            <a:r>
              <a:rPr lang="en-US" dirty="0"/>
              <a:t>memory cells (LSTMs)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memory</a:t>
            </a:r>
            <a:r>
              <a:rPr lang="en-US" dirty="0"/>
              <a:t> to remember longer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gates </a:t>
            </a:r>
            <a:r>
              <a:rPr lang="en-US" dirty="0"/>
              <a:t>to </a:t>
            </a:r>
            <a:r>
              <a:rPr lang="en-US" dirty="0" err="1"/>
              <a:t>controw</a:t>
            </a:r>
            <a:r>
              <a:rPr lang="en-US" dirty="0"/>
              <a:t> the flow of information to and from the memory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534C65-D986-B3CD-3BFB-7E8111B2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77" y="3277509"/>
            <a:ext cx="3319621" cy="20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RNN Challenges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73207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4C5699-8517-7969-2730-147BDE1F6A89}"/>
              </a:ext>
            </a:extLst>
          </p:cNvPr>
          <p:cNvSpPr/>
          <p:nvPr/>
        </p:nvSpPr>
        <p:spPr>
          <a:xfrm>
            <a:off x="4942085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78A6804-F0F9-841F-4811-7950CA0F9115}"/>
              </a:ext>
            </a:extLst>
          </p:cNvPr>
          <p:cNvSpPr/>
          <p:nvPr/>
        </p:nvSpPr>
        <p:spPr>
          <a:xfrm>
            <a:off x="6467279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B558E-6204-C56B-C782-06E08F23F485}"/>
              </a:ext>
            </a:extLst>
          </p:cNvPr>
          <p:cNvSpPr txBox="1"/>
          <p:nvPr/>
        </p:nvSpPr>
        <p:spPr>
          <a:xfrm>
            <a:off x="866828" y="1581066"/>
            <a:ext cx="7362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LSTMs mitigate the vanishing/exploding gradient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completely overcome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issues with longer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RNNs process data sequentially: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Tokens must be passed one by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 parallelization!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Transformers address both of those problems!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BB2BAE-793A-0F09-EF8D-BFF49FF17202}"/>
              </a:ext>
            </a:extLst>
          </p:cNvPr>
          <p:cNvSpPr/>
          <p:nvPr/>
        </p:nvSpPr>
        <p:spPr>
          <a:xfrm>
            <a:off x="394741" y="149902"/>
            <a:ext cx="9498767" cy="5366478"/>
          </a:xfrm>
          <a:custGeom>
            <a:avLst/>
            <a:gdLst>
              <a:gd name="connsiteX0" fmla="*/ 4407108 w 9498767"/>
              <a:gd name="connsiteY0" fmla="*/ 3028013 h 5366478"/>
              <a:gd name="connsiteX1" fmla="*/ 4661941 w 9498767"/>
              <a:gd name="connsiteY1" fmla="*/ 2763187 h 5366478"/>
              <a:gd name="connsiteX2" fmla="*/ 4512039 w 9498767"/>
              <a:gd name="connsiteY2" fmla="*/ 2578308 h 5366478"/>
              <a:gd name="connsiteX3" fmla="*/ 3537679 w 9498767"/>
              <a:gd name="connsiteY3" fmla="*/ 589613 h 5366478"/>
              <a:gd name="connsiteX4" fmla="*/ 3462728 w 9498767"/>
              <a:gd name="connsiteY4" fmla="*/ 214859 h 5366478"/>
              <a:gd name="connsiteX5" fmla="*/ 1454046 w 9498767"/>
              <a:gd name="connsiteY5" fmla="*/ 239842 h 5366478"/>
              <a:gd name="connsiteX6" fmla="*/ 0 w 9498767"/>
              <a:gd name="connsiteY6" fmla="*/ 2813154 h 5366478"/>
              <a:gd name="connsiteX7" fmla="*/ 0 w 9498767"/>
              <a:gd name="connsiteY7" fmla="*/ 2913088 h 5366478"/>
              <a:gd name="connsiteX8" fmla="*/ 294807 w 9498767"/>
              <a:gd name="connsiteY8" fmla="*/ 4981731 h 5366478"/>
              <a:gd name="connsiteX9" fmla="*/ 6066020 w 9498767"/>
              <a:gd name="connsiteY9" fmla="*/ 5366478 h 5366478"/>
              <a:gd name="connsiteX10" fmla="*/ 8294557 w 9498767"/>
              <a:gd name="connsiteY10" fmla="*/ 4946754 h 5366478"/>
              <a:gd name="connsiteX11" fmla="*/ 9498767 w 9498767"/>
              <a:gd name="connsiteY11" fmla="*/ 2628275 h 5366478"/>
              <a:gd name="connsiteX12" fmla="*/ 8709285 w 9498767"/>
              <a:gd name="connsiteY12" fmla="*/ 529652 h 5366478"/>
              <a:gd name="connsiteX13" fmla="*/ 7629993 w 9498767"/>
              <a:gd name="connsiteY13" fmla="*/ 0 h 5366478"/>
              <a:gd name="connsiteX14" fmla="*/ 6710597 w 9498767"/>
              <a:gd name="connsiteY14" fmla="*/ 314793 h 5366478"/>
              <a:gd name="connsiteX15" fmla="*/ 5841167 w 9498767"/>
              <a:gd name="connsiteY15" fmla="*/ 2018675 h 5366478"/>
              <a:gd name="connsiteX16" fmla="*/ 5596328 w 9498767"/>
              <a:gd name="connsiteY16" fmla="*/ 2428406 h 5366478"/>
              <a:gd name="connsiteX17" fmla="*/ 5606321 w 9498767"/>
              <a:gd name="connsiteY17" fmla="*/ 2553324 h 5366478"/>
              <a:gd name="connsiteX18" fmla="*/ 5796197 w 9498767"/>
              <a:gd name="connsiteY18" fmla="*/ 2743200 h 5366478"/>
              <a:gd name="connsiteX19" fmla="*/ 5706256 w 9498767"/>
              <a:gd name="connsiteY19" fmla="*/ 2893101 h 5366478"/>
              <a:gd name="connsiteX20" fmla="*/ 5511384 w 9498767"/>
              <a:gd name="connsiteY20" fmla="*/ 3112957 h 5366478"/>
              <a:gd name="connsiteX21" fmla="*/ 4881797 w 9498767"/>
              <a:gd name="connsiteY21" fmla="*/ 3342806 h 5366478"/>
              <a:gd name="connsiteX22" fmla="*/ 4407108 w 9498767"/>
              <a:gd name="connsiteY22" fmla="*/ 3028013 h 536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98767" h="5366478">
                <a:moveTo>
                  <a:pt x="4407108" y="3028013"/>
                </a:moveTo>
                <a:lnTo>
                  <a:pt x="4661941" y="2763187"/>
                </a:lnTo>
                <a:lnTo>
                  <a:pt x="4512039" y="2578308"/>
                </a:lnTo>
                <a:lnTo>
                  <a:pt x="3537679" y="589613"/>
                </a:lnTo>
                <a:lnTo>
                  <a:pt x="3462728" y="214859"/>
                </a:lnTo>
                <a:lnTo>
                  <a:pt x="1454046" y="239842"/>
                </a:lnTo>
                <a:lnTo>
                  <a:pt x="0" y="2813154"/>
                </a:lnTo>
                <a:lnTo>
                  <a:pt x="0" y="2913088"/>
                </a:lnTo>
                <a:lnTo>
                  <a:pt x="294807" y="4981731"/>
                </a:lnTo>
                <a:lnTo>
                  <a:pt x="6066020" y="5366478"/>
                </a:lnTo>
                <a:lnTo>
                  <a:pt x="8294557" y="4946754"/>
                </a:lnTo>
                <a:lnTo>
                  <a:pt x="9498767" y="2628275"/>
                </a:lnTo>
                <a:lnTo>
                  <a:pt x="8709285" y="529652"/>
                </a:lnTo>
                <a:lnTo>
                  <a:pt x="7629993" y="0"/>
                </a:lnTo>
                <a:lnTo>
                  <a:pt x="6710597" y="314793"/>
                </a:lnTo>
                <a:lnTo>
                  <a:pt x="5841167" y="2018675"/>
                </a:lnTo>
                <a:lnTo>
                  <a:pt x="5596328" y="2428406"/>
                </a:lnTo>
                <a:lnTo>
                  <a:pt x="5606321" y="2553324"/>
                </a:lnTo>
                <a:lnTo>
                  <a:pt x="5796197" y="2743200"/>
                </a:lnTo>
                <a:lnTo>
                  <a:pt x="5706256" y="2893101"/>
                </a:lnTo>
                <a:lnTo>
                  <a:pt x="5511384" y="3112957"/>
                </a:lnTo>
                <a:lnTo>
                  <a:pt x="4881797" y="3342806"/>
                </a:lnTo>
                <a:lnTo>
                  <a:pt x="4407108" y="3028013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Transformers: Quick Motivation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45" y="1207476"/>
            <a:ext cx="62847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meaningful 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 text to vectors using those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those vectors for: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Language Generation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Bag-Of-Words + Glove → </a:t>
            </a:r>
            <a:r>
              <a:rPr lang="en-US" dirty="0" err="1"/>
              <a:t>Embeddings</a:t>
            </a:r>
            <a:r>
              <a:rPr lang="en-US" dirty="0"/>
              <a:t> don’t account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“Everybody was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b="1" dirty="0"/>
              <a:t>talking</a:t>
            </a:r>
            <a:r>
              <a:rPr lang="en-US" dirty="0"/>
              <a:t> to 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u="sng" dirty="0"/>
              <a:t>Not</a:t>
            </a:r>
            <a:r>
              <a:rPr lang="en-US" dirty="0"/>
              <a:t> everybody was </a:t>
            </a:r>
            <a:r>
              <a:rPr lang="en-US" b="1" dirty="0"/>
              <a:t>talking</a:t>
            </a:r>
            <a:r>
              <a:rPr lang="en-US" dirty="0"/>
              <a:t> to me”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83313" y="4869950"/>
            <a:ext cx="155448" cy="523982"/>
          </a:xfrm>
          <a:prstGeom prst="rightBrace">
            <a:avLst>
              <a:gd name="adj1" fmla="val 137216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20644" y="4869950"/>
            <a:ext cx="4280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BoW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/Glove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embeddings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will be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Sentences will have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same representation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9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/>
              <a:t>NLP: Text Classification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C96DE-EC2B-F417-D4C5-689398F9CA66}"/>
              </a:ext>
            </a:extLst>
          </p:cNvPr>
          <p:cNvSpPr txBox="1"/>
          <p:nvPr/>
        </p:nvSpPr>
        <p:spPr>
          <a:xfrm>
            <a:off x="846771" y="3161278"/>
            <a:ext cx="72741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Problems with Natural Language Processing (NLP):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Computers don’t understand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Human language has a lot of variability ≠ Programming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idea: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</a:t>
            </a:r>
            <a:r>
              <a:rPr lang="en-US" sz="1600" b="1" dirty="0"/>
              <a:t>text </a:t>
            </a:r>
            <a:r>
              <a:rPr lang="en-US" sz="1600" dirty="0"/>
              <a:t>to a meaningful vector representation (</a:t>
            </a:r>
            <a:r>
              <a:rPr lang="en-US" sz="1600" b="1" dirty="0"/>
              <a:t>embedding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a </a:t>
            </a:r>
            <a:r>
              <a:rPr lang="en-US" sz="1600" b="1" dirty="0"/>
              <a:t>model</a:t>
            </a:r>
            <a:r>
              <a:rPr lang="en-US" sz="1600" dirty="0"/>
              <a:t> (e.g. NN) to </a:t>
            </a:r>
            <a:r>
              <a:rPr lang="en-US" sz="1600" b="1" dirty="0"/>
              <a:t>classify</a:t>
            </a:r>
            <a:r>
              <a:rPr lang="en-US" sz="1600" dirty="0"/>
              <a:t> those vectors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4A875-07A5-EB6E-EF2D-BB105BFD3D55}"/>
              </a:ext>
            </a:extLst>
          </p:cNvPr>
          <p:cNvSpPr txBox="1"/>
          <p:nvPr/>
        </p:nvSpPr>
        <p:spPr>
          <a:xfrm>
            <a:off x="846771" y="1676180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movie was terrible”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“Amazing movie!”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1FEE1-25C5-6A7E-73FA-43632DFE962A}"/>
              </a:ext>
            </a:extLst>
          </p:cNvPr>
          <p:cNvCxnSpPr>
            <a:cxnSpLocks/>
          </p:cNvCxnSpPr>
          <p:nvPr/>
        </p:nvCxnSpPr>
        <p:spPr>
          <a:xfrm>
            <a:off x="813599" y="1482631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ACAE2-C779-9E0D-5B06-D147F3970AEB}"/>
              </a:ext>
            </a:extLst>
          </p:cNvPr>
          <p:cNvSpPr txBox="1"/>
          <p:nvPr/>
        </p:nvSpPr>
        <p:spPr>
          <a:xfrm>
            <a:off x="1445460" y="1139337"/>
            <a:ext cx="6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7A612-7ED2-ADD7-82AD-CFAA67EA5BCF}"/>
              </a:ext>
            </a:extLst>
          </p:cNvPr>
          <p:cNvSpPr txBox="1"/>
          <p:nvPr/>
        </p:nvSpPr>
        <p:spPr>
          <a:xfrm>
            <a:off x="3654670" y="113944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89142-72B2-C13C-9DF6-CAEBC993C1A7}"/>
              </a:ext>
            </a:extLst>
          </p:cNvPr>
          <p:cNvSpPr txBox="1"/>
          <p:nvPr/>
        </p:nvSpPr>
        <p:spPr>
          <a:xfrm>
            <a:off x="5301811" y="1656678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337051-5E27-9042-DD25-BEA677709CAC}"/>
              </a:ext>
            </a:extLst>
          </p:cNvPr>
          <p:cNvCxnSpPr>
            <a:cxnSpLocks/>
          </p:cNvCxnSpPr>
          <p:nvPr/>
        </p:nvCxnSpPr>
        <p:spPr>
          <a:xfrm flipV="1">
            <a:off x="5757052" y="1395385"/>
            <a:ext cx="1287849" cy="685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EBC2C9A5-2B1A-1F12-9632-5394D1D9225E}"/>
              </a:ext>
            </a:extLst>
          </p:cNvPr>
          <p:cNvGraphicFramePr>
            <a:graphicFrameLocks noGrp="1"/>
          </p:cNvGraphicFramePr>
          <p:nvPr/>
        </p:nvGraphicFramePr>
        <p:xfrm>
          <a:off x="4068808" y="1617221"/>
          <a:ext cx="351856" cy="45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856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233611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0.2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sz="700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8D769855-AB42-ABD3-6A8A-BE5CC92117FE}"/>
              </a:ext>
            </a:extLst>
          </p:cNvPr>
          <p:cNvGraphicFramePr>
            <a:graphicFrameLocks noGrp="1"/>
          </p:cNvGraphicFramePr>
          <p:nvPr/>
        </p:nvGraphicFramePr>
        <p:xfrm>
          <a:off x="4068808" y="2178380"/>
          <a:ext cx="351856" cy="45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856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233611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1.2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sz="70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D7E6BC3-6250-8B3A-9108-35905221BAB9}"/>
              </a:ext>
            </a:extLst>
          </p:cNvPr>
          <p:cNvSpPr txBox="1"/>
          <p:nvPr/>
        </p:nvSpPr>
        <p:spPr>
          <a:xfrm>
            <a:off x="5147121" y="116269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5F8370-4180-2BCB-01CC-03F1409507D7}"/>
              </a:ext>
            </a:extLst>
          </p:cNvPr>
          <p:cNvCxnSpPr>
            <a:cxnSpLocks/>
          </p:cNvCxnSpPr>
          <p:nvPr/>
        </p:nvCxnSpPr>
        <p:spPr>
          <a:xfrm>
            <a:off x="3551889" y="1844941"/>
            <a:ext cx="3858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7D7F4E-BE8F-A606-33C1-5274B7F610E9}"/>
              </a:ext>
            </a:extLst>
          </p:cNvPr>
          <p:cNvCxnSpPr>
            <a:cxnSpLocks/>
          </p:cNvCxnSpPr>
          <p:nvPr/>
        </p:nvCxnSpPr>
        <p:spPr>
          <a:xfrm>
            <a:off x="2913947" y="2406100"/>
            <a:ext cx="10237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53C3DC-1E21-21BD-2925-850787BC2E89}"/>
              </a:ext>
            </a:extLst>
          </p:cNvPr>
          <p:cNvSpPr/>
          <p:nvPr/>
        </p:nvSpPr>
        <p:spPr>
          <a:xfrm>
            <a:off x="3983151" y="1548546"/>
            <a:ext cx="1688244" cy="121579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35FB79-2298-B2A2-0DD5-6BA7AD146B5C}"/>
              </a:ext>
            </a:extLst>
          </p:cNvPr>
          <p:cNvCxnSpPr>
            <a:cxnSpLocks/>
          </p:cNvCxnSpPr>
          <p:nvPr/>
        </p:nvCxnSpPr>
        <p:spPr>
          <a:xfrm>
            <a:off x="796861" y="2835275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092434A-7B3C-A5BD-091E-138390021978}"/>
              </a:ext>
            </a:extLst>
          </p:cNvPr>
          <p:cNvSpPr/>
          <p:nvPr/>
        </p:nvSpPr>
        <p:spPr>
          <a:xfrm>
            <a:off x="7116972" y="1126257"/>
            <a:ext cx="957406" cy="470589"/>
          </a:xfrm>
          <a:prstGeom prst="rect">
            <a:avLst/>
          </a:prstGeom>
          <a:ln w="1270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Supervised ML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456637-6366-3A2C-4BDF-4E23965E40FC}"/>
              </a:ext>
            </a:extLst>
          </p:cNvPr>
          <p:cNvCxnSpPr>
            <a:cxnSpLocks/>
          </p:cNvCxnSpPr>
          <p:nvPr/>
        </p:nvCxnSpPr>
        <p:spPr>
          <a:xfrm>
            <a:off x="8074378" y="1387454"/>
            <a:ext cx="12145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987C55-D935-E9A5-7B60-AB32FFF61C35}"/>
              </a:ext>
            </a:extLst>
          </p:cNvPr>
          <p:cNvSpPr txBox="1"/>
          <p:nvPr/>
        </p:nvSpPr>
        <p:spPr>
          <a:xfrm>
            <a:off x="8350493" y="114076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5CE7CB-FF56-35CD-1B99-8DDF8F21A075}"/>
              </a:ext>
            </a:extLst>
          </p:cNvPr>
          <p:cNvSpPr txBox="1"/>
          <p:nvPr/>
        </p:nvSpPr>
        <p:spPr>
          <a:xfrm>
            <a:off x="9288971" y="1186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8497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Transformers: Quick Motivation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45" y="1207476"/>
            <a:ext cx="7039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Embeddings</a:t>
            </a:r>
            <a:r>
              <a:rPr lang="en-US" dirty="0"/>
              <a:t> should be </a:t>
            </a:r>
            <a:r>
              <a:rPr lang="en-US" b="1" dirty="0"/>
              <a:t>contextualized: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embedding of the word should change with the context: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92549" y="2368192"/>
            <a:ext cx="155448" cy="523982"/>
          </a:xfrm>
          <a:prstGeom prst="rightBrace">
            <a:avLst>
              <a:gd name="adj1" fmla="val 137216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114" y="2481208"/>
            <a:ext cx="378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Embedding for “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good”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should be different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9050" y="4190831"/>
            <a:ext cx="1623317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983" y="521737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9356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21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7958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3125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9356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521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7958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3125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blipFill>
                <a:blip r:embed="rId2"/>
                <a:stretch>
                  <a:fillRect l="-9259" t="-24444" r="-4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blipFill>
                <a:blip r:embed="rId3"/>
                <a:stretch>
                  <a:fillRect l="-9091" t="-24444" r="-4363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blipFill>
                <a:blip r:embed="rId4"/>
                <a:stretch>
                  <a:fillRect l="-10909" t="-24444" r="-41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blipFill>
                <a:blip r:embed="rId5"/>
                <a:stretch>
                  <a:fillRect l="-11321" t="-21739" r="-452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703913" y="4190831"/>
            <a:ext cx="1971168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91846" y="521737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 not 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3842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007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02821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7611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3842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5007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2821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7611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blipFill>
                <a:blip r:embed="rId6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blipFill>
                <a:blip r:embed="rId7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blipFill>
                <a:blip r:embed="rId8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blipFill>
                <a:blip r:embed="rId9"/>
                <a:stretch>
                  <a:fillRect l="-10638" t="-21739" r="-5531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533913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45317" y="3811562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blipFill>
                <a:blip r:embed="rId10"/>
                <a:stretch>
                  <a:fillRect l="-10417" t="-22222" r="-5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008222" y="432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010" y="4346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0558" y="3949858"/>
                <a:ext cx="26779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dirty="0" err="1"/>
                  <a:t>BoW</a:t>
                </a:r>
                <a:r>
                  <a:rPr lang="en-US" dirty="0"/>
                  <a:t>/</a:t>
                </a:r>
                <a:r>
                  <a:rPr lang="en-US" dirty="0" err="1"/>
                  <a:t>GloVe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8" y="3949858"/>
                <a:ext cx="2677977" cy="646331"/>
              </a:xfrm>
              <a:prstGeom prst="rect">
                <a:avLst/>
              </a:prstGeom>
              <a:blipFill>
                <a:blip r:embed="rId11"/>
                <a:stretch>
                  <a:fillRect l="-1595" t="-5660" r="-6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35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Transformers: Quick Motivation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45" y="1207476"/>
            <a:ext cx="7039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Embeddings</a:t>
            </a:r>
            <a:r>
              <a:rPr lang="en-US" dirty="0"/>
              <a:t> should be </a:t>
            </a:r>
            <a:r>
              <a:rPr lang="en-US" b="1" dirty="0"/>
              <a:t>contextualized: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embedding of the word should change with the context: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92549" y="2368192"/>
            <a:ext cx="155448" cy="523982"/>
          </a:xfrm>
          <a:prstGeom prst="rightBrace">
            <a:avLst>
              <a:gd name="adj1" fmla="val 137216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114" y="2481208"/>
            <a:ext cx="378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Embedding for “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good”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should be different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9050" y="4190831"/>
            <a:ext cx="1623317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983" y="521737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9356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21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7958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3125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9356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521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7958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3125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blipFill>
                <a:blip r:embed="rId2"/>
                <a:stretch>
                  <a:fillRect l="-9259" t="-24444" r="-4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blipFill>
                <a:blip r:embed="rId3"/>
                <a:stretch>
                  <a:fillRect l="-9091" t="-24444" r="-4363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blipFill>
                <a:blip r:embed="rId4"/>
                <a:stretch>
                  <a:fillRect l="-10909" t="-24444" r="-41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blipFill>
                <a:blip r:embed="rId5"/>
                <a:stretch>
                  <a:fillRect l="-11321" t="-21739" r="-452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703913" y="4190831"/>
            <a:ext cx="1971168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91846" y="521737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 not 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3842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007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02821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7611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3842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5007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2821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7611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blipFill>
                <a:blip r:embed="rId6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blipFill>
                <a:blip r:embed="rId7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blipFill>
                <a:blip r:embed="rId8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blipFill>
                <a:blip r:embed="rId9"/>
                <a:stretch>
                  <a:fillRect l="-10638" t="-21739" r="-5531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533913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45317" y="3811562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blipFill>
                <a:blip r:embed="rId10"/>
                <a:stretch>
                  <a:fillRect l="-10417" t="-22222" r="-5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58900" y="4327300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0558" y="3949858"/>
                <a:ext cx="27429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dirty="0" err="1"/>
                  <a:t>BoW</a:t>
                </a:r>
                <a:r>
                  <a:rPr lang="en-US" dirty="0"/>
                  <a:t>/</a:t>
                </a:r>
                <a:r>
                  <a:rPr lang="en-US" dirty="0" err="1"/>
                  <a:t>GloVe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Transformers: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8" y="3949858"/>
                <a:ext cx="2742995" cy="923330"/>
              </a:xfrm>
              <a:prstGeom prst="rect">
                <a:avLst/>
              </a:prstGeom>
              <a:blipFill>
                <a:blip r:embed="rId11"/>
                <a:stretch>
                  <a:fillRect l="-1559" t="-3974" r="-556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975397" y="4335411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05232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 descr="https://jalammar.github.io/images/t/encoder_with_tensors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6453" r="4474"/>
          <a:stretch/>
        </p:blipFill>
        <p:spPr bwMode="auto">
          <a:xfrm>
            <a:off x="2032985" y="2618247"/>
            <a:ext cx="4366516" cy="18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3"/>
              </a:rPr>
              <a:t>Source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68903" y="3229564"/>
            <a:ext cx="1569660" cy="369332"/>
          </a:xfrm>
          <a:prstGeom prst="rect">
            <a:avLst/>
          </a:prstGeom>
          <a:solidFill>
            <a:srgbClr val="FEEFE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168" y="478038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E74"/>
                </a:solidFill>
              </a:rPr>
              <a:t>Input </a:t>
            </a:r>
            <a:r>
              <a:rPr lang="en-US" dirty="0" err="1">
                <a:solidFill>
                  <a:srgbClr val="8ECE74"/>
                </a:solidFill>
              </a:rPr>
              <a:t>Embeddings</a:t>
            </a:r>
            <a:endParaRPr lang="en-US" dirty="0">
              <a:solidFill>
                <a:srgbClr val="8ECE74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3598265" y="4147903"/>
            <a:ext cx="617978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4216243" y="4147903"/>
            <a:ext cx="465945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545" y="1207476"/>
            <a:ext cx="448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Non-contextual 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Contextual word </a:t>
            </a:r>
            <a:r>
              <a:rPr lang="en-US" dirty="0" err="1"/>
              <a:t>embeddings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675C99-2B3E-1C11-AE9E-15B551B9DF42}"/>
              </a:ext>
            </a:extLst>
          </p:cNvPr>
          <p:cNvGrpSpPr/>
          <p:nvPr/>
        </p:nvGrpSpPr>
        <p:grpSpPr>
          <a:xfrm>
            <a:off x="2094921" y="2586580"/>
            <a:ext cx="4366516" cy="337326"/>
            <a:chOff x="1618783" y="2335073"/>
            <a:chExt cx="4366516" cy="337326"/>
          </a:xfrm>
        </p:grpSpPr>
        <p:pic>
          <p:nvPicPr>
            <p:cNvPr id="7" name="Picture 2" descr="https://jalammar.github.io/images/t/encoder_with_tensors_2.png">
              <a:extLst>
                <a:ext uri="{FF2B5EF4-FFF2-40B4-BE49-F238E27FC236}">
                  <a16:creationId xmlns:a16="http://schemas.microsoft.com/office/drawing/2014/main" id="{0297BE93-ADFA-F31B-5933-AF201A991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7" t="46453" r="4474" b="44470"/>
            <a:stretch/>
          </p:blipFill>
          <p:spPr bwMode="auto">
            <a:xfrm>
              <a:off x="1618783" y="2335073"/>
              <a:ext cx="4366516" cy="305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84D8CA-8662-CD9E-31A8-18D3408B178F}"/>
                </a:ext>
              </a:extLst>
            </p:cNvPr>
            <p:cNvSpPr/>
            <p:nvPr/>
          </p:nvSpPr>
          <p:spPr>
            <a:xfrm>
              <a:off x="3058561" y="2379028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C470BA-D979-1400-6EA7-D4B7B190558F}"/>
                </a:ext>
              </a:extLst>
            </p:cNvPr>
            <p:cNvSpPr/>
            <p:nvPr/>
          </p:nvSpPr>
          <p:spPr>
            <a:xfrm>
              <a:off x="4769740" y="2366033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2"/>
              </a:rPr>
              <a:t>Source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98" y="2950523"/>
            <a:ext cx="2898017" cy="25847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5622" y="1268733"/>
            <a:ext cx="6974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“The animal didn’t cross the street because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was too tired”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we want to determine the contextual </a:t>
            </a:r>
            <a:r>
              <a:rPr lang="en-US" dirty="0" err="1"/>
              <a:t>embeddings</a:t>
            </a:r>
            <a:r>
              <a:rPr lang="en-US" dirty="0"/>
              <a:t> of “</a:t>
            </a:r>
            <a:r>
              <a:rPr lang="en-US" b="1" dirty="0"/>
              <a:t>it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input words should we pay more attention to?</a:t>
            </a:r>
          </a:p>
        </p:txBody>
      </p:sp>
      <p:pic>
        <p:nvPicPr>
          <p:cNvPr id="11" name="Picture 2" descr="https://jalammar.github.io/images/t/encoder_with_tensors_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6453" r="4474"/>
          <a:stretch/>
        </p:blipFill>
        <p:spPr bwMode="auto">
          <a:xfrm>
            <a:off x="4892028" y="2898506"/>
            <a:ext cx="4366516" cy="18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27946" y="3509823"/>
            <a:ext cx="1569660" cy="369332"/>
          </a:xfrm>
          <a:prstGeom prst="rect">
            <a:avLst/>
          </a:prstGeom>
          <a:solidFill>
            <a:srgbClr val="FEEFE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3211" y="50606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E74"/>
                </a:solidFill>
              </a:rPr>
              <a:t>Input </a:t>
            </a:r>
            <a:r>
              <a:rPr lang="en-US" dirty="0" err="1">
                <a:solidFill>
                  <a:srgbClr val="8ECE74"/>
                </a:solidFill>
              </a:rPr>
              <a:t>Embeddings</a:t>
            </a:r>
            <a:endParaRPr lang="en-US" dirty="0">
              <a:solidFill>
                <a:srgbClr val="8ECE74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6457308" y="4428162"/>
            <a:ext cx="617978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7075286" y="4428162"/>
            <a:ext cx="465945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1AD97D1-316E-918F-EDD6-B59C98309E03}"/>
              </a:ext>
            </a:extLst>
          </p:cNvPr>
          <p:cNvSpPr/>
          <p:nvPr/>
        </p:nvSpPr>
        <p:spPr>
          <a:xfrm>
            <a:off x="6332852" y="2941948"/>
            <a:ext cx="322418" cy="2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E1CF9-C757-DACF-0AA6-454EE5F43C02}"/>
              </a:ext>
            </a:extLst>
          </p:cNvPr>
          <p:cNvSpPr/>
          <p:nvPr/>
        </p:nvSpPr>
        <p:spPr>
          <a:xfrm>
            <a:off x="8043234" y="2928359"/>
            <a:ext cx="322418" cy="2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939C8C-9786-1169-56EB-59789794B4DE}"/>
              </a:ext>
            </a:extLst>
          </p:cNvPr>
          <p:cNvGrpSpPr/>
          <p:nvPr/>
        </p:nvGrpSpPr>
        <p:grpSpPr>
          <a:xfrm>
            <a:off x="4951745" y="2866582"/>
            <a:ext cx="4366516" cy="337326"/>
            <a:chOff x="1618783" y="2335073"/>
            <a:chExt cx="4366516" cy="337326"/>
          </a:xfrm>
        </p:grpSpPr>
        <p:pic>
          <p:nvPicPr>
            <p:cNvPr id="8" name="Picture 2" descr="https://jalammar.github.io/images/t/encoder_with_tensors_2.png">
              <a:extLst>
                <a:ext uri="{FF2B5EF4-FFF2-40B4-BE49-F238E27FC236}">
                  <a16:creationId xmlns:a16="http://schemas.microsoft.com/office/drawing/2014/main" id="{B0B8678D-5B24-BB0F-1FD5-72C893AC7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7" t="46453" r="4474" b="44470"/>
            <a:stretch/>
          </p:blipFill>
          <p:spPr bwMode="auto">
            <a:xfrm>
              <a:off x="1618783" y="2335073"/>
              <a:ext cx="4366516" cy="305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99FC0F-67D3-5F06-5DC0-C8CEF48AC9BF}"/>
                </a:ext>
              </a:extLst>
            </p:cNvPr>
            <p:cNvSpPr/>
            <p:nvPr/>
          </p:nvSpPr>
          <p:spPr>
            <a:xfrm>
              <a:off x="3058561" y="2379028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9B711-8CAA-C22A-EBAF-15FFBC0D0534}"/>
                </a:ext>
              </a:extLst>
            </p:cNvPr>
            <p:cNvSpPr/>
            <p:nvPr/>
          </p:nvSpPr>
          <p:spPr>
            <a:xfrm>
              <a:off x="4769740" y="2366033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626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71746" y="173253"/>
            <a:ext cx="6494608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759596F-A33B-C295-CBCA-1D3C26820FE6}"/>
              </a:ext>
            </a:extLst>
          </p:cNvPr>
          <p:cNvGraphicFramePr>
            <a:graphicFrameLocks noGrp="1"/>
          </p:cNvGraphicFramePr>
          <p:nvPr/>
        </p:nvGraphicFramePr>
        <p:xfrm>
          <a:off x="1090555" y="1773348"/>
          <a:ext cx="1578472" cy="12860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4618">
                  <a:extLst>
                    <a:ext uri="{9D8B030D-6E8A-4147-A177-3AD203B41FA5}">
                      <a16:colId xmlns:a16="http://schemas.microsoft.com/office/drawing/2014/main" val="1658037868"/>
                    </a:ext>
                  </a:extLst>
                </a:gridCol>
                <a:gridCol w="394618">
                  <a:extLst>
                    <a:ext uri="{9D8B030D-6E8A-4147-A177-3AD203B41FA5}">
                      <a16:colId xmlns:a16="http://schemas.microsoft.com/office/drawing/2014/main" val="2053500782"/>
                    </a:ext>
                  </a:extLst>
                </a:gridCol>
                <a:gridCol w="394618">
                  <a:extLst>
                    <a:ext uri="{9D8B030D-6E8A-4147-A177-3AD203B41FA5}">
                      <a16:colId xmlns:a16="http://schemas.microsoft.com/office/drawing/2014/main" val="1639272733"/>
                    </a:ext>
                  </a:extLst>
                </a:gridCol>
                <a:gridCol w="394618">
                  <a:extLst>
                    <a:ext uri="{9D8B030D-6E8A-4147-A177-3AD203B41FA5}">
                      <a16:colId xmlns:a16="http://schemas.microsoft.com/office/drawing/2014/main" val="822118769"/>
                    </a:ext>
                  </a:extLst>
                </a:gridCol>
              </a:tblGrid>
              <a:tr h="34561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love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food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84792"/>
                  </a:ext>
                </a:extLst>
              </a:tr>
              <a:tr h="3134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67393"/>
                  </a:ext>
                </a:extLst>
              </a:tr>
              <a:tr h="3134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01288"/>
                  </a:ext>
                </a:extLst>
              </a:tr>
              <a:tr h="3134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4382"/>
                  </a:ext>
                </a:extLst>
              </a:tr>
            </a:tbl>
          </a:graphicData>
        </a:graphic>
      </p:graphicFrame>
      <p:sp>
        <p:nvSpPr>
          <p:cNvPr id="3091" name="TextBox 3090">
            <a:extLst>
              <a:ext uri="{FF2B5EF4-FFF2-40B4-BE49-F238E27FC236}">
                <a16:creationId xmlns:a16="http://schemas.microsoft.com/office/drawing/2014/main" id="{6C71A897-5915-F0EE-00A3-5FDE4B2944BD}"/>
              </a:ext>
            </a:extLst>
          </p:cNvPr>
          <p:cNvSpPr txBox="1"/>
          <p:nvPr/>
        </p:nvSpPr>
        <p:spPr>
          <a:xfrm>
            <a:off x="1416761" y="1318340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Attention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2CFD2EB9-2A8D-637C-2C3F-51556F4BC877}"/>
                  </a:ext>
                </a:extLst>
              </p:cNvPr>
              <p:cNvSpPr txBox="1"/>
              <p:nvPr/>
            </p:nvSpPr>
            <p:spPr>
              <a:xfrm>
                <a:off x="7730374" y="1652219"/>
                <a:ext cx="2237151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2CFD2EB9-2A8D-637C-2C3F-51556F4B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374" y="1652219"/>
                <a:ext cx="2237151" cy="611193"/>
              </a:xfrm>
              <a:prstGeom prst="rect">
                <a:avLst/>
              </a:prstGeom>
              <a:blipFill>
                <a:blip r:embed="rId2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30" name="Group 3129">
            <a:extLst>
              <a:ext uri="{FF2B5EF4-FFF2-40B4-BE49-F238E27FC236}">
                <a16:creationId xmlns:a16="http://schemas.microsoft.com/office/drawing/2014/main" id="{7BB0DDC3-FA14-8118-92F2-5C22B86B4C2C}"/>
              </a:ext>
            </a:extLst>
          </p:cNvPr>
          <p:cNvGrpSpPr/>
          <p:nvPr/>
        </p:nvGrpSpPr>
        <p:grpSpPr>
          <a:xfrm>
            <a:off x="2721935" y="1630738"/>
            <a:ext cx="4792834" cy="632674"/>
            <a:chOff x="2721935" y="1630738"/>
            <a:chExt cx="4792834" cy="6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6" name="TextBox 3095">
                  <a:extLst>
                    <a:ext uri="{FF2B5EF4-FFF2-40B4-BE49-F238E27FC236}">
                      <a16:creationId xmlns:a16="http://schemas.microsoft.com/office/drawing/2014/main" id="{6807F78B-A46F-B665-7823-9310ADE43A33}"/>
                    </a:ext>
                  </a:extLst>
                </p:cNvPr>
                <p:cNvSpPr txBox="1"/>
                <p:nvPr/>
              </p:nvSpPr>
              <p:spPr>
                <a:xfrm>
                  <a:off x="3621912" y="1630738"/>
                  <a:ext cx="2939972" cy="6326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96" name="TextBox 3095">
                  <a:extLst>
                    <a:ext uri="{FF2B5EF4-FFF2-40B4-BE49-F238E27FC236}">
                      <a16:creationId xmlns:a16="http://schemas.microsoft.com/office/drawing/2014/main" id="{6807F78B-A46F-B665-7823-9310ADE43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12" y="1630738"/>
                  <a:ext cx="2939972" cy="632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7" name="Arrow: Right 3096">
              <a:extLst>
                <a:ext uri="{FF2B5EF4-FFF2-40B4-BE49-F238E27FC236}">
                  <a16:creationId xmlns:a16="http://schemas.microsoft.com/office/drawing/2014/main" id="{BDE19067-BC5A-7130-1122-D94694F9374B}"/>
                </a:ext>
              </a:extLst>
            </p:cNvPr>
            <p:cNvSpPr/>
            <p:nvPr/>
          </p:nvSpPr>
          <p:spPr>
            <a:xfrm flipH="1">
              <a:off x="6758869" y="1773348"/>
              <a:ext cx="755900" cy="396637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7" name="Straight Arrow Connector 3106">
              <a:extLst>
                <a:ext uri="{FF2B5EF4-FFF2-40B4-BE49-F238E27FC236}">
                  <a16:creationId xmlns:a16="http://schemas.microsoft.com/office/drawing/2014/main" id="{E622FABD-2839-6E40-CB1E-8F1F37F2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935" y="2018804"/>
              <a:ext cx="845125" cy="1511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9" name="Group 3128">
            <a:extLst>
              <a:ext uri="{FF2B5EF4-FFF2-40B4-BE49-F238E27FC236}">
                <a16:creationId xmlns:a16="http://schemas.microsoft.com/office/drawing/2014/main" id="{1BB7DB83-B45D-A787-6180-6D2022F295B8}"/>
              </a:ext>
            </a:extLst>
          </p:cNvPr>
          <p:cNvGrpSpPr/>
          <p:nvPr/>
        </p:nvGrpSpPr>
        <p:grpSpPr>
          <a:xfrm>
            <a:off x="223161" y="2416358"/>
            <a:ext cx="4014753" cy="2299397"/>
            <a:chOff x="223161" y="2416358"/>
            <a:chExt cx="4014753" cy="2299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" name="TextBox 3076">
                  <a:extLst>
                    <a:ext uri="{FF2B5EF4-FFF2-40B4-BE49-F238E27FC236}">
                      <a16:creationId xmlns:a16="http://schemas.microsoft.com/office/drawing/2014/main" id="{1F2CEC9A-6200-1DA7-FF1D-E37EBB25D54D}"/>
                    </a:ext>
                  </a:extLst>
                </p:cNvPr>
                <p:cNvSpPr txBox="1"/>
                <p:nvPr/>
              </p:nvSpPr>
              <p:spPr>
                <a:xfrm>
                  <a:off x="223161" y="4438756"/>
                  <a:ext cx="40147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089B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089B9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089B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77" name="TextBox 3076">
                  <a:extLst>
                    <a:ext uri="{FF2B5EF4-FFF2-40B4-BE49-F238E27FC236}">
                      <a16:creationId xmlns:a16="http://schemas.microsoft.com/office/drawing/2014/main" id="{1F2CEC9A-6200-1DA7-FF1D-E37EBB25D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61" y="4438756"/>
                  <a:ext cx="401475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4" t="-2174" r="-1672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0" name="Straight Arrow Connector 3099">
              <a:extLst>
                <a:ext uri="{FF2B5EF4-FFF2-40B4-BE49-F238E27FC236}">
                  <a16:creationId xmlns:a16="http://schemas.microsoft.com/office/drawing/2014/main" id="{9EBC1210-4AC1-C729-67CC-8C34665CC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56" y="2416358"/>
              <a:ext cx="120926" cy="20801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04" name="Straight Arrow Connector 3103">
              <a:extLst>
                <a:ext uri="{FF2B5EF4-FFF2-40B4-BE49-F238E27FC236}">
                  <a16:creationId xmlns:a16="http://schemas.microsoft.com/office/drawing/2014/main" id="{7D424107-86FE-A3BD-7DB5-54C452F393AE}"/>
                </a:ext>
              </a:extLst>
            </p:cNvPr>
            <p:cNvCxnSpPr>
              <a:cxnSpLocks/>
            </p:cNvCxnSpPr>
            <p:nvPr/>
          </p:nvCxnSpPr>
          <p:spPr>
            <a:xfrm>
              <a:off x="2528815" y="2416358"/>
              <a:ext cx="926766" cy="20801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10" name="Straight Arrow Connector 3109">
              <a:extLst>
                <a:ext uri="{FF2B5EF4-FFF2-40B4-BE49-F238E27FC236}">
                  <a16:creationId xmlns:a16="http://schemas.microsoft.com/office/drawing/2014/main" id="{433E38A1-CE00-B080-1891-CB2027677CA9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78" y="2416358"/>
              <a:ext cx="385637" cy="20801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127" name="Picture 3126">
            <a:extLst>
              <a:ext uri="{FF2B5EF4-FFF2-40B4-BE49-F238E27FC236}">
                <a16:creationId xmlns:a16="http://schemas.microsoft.com/office/drawing/2014/main" id="{EEDEF136-09B4-9B78-A2B5-D2EC0E000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690" y="3544344"/>
            <a:ext cx="4143368" cy="1904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28" name="TextBox 3127">
                <a:extLst>
                  <a:ext uri="{FF2B5EF4-FFF2-40B4-BE49-F238E27FC236}">
                    <a16:creationId xmlns:a16="http://schemas.microsoft.com/office/drawing/2014/main" id="{C8D778F6-BD84-D902-0B83-F819DF909F7A}"/>
                  </a:ext>
                </a:extLst>
              </p:cNvPr>
              <p:cNvSpPr txBox="1"/>
              <p:nvPr/>
            </p:nvSpPr>
            <p:spPr>
              <a:xfrm>
                <a:off x="7166836" y="777751"/>
                <a:ext cx="2800689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1400" dirty="0"/>
                  <a:t>,</a:t>
                </a:r>
                <a:r>
                  <a:rPr lang="en-US" sz="1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1400" dirty="0"/>
                  <a:t>,</a:t>
                </a:r>
                <a:r>
                  <a:rPr lang="en-US" sz="1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400" dirty="0"/>
                  <a:t>: Trainable params</a:t>
                </a:r>
              </a:p>
            </p:txBody>
          </p:sp>
        </mc:Choice>
        <mc:Fallback xmlns="">
          <p:sp>
            <p:nvSpPr>
              <p:cNvPr id="3128" name="TextBox 3127">
                <a:extLst>
                  <a:ext uri="{FF2B5EF4-FFF2-40B4-BE49-F238E27FC236}">
                    <a16:creationId xmlns:a16="http://schemas.microsoft.com/office/drawing/2014/main" id="{C8D778F6-BD84-D902-0B83-F819DF90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36" y="777751"/>
                <a:ext cx="2800689" cy="308418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2" descr="https://jalammar.github.io/images/t/encoder_with_tensors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6453" r="4474"/>
          <a:stretch/>
        </p:blipFill>
        <p:spPr bwMode="auto">
          <a:xfrm>
            <a:off x="1912523" y="2318017"/>
            <a:ext cx="4366516" cy="18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48441" y="2929334"/>
            <a:ext cx="1569660" cy="369332"/>
          </a:xfrm>
          <a:prstGeom prst="rect">
            <a:avLst/>
          </a:prstGeom>
          <a:solidFill>
            <a:srgbClr val="FEEFE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3706" y="44801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E74"/>
                </a:solidFill>
              </a:rPr>
              <a:t>Input </a:t>
            </a:r>
            <a:r>
              <a:rPr lang="en-US" dirty="0" err="1">
                <a:solidFill>
                  <a:srgbClr val="8ECE74"/>
                </a:solidFill>
              </a:rPr>
              <a:t>Embeddings</a:t>
            </a:r>
            <a:endParaRPr lang="en-US" dirty="0">
              <a:solidFill>
                <a:srgbClr val="8ECE74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3477803" y="3847673"/>
            <a:ext cx="617978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4095781" y="3847673"/>
            <a:ext cx="465945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5821" y="2456722"/>
                <a:ext cx="13867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B974E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B974E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B974E4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497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4973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4973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57AAF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57AAFA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57AAFA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21" y="2456722"/>
                <a:ext cx="1386726" cy="375552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47136" y="1993187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Trainable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4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119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Multi-head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61" y="1649001"/>
            <a:ext cx="7337000" cy="37381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35640" y="3359649"/>
            <a:ext cx="2065106" cy="1458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9447" y="2244904"/>
            <a:ext cx="2085654" cy="9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447" y="3215811"/>
            <a:ext cx="2085654" cy="9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9447" y="4351106"/>
            <a:ext cx="2085654" cy="9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7554" y="491672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attention heads!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3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7233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2708" r="53641" b="-2708"/>
          <a:stretch/>
        </p:blipFill>
        <p:spPr>
          <a:xfrm>
            <a:off x="2997642" y="-301680"/>
            <a:ext cx="1984219" cy="5670550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B06603C5-7D13-81FF-2B0E-1AF78ACF557E}"/>
              </a:ext>
            </a:extLst>
          </p:cNvPr>
          <p:cNvSpPr txBox="1"/>
          <p:nvPr/>
        </p:nvSpPr>
        <p:spPr>
          <a:xfrm>
            <a:off x="735678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 Encoder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399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5678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Back to NLP: Encode position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2708" r="53641" b="-2708"/>
          <a:stretch/>
        </p:blipFill>
        <p:spPr>
          <a:xfrm>
            <a:off x="7592939" y="-301680"/>
            <a:ext cx="1984219" cy="567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DB8B7-6A6B-A760-235B-14701F21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17" y="4201615"/>
            <a:ext cx="4461604" cy="1369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635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passing original embeddings from the transformer: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fixed </a:t>
            </a:r>
            <a:r>
              <a:rPr lang="en-US" b="1" dirty="0"/>
              <a:t>positional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Encode the position of the word in the sentence</a:t>
            </a:r>
          </a:p>
        </p:txBody>
      </p:sp>
    </p:spTree>
    <p:extLst>
      <p:ext uri="{BB962C8B-B14F-4D97-AF65-F5344CB8AC3E}">
        <p14:creationId xmlns:p14="http://schemas.microsoft.com/office/powerpoint/2010/main" val="1232244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5678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Benefits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2708" r="53641" b="-2708"/>
          <a:stretch/>
        </p:blipFill>
        <p:spPr>
          <a:xfrm>
            <a:off x="7592939" y="-301680"/>
            <a:ext cx="1984219" cy="567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62251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</a:t>
            </a:r>
            <a:r>
              <a:rPr lang="en-US" dirty="0" err="1"/>
              <a:t>BoW</a:t>
            </a:r>
            <a:r>
              <a:rPr lang="en-US" dirty="0"/>
              <a:t>/</a:t>
            </a:r>
            <a:r>
              <a:rPr lang="en-US" dirty="0" err="1"/>
              <a:t>GloVe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→ Transformer embeddings account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Word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Unlike RNNs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→ Transformers: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Process input in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Examine dependencies between all pairs of words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Don’t “forget” longer sequencies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9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89903"/>
              </p:ext>
            </p:extLst>
          </p:nvPr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3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6C7DBF3-94B0-E36A-3868-826660E97632}"/>
              </a:ext>
            </a:extLst>
          </p:cNvPr>
          <p:cNvSpPr/>
          <p:nvPr/>
        </p:nvSpPr>
        <p:spPr>
          <a:xfrm>
            <a:off x="649574" y="214859"/>
            <a:ext cx="8374505" cy="5271541"/>
          </a:xfrm>
          <a:custGeom>
            <a:avLst/>
            <a:gdLst>
              <a:gd name="connsiteX0" fmla="*/ 5321508 w 8374505"/>
              <a:gd name="connsiteY0" fmla="*/ 2408420 h 5271541"/>
              <a:gd name="connsiteX1" fmla="*/ 5541364 w 8374505"/>
              <a:gd name="connsiteY1" fmla="*/ 2708223 h 5271541"/>
              <a:gd name="connsiteX2" fmla="*/ 5291528 w 8374505"/>
              <a:gd name="connsiteY2" fmla="*/ 2988039 h 5271541"/>
              <a:gd name="connsiteX3" fmla="*/ 4706911 w 8374505"/>
              <a:gd name="connsiteY3" fmla="*/ 4462072 h 5271541"/>
              <a:gd name="connsiteX4" fmla="*/ 4312170 w 8374505"/>
              <a:gd name="connsiteY4" fmla="*/ 5061679 h 5271541"/>
              <a:gd name="connsiteX5" fmla="*/ 464695 w 8374505"/>
              <a:gd name="connsiteY5" fmla="*/ 5271541 h 5271541"/>
              <a:gd name="connsiteX6" fmla="*/ 0 w 8374505"/>
              <a:gd name="connsiteY6" fmla="*/ 4442085 h 5271541"/>
              <a:gd name="connsiteX7" fmla="*/ 899410 w 8374505"/>
              <a:gd name="connsiteY7" fmla="*/ 1099279 h 5271541"/>
              <a:gd name="connsiteX8" fmla="*/ 1249180 w 8374505"/>
              <a:gd name="connsiteY8" fmla="*/ 0 h 5271541"/>
              <a:gd name="connsiteX9" fmla="*/ 5081665 w 8374505"/>
              <a:gd name="connsiteY9" fmla="*/ 114925 h 5271541"/>
              <a:gd name="connsiteX10" fmla="*/ 7560039 w 8374505"/>
              <a:gd name="connsiteY10" fmla="*/ 154898 h 5271541"/>
              <a:gd name="connsiteX11" fmla="*/ 8374505 w 8374505"/>
              <a:gd name="connsiteY11" fmla="*/ 224852 h 5271541"/>
              <a:gd name="connsiteX12" fmla="*/ 8209613 w 8374505"/>
              <a:gd name="connsiteY12" fmla="*/ 2233534 h 5271541"/>
              <a:gd name="connsiteX13" fmla="*/ 7954780 w 8374505"/>
              <a:gd name="connsiteY13" fmla="*/ 3572656 h 5271541"/>
              <a:gd name="connsiteX14" fmla="*/ 6925456 w 8374505"/>
              <a:gd name="connsiteY14" fmla="*/ 3627620 h 5271541"/>
              <a:gd name="connsiteX15" fmla="*/ 6465757 w 8374505"/>
              <a:gd name="connsiteY15" fmla="*/ 3087974 h 5271541"/>
              <a:gd name="connsiteX16" fmla="*/ 6480747 w 8374505"/>
              <a:gd name="connsiteY16" fmla="*/ 2953062 h 5271541"/>
              <a:gd name="connsiteX17" fmla="*/ 6600669 w 8374505"/>
              <a:gd name="connsiteY17" fmla="*/ 2803161 h 5271541"/>
              <a:gd name="connsiteX18" fmla="*/ 6690610 w 8374505"/>
              <a:gd name="connsiteY18" fmla="*/ 2708223 h 5271541"/>
              <a:gd name="connsiteX19" fmla="*/ 6700603 w 8374505"/>
              <a:gd name="connsiteY19" fmla="*/ 2673246 h 5271541"/>
              <a:gd name="connsiteX20" fmla="*/ 6640642 w 8374505"/>
              <a:gd name="connsiteY20" fmla="*/ 2633272 h 5271541"/>
              <a:gd name="connsiteX21" fmla="*/ 6485744 w 8374505"/>
              <a:gd name="connsiteY21" fmla="*/ 2468380 h 5271541"/>
              <a:gd name="connsiteX22" fmla="*/ 6370819 w 8374505"/>
              <a:gd name="connsiteY22" fmla="*/ 2353456 h 5271541"/>
              <a:gd name="connsiteX23" fmla="*/ 6175947 w 8374505"/>
              <a:gd name="connsiteY23" fmla="*/ 2293495 h 5271541"/>
              <a:gd name="connsiteX24" fmla="*/ 5701259 w 8374505"/>
              <a:gd name="connsiteY24" fmla="*/ 2283502 h 5271541"/>
              <a:gd name="connsiteX25" fmla="*/ 5321508 w 8374505"/>
              <a:gd name="connsiteY25" fmla="*/ 2408420 h 52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74505" h="5271541">
                <a:moveTo>
                  <a:pt x="5321508" y="2408420"/>
                </a:moveTo>
                <a:lnTo>
                  <a:pt x="5541364" y="2708223"/>
                </a:lnTo>
                <a:lnTo>
                  <a:pt x="5291528" y="2988039"/>
                </a:lnTo>
                <a:lnTo>
                  <a:pt x="4706911" y="4462072"/>
                </a:lnTo>
                <a:lnTo>
                  <a:pt x="4312170" y="5061679"/>
                </a:lnTo>
                <a:lnTo>
                  <a:pt x="464695" y="5271541"/>
                </a:lnTo>
                <a:lnTo>
                  <a:pt x="0" y="4442085"/>
                </a:lnTo>
                <a:lnTo>
                  <a:pt x="899410" y="1099279"/>
                </a:lnTo>
                <a:lnTo>
                  <a:pt x="1249180" y="0"/>
                </a:lnTo>
                <a:lnTo>
                  <a:pt x="5081665" y="114925"/>
                </a:lnTo>
                <a:lnTo>
                  <a:pt x="7560039" y="154898"/>
                </a:lnTo>
                <a:lnTo>
                  <a:pt x="8374505" y="224852"/>
                </a:lnTo>
                <a:lnTo>
                  <a:pt x="8209613" y="2233534"/>
                </a:lnTo>
                <a:lnTo>
                  <a:pt x="7954780" y="3572656"/>
                </a:lnTo>
                <a:lnTo>
                  <a:pt x="6925456" y="3627620"/>
                </a:lnTo>
                <a:lnTo>
                  <a:pt x="6465757" y="3087974"/>
                </a:lnTo>
                <a:lnTo>
                  <a:pt x="6480747" y="2953062"/>
                </a:lnTo>
                <a:lnTo>
                  <a:pt x="6600669" y="2803161"/>
                </a:lnTo>
                <a:lnTo>
                  <a:pt x="6690610" y="2708223"/>
                </a:lnTo>
                <a:lnTo>
                  <a:pt x="6700603" y="2673246"/>
                </a:lnTo>
                <a:lnTo>
                  <a:pt x="6640642" y="2633272"/>
                </a:lnTo>
                <a:lnTo>
                  <a:pt x="6485744" y="2468380"/>
                </a:lnTo>
                <a:lnTo>
                  <a:pt x="6370819" y="2353456"/>
                </a:lnTo>
                <a:lnTo>
                  <a:pt x="6175947" y="2293495"/>
                </a:lnTo>
                <a:lnTo>
                  <a:pt x="5701259" y="2283502"/>
                </a:lnTo>
                <a:lnTo>
                  <a:pt x="5321508" y="2408420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BERT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397160"/>
            <a:ext cx="6231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Bidirectional Encoder Representation from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Google 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with multiple transformer encoders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Pretrained in massive amounts of text 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Masked Language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 Sentence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produce contextualized embeddings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whole sentence/text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0A0711-BFCF-AAF2-1CFC-012AC5003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1" t="1710" r="21817" b="7839"/>
          <a:stretch/>
        </p:blipFill>
        <p:spPr bwMode="auto">
          <a:xfrm>
            <a:off x="6694735" y="3532682"/>
            <a:ext cx="3267022" cy="200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6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BERT for text classification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4631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BERT to produce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Neural Network to predict label from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84B987-79C3-4E5A-579A-4C38792B4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31938" r="65509" b="11481"/>
          <a:stretch/>
        </p:blipFill>
        <p:spPr bwMode="auto">
          <a:xfrm>
            <a:off x="7237497" y="3337666"/>
            <a:ext cx="1062056" cy="14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6C2FE-ADB9-D197-D3D1-964F608478D3}"/>
              </a:ext>
            </a:extLst>
          </p:cNvPr>
          <p:cNvCxnSpPr>
            <a:cxnSpLocks/>
          </p:cNvCxnSpPr>
          <p:nvPr/>
        </p:nvCxnSpPr>
        <p:spPr>
          <a:xfrm flipV="1">
            <a:off x="7857928" y="4752795"/>
            <a:ext cx="0" cy="35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A33A1-DE66-B6A1-9F5F-00D60A070125}"/>
              </a:ext>
            </a:extLst>
          </p:cNvPr>
          <p:cNvSpPr txBox="1"/>
          <p:nvPr/>
        </p:nvSpPr>
        <p:spPr>
          <a:xfrm>
            <a:off x="6809109" y="50771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movie was bad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34884-E591-427E-EBB1-015BB12ECF77}"/>
              </a:ext>
            </a:extLst>
          </p:cNvPr>
          <p:cNvCxnSpPr>
            <a:cxnSpLocks/>
          </p:cNvCxnSpPr>
          <p:nvPr/>
        </p:nvCxnSpPr>
        <p:spPr>
          <a:xfrm flipV="1">
            <a:off x="7857928" y="3107275"/>
            <a:ext cx="0" cy="2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AD6D5-5D38-13EA-0237-ABF2B97B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81" y="2826982"/>
            <a:ext cx="938670" cy="278125"/>
          </a:xfrm>
          <a:prstGeom prst="rect">
            <a:avLst/>
          </a:prstGeom>
        </p:spPr>
      </p:pic>
      <p:pic>
        <p:nvPicPr>
          <p:cNvPr id="1034" name="Picture 10" descr="Deep Learning: The Good, The Bad, and The Opinion | Decipher">
            <a:extLst>
              <a:ext uri="{FF2B5EF4-FFF2-40B4-BE49-F238E27FC236}">
                <a16:creationId xmlns:a16="http://schemas.microsoft.com/office/drawing/2014/main" id="{3B64F3C6-AB1D-F9C5-677C-51BFB23DD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7"/>
          <a:stretch/>
        </p:blipFill>
        <p:spPr bwMode="auto">
          <a:xfrm rot="16200000">
            <a:off x="7211875" y="1687247"/>
            <a:ext cx="1292108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DC258A-3E5A-527C-1D64-46D38CDABAAA}"/>
              </a:ext>
            </a:extLst>
          </p:cNvPr>
          <p:cNvCxnSpPr>
            <a:cxnSpLocks/>
          </p:cNvCxnSpPr>
          <p:nvPr/>
        </p:nvCxnSpPr>
        <p:spPr>
          <a:xfrm flipV="1">
            <a:off x="7857928" y="1174230"/>
            <a:ext cx="0" cy="3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FF2FBE-33E6-9850-743F-015E8E7E4469}"/>
              </a:ext>
            </a:extLst>
          </p:cNvPr>
          <p:cNvSpPr txBox="1"/>
          <p:nvPr/>
        </p:nvSpPr>
        <p:spPr>
          <a:xfrm>
            <a:off x="8360373" y="2837271"/>
            <a:ext cx="1051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66FF"/>
                </a:solidFill>
              </a:rPr>
              <a:t>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8FA23-477C-3F7A-35BC-9B6E96080CFE}"/>
              </a:ext>
            </a:extLst>
          </p:cNvPr>
          <p:cNvSpPr txBox="1"/>
          <p:nvPr/>
        </p:nvSpPr>
        <p:spPr>
          <a:xfrm>
            <a:off x="7088326" y="85078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Positive/negative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E23FA7-2E5A-FFAA-5565-A5BE907426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03985" y="1609063"/>
            <a:ext cx="107886" cy="880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6292210-341A-C76D-AD53-9D69A8C177B6}"/>
              </a:ext>
            </a:extLst>
          </p:cNvPr>
          <p:cNvSpPr/>
          <p:nvPr/>
        </p:nvSpPr>
        <p:spPr>
          <a:xfrm>
            <a:off x="6818600" y="1362904"/>
            <a:ext cx="265197" cy="1498334"/>
          </a:xfrm>
          <a:prstGeom prst="leftBrace">
            <a:avLst>
              <a:gd name="adj1" fmla="val 141247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D97108-0E77-487B-934D-15EA3C73F36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473701" y="2112071"/>
            <a:ext cx="1344899" cy="100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1BBB3-56DD-E2D5-7798-F76CFCAB2A0F}"/>
              </a:ext>
            </a:extLst>
          </p:cNvPr>
          <p:cNvSpPr txBox="1"/>
          <p:nvPr/>
        </p:nvSpPr>
        <p:spPr>
          <a:xfrm>
            <a:off x="5813322" y="1591067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4085396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BERT for text classification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4631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BERT to produce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both BERT+CLS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84B987-79C3-4E5A-579A-4C38792B4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31938" r="65509" b="11481"/>
          <a:stretch/>
        </p:blipFill>
        <p:spPr bwMode="auto">
          <a:xfrm>
            <a:off x="7237497" y="3337666"/>
            <a:ext cx="1062056" cy="14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6C2FE-ADB9-D197-D3D1-964F608478D3}"/>
              </a:ext>
            </a:extLst>
          </p:cNvPr>
          <p:cNvCxnSpPr>
            <a:cxnSpLocks/>
          </p:cNvCxnSpPr>
          <p:nvPr/>
        </p:nvCxnSpPr>
        <p:spPr>
          <a:xfrm flipV="1">
            <a:off x="7857928" y="4752795"/>
            <a:ext cx="0" cy="35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A33A1-DE66-B6A1-9F5F-00D60A070125}"/>
              </a:ext>
            </a:extLst>
          </p:cNvPr>
          <p:cNvSpPr txBox="1"/>
          <p:nvPr/>
        </p:nvSpPr>
        <p:spPr>
          <a:xfrm>
            <a:off x="6809109" y="50771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movie was bad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34884-E591-427E-EBB1-015BB12ECF77}"/>
              </a:ext>
            </a:extLst>
          </p:cNvPr>
          <p:cNvCxnSpPr>
            <a:cxnSpLocks/>
          </p:cNvCxnSpPr>
          <p:nvPr/>
        </p:nvCxnSpPr>
        <p:spPr>
          <a:xfrm flipV="1">
            <a:off x="7857928" y="3107275"/>
            <a:ext cx="0" cy="2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AD6D5-5D38-13EA-0237-ABF2B97B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81" y="2826982"/>
            <a:ext cx="938670" cy="278125"/>
          </a:xfrm>
          <a:prstGeom prst="rect">
            <a:avLst/>
          </a:prstGeom>
        </p:spPr>
      </p:pic>
      <p:pic>
        <p:nvPicPr>
          <p:cNvPr id="1034" name="Picture 10" descr="Deep Learning: The Good, The Bad, and The Opinion | Decipher">
            <a:extLst>
              <a:ext uri="{FF2B5EF4-FFF2-40B4-BE49-F238E27FC236}">
                <a16:creationId xmlns:a16="http://schemas.microsoft.com/office/drawing/2014/main" id="{3B64F3C6-AB1D-F9C5-677C-51BFB23DD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7"/>
          <a:stretch/>
        </p:blipFill>
        <p:spPr bwMode="auto">
          <a:xfrm rot="16200000">
            <a:off x="7211875" y="1687247"/>
            <a:ext cx="1292108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DC258A-3E5A-527C-1D64-46D38CDABAAA}"/>
              </a:ext>
            </a:extLst>
          </p:cNvPr>
          <p:cNvCxnSpPr>
            <a:cxnSpLocks/>
          </p:cNvCxnSpPr>
          <p:nvPr/>
        </p:nvCxnSpPr>
        <p:spPr>
          <a:xfrm flipV="1">
            <a:off x="7857928" y="1174230"/>
            <a:ext cx="0" cy="3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C8FA23-477C-3F7A-35BC-9B6E96080CFE}"/>
              </a:ext>
            </a:extLst>
          </p:cNvPr>
          <p:cNvSpPr txBox="1"/>
          <p:nvPr/>
        </p:nvSpPr>
        <p:spPr>
          <a:xfrm>
            <a:off x="7088326" y="85078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Positive/negative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E23FA7-2E5A-FFAA-5565-A5BE907426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03985" y="1609063"/>
            <a:ext cx="107886" cy="880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12E926-5B18-267F-45F2-5D1AE45480AE}"/>
              </a:ext>
            </a:extLst>
          </p:cNvPr>
          <p:cNvSpPr txBox="1"/>
          <p:nvPr/>
        </p:nvSpPr>
        <p:spPr>
          <a:xfrm>
            <a:off x="8360373" y="2837271"/>
            <a:ext cx="1051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66FF"/>
                </a:solidFill>
              </a:rPr>
              <a:t>Embedding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885CCF7-6928-A83D-662D-F44F898F7506}"/>
              </a:ext>
            </a:extLst>
          </p:cNvPr>
          <p:cNvSpPr/>
          <p:nvPr/>
        </p:nvSpPr>
        <p:spPr>
          <a:xfrm>
            <a:off x="6818600" y="1362904"/>
            <a:ext cx="265197" cy="3585144"/>
          </a:xfrm>
          <a:prstGeom prst="leftBrace">
            <a:avLst>
              <a:gd name="adj1" fmla="val 141247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886851-0610-3317-5381-AF6F7549876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756150" y="3155476"/>
            <a:ext cx="2062450" cy="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6242F2-400F-E496-5187-3582F0DC28E6}"/>
              </a:ext>
            </a:extLst>
          </p:cNvPr>
          <p:cNvSpPr txBox="1"/>
          <p:nvPr/>
        </p:nvSpPr>
        <p:spPr>
          <a:xfrm>
            <a:off x="5687119" y="2743909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239626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Colab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4A64-7185-60B9-9DE2-5DD61204783E}"/>
              </a:ext>
            </a:extLst>
          </p:cNvPr>
          <p:cNvSpPr txBox="1"/>
          <p:nvPr/>
        </p:nvSpPr>
        <p:spPr>
          <a:xfrm>
            <a:off x="1242859" y="15176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E3E-3CF9-18B9-55FB-980B17B4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71177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rawing of the information flow in the model">
            <a:extLst>
              <a:ext uri="{FF2B5EF4-FFF2-40B4-BE49-F238E27FC236}">
                <a16:creationId xmlns:a16="http://schemas.microsoft.com/office/drawing/2014/main" id="{99B4C07C-E311-3E18-0811-1175ED87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64" y="1050085"/>
            <a:ext cx="3473730" cy="36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F6554E3-3719-6944-2338-3E582F21716E}"/>
              </a:ext>
            </a:extLst>
          </p:cNvPr>
          <p:cNvSpPr/>
          <p:nvPr/>
        </p:nvSpPr>
        <p:spPr>
          <a:xfrm>
            <a:off x="1601656" y="34945"/>
            <a:ext cx="8054874" cy="5463103"/>
          </a:xfrm>
          <a:custGeom>
            <a:avLst/>
            <a:gdLst>
              <a:gd name="connsiteX0" fmla="*/ 815389 w 8054874"/>
              <a:gd name="connsiteY0" fmla="*/ 2457814 h 5463103"/>
              <a:gd name="connsiteX1" fmla="*/ 1159017 w 8054874"/>
              <a:gd name="connsiteY1" fmla="*/ 2894630 h 5463103"/>
              <a:gd name="connsiteX2" fmla="*/ 926048 w 8054874"/>
              <a:gd name="connsiteY2" fmla="*/ 3133422 h 5463103"/>
              <a:gd name="connsiteX3" fmla="*/ 1333743 w 8054874"/>
              <a:gd name="connsiteY3" fmla="*/ 3634303 h 5463103"/>
              <a:gd name="connsiteX4" fmla="*/ 2038471 w 8054874"/>
              <a:gd name="connsiteY4" fmla="*/ 5276729 h 5463103"/>
              <a:gd name="connsiteX5" fmla="*/ 6266843 w 8054874"/>
              <a:gd name="connsiteY5" fmla="*/ 5463103 h 5463103"/>
              <a:gd name="connsiteX6" fmla="*/ 8054874 w 8054874"/>
              <a:gd name="connsiteY6" fmla="*/ 1601656 h 5463103"/>
              <a:gd name="connsiteX7" fmla="*/ 7023990 w 8054874"/>
              <a:gd name="connsiteY7" fmla="*/ 0 h 5463103"/>
              <a:gd name="connsiteX8" fmla="*/ 0 w 8054874"/>
              <a:gd name="connsiteY8" fmla="*/ 34945 h 5463103"/>
              <a:gd name="connsiteX9" fmla="*/ 815389 w 8054874"/>
              <a:gd name="connsiteY9" fmla="*/ 2457814 h 54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4874" h="5463103">
                <a:moveTo>
                  <a:pt x="815389" y="2457814"/>
                </a:moveTo>
                <a:lnTo>
                  <a:pt x="1159017" y="2894630"/>
                </a:lnTo>
                <a:lnTo>
                  <a:pt x="926048" y="3133422"/>
                </a:lnTo>
                <a:lnTo>
                  <a:pt x="1333743" y="3634303"/>
                </a:lnTo>
                <a:lnTo>
                  <a:pt x="2038471" y="5276729"/>
                </a:lnTo>
                <a:lnTo>
                  <a:pt x="6266843" y="5463103"/>
                </a:lnTo>
                <a:lnTo>
                  <a:pt x="8054874" y="1601656"/>
                </a:lnTo>
                <a:lnTo>
                  <a:pt x="7023990" y="0"/>
                </a:lnTo>
                <a:lnTo>
                  <a:pt x="0" y="34945"/>
                </a:lnTo>
                <a:lnTo>
                  <a:pt x="815389" y="2457814"/>
                </a:lnTo>
                <a:close/>
              </a:path>
            </a:pathLst>
          </a:cu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/>
              <a:t>Bag Of Words (</a:t>
            </a:r>
            <a:r>
              <a:rPr lang="en-US" sz="3600" dirty="0" err="1"/>
              <a:t>BoW</a:t>
            </a:r>
            <a:r>
              <a:rPr lang="en-US" sz="36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05FB0-AD99-C438-E92A-EE418C2A6F9B}"/>
              </a:ext>
            </a:extLst>
          </p:cNvPr>
          <p:cNvSpPr txBox="1"/>
          <p:nvPr/>
        </p:nvSpPr>
        <p:spPr>
          <a:xfrm>
            <a:off x="961968" y="1961625"/>
            <a:ext cx="7563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NLP technique (1954)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to understand &amp; implement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some tasks can outperform much more advanced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initial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7668" y="2624842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cat sat on the mat.” </a:t>
            </a:r>
          </a:p>
          <a:p>
            <a:r>
              <a:rPr lang="en-US" dirty="0"/>
              <a:t>“I love you.”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921" y="2701225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set: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82579" y="2316348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7668" y="2614567"/>
            <a:ext cx="3570270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9529" y="2271273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604448" y="2316349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4448" y="3271171"/>
            <a:ext cx="3563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97668" y="2316349"/>
            <a:ext cx="357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67938" y="2316349"/>
            <a:ext cx="0" cy="95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6823" y="22807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0870" y="263748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 err="1"/>
              <a:t>BoW</a:t>
            </a:r>
            <a:r>
              <a:rPr lang="en-US" sz="3600" dirty="0"/>
              <a:t>: Text Classification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3EAC8-C1F3-E662-5309-C62AAA6159EC}"/>
              </a:ext>
            </a:extLst>
          </p:cNvPr>
          <p:cNvCxnSpPr>
            <a:cxnSpLocks/>
          </p:cNvCxnSpPr>
          <p:nvPr/>
        </p:nvCxnSpPr>
        <p:spPr>
          <a:xfrm flipV="1">
            <a:off x="6715307" y="3366389"/>
            <a:ext cx="0" cy="8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2A6486-A4F9-C8CF-71BE-D24C28C7B0F0}"/>
              </a:ext>
            </a:extLst>
          </p:cNvPr>
          <p:cNvSpPr txBox="1"/>
          <p:nvPr/>
        </p:nvSpPr>
        <p:spPr>
          <a:xfrm>
            <a:off x="5808842" y="4263692"/>
            <a:ext cx="181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the sentence positive or neutral?</a:t>
            </a:r>
          </a:p>
        </p:txBody>
      </p:sp>
    </p:spTree>
    <p:extLst>
      <p:ext uri="{BB962C8B-B14F-4D97-AF65-F5344CB8AC3E}">
        <p14:creationId xmlns:p14="http://schemas.microsoft.com/office/powerpoint/2010/main" val="31040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Create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a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dictionary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55340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92894" y="1577352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cat sat on the mat. I love you.”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702231" y="1946684"/>
            <a:ext cx="0" cy="14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0943" y="2181250"/>
            <a:ext cx="2114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3298" y="3548560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“the”, “cat”, “sit”, “on”, “the”, “mat”, “I”, “love”, “you”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</TotalTime>
  <Words>2869</Words>
  <Application>Microsoft Office PowerPoint</Application>
  <PresentationFormat>Custom</PresentationFormat>
  <Paragraphs>1368</Paragraphs>
  <Slides>56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Google Sans</vt:lpstr>
      <vt:lpstr>Helvetica Neue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NLP: Text Classification</vt:lpstr>
      <vt:lpstr>NLP: Text Classification </vt:lpstr>
      <vt:lpstr>NLP: Text Classification </vt:lpstr>
      <vt:lpstr>PowerPoint Presentation</vt:lpstr>
      <vt:lpstr>PowerPoint Presentation</vt:lpstr>
      <vt:lpstr>Bag Of Words (BoW)</vt:lpstr>
      <vt:lpstr>BoW: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GloVe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Georgios Margaritis</dc:creator>
  <dc:description/>
  <cp:lastModifiedBy>Georgios Margaritis</cp:lastModifiedBy>
  <cp:revision>143</cp:revision>
  <dcterms:created xsi:type="dcterms:W3CDTF">2022-04-07T12:57:43Z</dcterms:created>
  <dcterms:modified xsi:type="dcterms:W3CDTF">2024-01-16T06:56:06Z</dcterms:modified>
  <dc:language>en-US</dc:language>
</cp:coreProperties>
</file>