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8" r:id="rId4"/>
    <p:sldId id="260" r:id="rId5"/>
    <p:sldId id="259" r:id="rId6"/>
    <p:sldId id="261" r:id="rId7"/>
    <p:sldId id="262" r:id="rId8"/>
    <p:sldId id="263" r:id="rId9"/>
    <p:sldId id="273" r:id="rId10"/>
    <p:sldId id="264" r:id="rId11"/>
    <p:sldId id="266" r:id="rId12"/>
    <p:sldId id="268" r:id="rId13"/>
    <p:sldId id="265" r:id="rId14"/>
    <p:sldId id="270" r:id="rId15"/>
    <p:sldId id="272" r:id="rId16"/>
    <p:sldId id="274" r:id="rId17"/>
    <p:sldId id="275" r:id="rId18"/>
    <p:sldId id="267"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4660"/>
  </p:normalViewPr>
  <p:slideViewPr>
    <p:cSldViewPr snapToGrid="0">
      <p:cViewPr varScale="1">
        <p:scale>
          <a:sx n="94" d="100"/>
          <a:sy n="94" d="100"/>
        </p:scale>
        <p:origin x="78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61B171D4-626C-4EA8-AC0F-2E2F2E75D295}" type="datetimeFigureOut">
              <a:rPr lang="zh-TW" altLang="en-US" smtClean="0"/>
              <a:t>2015/1/12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222138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1B171D4-626C-4EA8-AC0F-2E2F2E75D295}" type="datetimeFigureOut">
              <a:rPr lang="zh-TW" altLang="en-US" smtClean="0"/>
              <a:t>2015/1/12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47014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1B171D4-626C-4EA8-AC0F-2E2F2E75D295}" type="datetimeFigureOut">
              <a:rPr lang="zh-TW" altLang="en-US" smtClean="0"/>
              <a:t>2015/1/12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300538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1B171D4-626C-4EA8-AC0F-2E2F2E75D295}" type="datetimeFigureOut">
              <a:rPr lang="zh-TW" altLang="en-US" smtClean="0"/>
              <a:t>2015/1/12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37865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61B171D4-626C-4EA8-AC0F-2E2F2E75D295}" type="datetimeFigureOut">
              <a:rPr lang="zh-TW" altLang="en-US" smtClean="0"/>
              <a:t>2015/1/12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234821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61B171D4-626C-4EA8-AC0F-2E2F2E75D295}" type="datetimeFigureOut">
              <a:rPr lang="zh-TW" altLang="en-US" smtClean="0"/>
              <a:t>2015/1/12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292046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61B171D4-626C-4EA8-AC0F-2E2F2E75D295}" type="datetimeFigureOut">
              <a:rPr lang="zh-TW" altLang="en-US" smtClean="0"/>
              <a:t>2015/1/12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4214343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1B171D4-626C-4EA8-AC0F-2E2F2E75D295}" type="datetimeFigureOut">
              <a:rPr lang="zh-TW" altLang="en-US" smtClean="0"/>
              <a:t>2015/1/12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341071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171D4-626C-4EA8-AC0F-2E2F2E75D295}" type="datetimeFigureOut">
              <a:rPr lang="zh-TW" altLang="en-US" smtClean="0"/>
              <a:t>2015/1/12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313765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61B171D4-626C-4EA8-AC0F-2E2F2E75D295}" type="datetimeFigureOut">
              <a:rPr lang="zh-TW" altLang="en-US" smtClean="0"/>
              <a:t>2015/1/12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370439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61B171D4-626C-4EA8-AC0F-2E2F2E75D295}" type="datetimeFigureOut">
              <a:rPr lang="zh-TW" altLang="en-US" smtClean="0"/>
              <a:t>2015/1/12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346712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171D4-626C-4EA8-AC0F-2E2F2E75D295}" type="datetimeFigureOut">
              <a:rPr lang="zh-TW" altLang="en-US" smtClean="0"/>
              <a:t>2015/1/12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CA78F-5D22-4AFA-92F1-36FE84731C0A}" type="slidenum">
              <a:rPr lang="zh-TW" altLang="en-US" smtClean="0"/>
              <a:t>‹#›</a:t>
            </a:fld>
            <a:endParaRPr lang="zh-TW" altLang="en-US"/>
          </a:p>
        </p:txBody>
      </p:sp>
    </p:spTree>
    <p:extLst>
      <p:ext uri="{BB962C8B-B14F-4D97-AF65-F5344CB8AC3E}">
        <p14:creationId xmlns:p14="http://schemas.microsoft.com/office/powerpoint/2010/main" val="3807648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orris821028" TargetMode="External"/><Relationship Id="rId7" Type="http://schemas.openxmlformats.org/officeDocument/2006/relationships/hyperlink" Target="https://github.com/FlowerHop"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github.com/irisshu" TargetMode="External"/><Relationship Id="rId5" Type="http://schemas.openxmlformats.org/officeDocument/2006/relationships/hyperlink" Target="https://github.com/moporgic" TargetMode="External"/><Relationship Id="rId4" Type="http://schemas.openxmlformats.org/officeDocument/2006/relationships/hyperlink" Target="https://github.com/morris821028/NLP-SentimentClassif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Polarity Analysis for Sentiment </a:t>
            </a:r>
            <a:r>
              <a:rPr lang="en-US" altLang="zh-TW" dirty="0" smtClean="0">
                <a:latin typeface="Times New Roman" panose="02020603050405020304" pitchFamily="18" charset="0"/>
                <a:cs typeface="Times New Roman" panose="02020603050405020304" pitchFamily="18" charset="0"/>
              </a:rPr>
              <a:t>Classification</a:t>
            </a:r>
            <a:br>
              <a:rPr lang="en-US" altLang="zh-TW" dirty="0" smtClean="0">
                <a:latin typeface="Times New Roman" panose="02020603050405020304" pitchFamily="18" charset="0"/>
                <a:cs typeface="Times New Roman" panose="02020603050405020304" pitchFamily="18" charset="0"/>
              </a:rPr>
            </a:br>
            <a:endParaRPr lang="zh-TW" altLang="en-US"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WTF</a:t>
            </a:r>
            <a:r>
              <a:rPr lang="zh-TW" altLang="en-US" sz="4000" dirty="0" smtClean="0">
                <a:latin typeface="Times New Roman" panose="02020603050405020304" pitchFamily="18" charset="0"/>
                <a:cs typeface="Times New Roman" panose="02020603050405020304" pitchFamily="18" charset="0"/>
              </a:rPr>
              <a:t> </a:t>
            </a:r>
            <a:r>
              <a:rPr lang="en-US" altLang="zh-TW" sz="4000" dirty="0" smtClean="0">
                <a:latin typeface="Times New Roman" panose="02020603050405020304" pitchFamily="18" charset="0"/>
                <a:cs typeface="Times New Roman" panose="02020603050405020304" pitchFamily="18" charset="0"/>
              </a:rPr>
              <a:t>Algorithm</a:t>
            </a:r>
            <a:endParaRPr lang="en-US" altLang="zh-TW" sz="4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53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Algorithm</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online test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smtClean="0">
                <a:latin typeface="Times New Roman" panose="02020603050405020304" pitchFamily="18" charset="0"/>
                <a:cs typeface="Times New Roman" panose="02020603050405020304" pitchFamily="18" charset="0"/>
              </a:rPr>
              <a:t>GROUP_SIZE = 50</a:t>
            </a:r>
          </a:p>
          <a:p>
            <a:pPr marL="0" indent="0">
              <a:buNone/>
            </a:pPr>
            <a:r>
              <a:rPr lang="en-US" altLang="zh-TW" dirty="0" smtClean="0">
                <a:latin typeface="Times New Roman" panose="02020603050405020304" pitchFamily="18" charset="0"/>
                <a:cs typeface="Times New Roman" panose="02020603050405020304" pitchFamily="18" charset="0"/>
              </a:rPr>
              <a:t>groups = </a:t>
            </a:r>
            <a:r>
              <a:rPr lang="en-US" altLang="zh-TW" dirty="0" err="1" smtClean="0">
                <a:latin typeface="Times New Roman" panose="02020603050405020304" pitchFamily="18" charset="0"/>
                <a:cs typeface="Times New Roman" panose="02020603050405020304" pitchFamily="18" charset="0"/>
              </a:rPr>
              <a:t>splitEach</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testdata</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GROUP_SIZE</a:t>
            </a:r>
            <a:r>
              <a:rPr lang="en-US" altLang="zh-TW" dirty="0" smtClean="0">
                <a:latin typeface="Times New Roman" panose="02020603050405020304" pitchFamily="18" charset="0"/>
                <a:cs typeface="Times New Roman" panose="02020603050405020304" pitchFamily="18" charset="0"/>
              </a:rPr>
              <a:t>)</a:t>
            </a:r>
          </a:p>
          <a:p>
            <a:pPr marL="0" indent="0">
              <a:buNone/>
            </a:pPr>
            <a:r>
              <a:rPr lang="en-US" altLang="zh-TW" dirty="0" err="1" smtClean="0">
                <a:latin typeface="Times New Roman" panose="02020603050405020304" pitchFamily="18" charset="0"/>
                <a:cs typeface="Times New Roman" panose="02020603050405020304" pitchFamily="18" charset="0"/>
              </a:rPr>
              <a:t>foreach</a:t>
            </a:r>
            <a:r>
              <a:rPr lang="en-US" altLang="zh-TW" dirty="0" smtClean="0">
                <a:latin typeface="Times New Roman" panose="02020603050405020304" pitchFamily="18" charset="0"/>
                <a:cs typeface="Times New Roman" panose="02020603050405020304" pitchFamily="18" charset="0"/>
              </a:rPr>
              <a:t>(group : groups)</a:t>
            </a:r>
          </a:p>
          <a:p>
            <a:pPr marL="0" indent="0">
              <a:buNone/>
            </a:pP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appear set = find(group, N-</a:t>
            </a:r>
            <a:r>
              <a:rPr lang="en-US" altLang="zh-TW" dirty="0" err="1" smtClean="0">
                <a:latin typeface="Times New Roman" panose="02020603050405020304" pitchFamily="18" charset="0"/>
                <a:cs typeface="Times New Roman" panose="02020603050405020304" pitchFamily="18" charset="0"/>
              </a:rPr>
              <a:t>gramsTable</a:t>
            </a:r>
            <a:r>
              <a:rPr lang="en-US" altLang="zh-TW" dirty="0" smtClean="0">
                <a:latin typeface="Times New Roman" panose="02020603050405020304" pitchFamily="18" charset="0"/>
                <a:cs typeface="Times New Roman" panose="02020603050405020304" pitchFamily="18" charset="0"/>
              </a:rPr>
              <a:t>)</a:t>
            </a:r>
          </a:p>
          <a:p>
            <a:pPr marL="0" indent="0">
              <a:buNone/>
            </a:pP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LM, Winnow, PA) = </a:t>
            </a:r>
            <a:r>
              <a:rPr lang="en-US" altLang="zh-TW" dirty="0" err="1" smtClean="0">
                <a:latin typeface="Times New Roman" panose="02020603050405020304" pitchFamily="18" charset="0"/>
                <a:cs typeface="Times New Roman" panose="02020603050405020304" pitchFamily="18" charset="0"/>
              </a:rPr>
              <a:t>retrainingLimited</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Vec</a:t>
            </a:r>
            <a:r>
              <a:rPr lang="en-US" altLang="zh-TW" baseline="-25000" dirty="0" err="1">
                <a:latin typeface="Times New Roman" panose="02020603050405020304" pitchFamily="18" charset="0"/>
                <a:cs typeface="Times New Roman" panose="02020603050405020304" pitchFamily="18" charset="0"/>
              </a:rPr>
              <a:t>training</a:t>
            </a:r>
            <a:r>
              <a:rPr lang="en-US" altLang="zh-TW" dirty="0" smtClean="0">
                <a:latin typeface="Times New Roman" panose="02020603050405020304" pitchFamily="18" charset="0"/>
                <a:cs typeface="Times New Roman" panose="02020603050405020304" pitchFamily="18" charset="0"/>
              </a:rPr>
              <a:t>, appear set)</a:t>
            </a:r>
          </a:p>
          <a:p>
            <a:pPr marL="0" indent="0">
              <a:buNone/>
            </a:pPr>
            <a:r>
              <a:rPr lang="en-US" altLang="zh-TW" dirty="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foreach</a:t>
            </a:r>
            <a:r>
              <a:rPr lang="en-US" altLang="zh-TW" dirty="0" smtClean="0">
                <a:latin typeface="Times New Roman" panose="02020603050405020304" pitchFamily="18" charset="0"/>
                <a:cs typeface="Times New Roman" panose="02020603050405020304" pitchFamily="18" charset="0"/>
              </a:rPr>
              <a:t>(data : group)</a:t>
            </a:r>
          </a:p>
          <a:p>
            <a:pPr marL="0" indent="0">
              <a:buNone/>
            </a:pP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classify(LM, Winnow, PA, data)</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a:p>
            <a:pPr marL="0" indent="0">
              <a:buNone/>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如果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group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都是相同極性，從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training data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裡面隨機挑幾筆。</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根據當前看得到的特徵，再從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training data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中，照理也應該具有相同效果。</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根據迭代次數，通常可以再幾秒內完成。</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86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Algorithm</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online test fail</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trike="sngStrike" dirty="0">
                <a:latin typeface="Times New Roman" panose="02020603050405020304" pitchFamily="18" charset="0"/>
                <a:cs typeface="Times New Roman" panose="02020603050405020304" pitchFamily="18" charset="0"/>
              </a:rPr>
              <a:t>GROUP_SIZE = </a:t>
            </a:r>
            <a:r>
              <a:rPr lang="en-US" altLang="zh-TW" strike="sngStrike" dirty="0" smtClean="0">
                <a:latin typeface="Times New Roman" panose="02020603050405020304" pitchFamily="18" charset="0"/>
                <a:cs typeface="Times New Roman" panose="02020603050405020304" pitchFamily="18" charset="0"/>
              </a:rPr>
              <a:t>10</a:t>
            </a:r>
            <a:endParaRPr lang="en-US" altLang="zh-TW" strike="sngStrike" dirty="0">
              <a:latin typeface="Times New Roman" panose="02020603050405020304" pitchFamily="18" charset="0"/>
              <a:cs typeface="Times New Roman" panose="02020603050405020304" pitchFamily="18" charset="0"/>
            </a:endParaRPr>
          </a:p>
          <a:p>
            <a:pPr marL="0" indent="0">
              <a:buNone/>
            </a:pPr>
            <a:r>
              <a:rPr lang="en-US" altLang="zh-TW" strike="sngStrike" dirty="0">
                <a:latin typeface="Times New Roman" panose="02020603050405020304" pitchFamily="18" charset="0"/>
                <a:cs typeface="Times New Roman" panose="02020603050405020304" pitchFamily="18" charset="0"/>
              </a:rPr>
              <a:t>groups = </a:t>
            </a:r>
            <a:r>
              <a:rPr lang="en-US" altLang="zh-TW" strike="sngStrike" dirty="0" err="1">
                <a:latin typeface="Times New Roman" panose="02020603050405020304" pitchFamily="18" charset="0"/>
                <a:cs typeface="Times New Roman" panose="02020603050405020304" pitchFamily="18" charset="0"/>
              </a:rPr>
              <a:t>splitEach</a:t>
            </a:r>
            <a:r>
              <a:rPr lang="en-US" altLang="zh-TW" strike="sngStrike" dirty="0">
                <a:latin typeface="Times New Roman" panose="02020603050405020304" pitchFamily="18" charset="0"/>
                <a:cs typeface="Times New Roman" panose="02020603050405020304" pitchFamily="18" charset="0"/>
              </a:rPr>
              <a:t>(</a:t>
            </a:r>
            <a:r>
              <a:rPr lang="en-US" altLang="zh-TW" strike="sngStrike" dirty="0" err="1">
                <a:latin typeface="Times New Roman" panose="02020603050405020304" pitchFamily="18" charset="0"/>
                <a:cs typeface="Times New Roman" panose="02020603050405020304" pitchFamily="18" charset="0"/>
              </a:rPr>
              <a:t>testdata</a:t>
            </a:r>
            <a:r>
              <a:rPr lang="en-US" altLang="zh-TW" strike="sngStrike" dirty="0">
                <a:latin typeface="Times New Roman" panose="02020603050405020304" pitchFamily="18" charset="0"/>
                <a:cs typeface="Times New Roman" panose="02020603050405020304" pitchFamily="18" charset="0"/>
              </a:rPr>
              <a:t>, GROUP_SIZE)</a:t>
            </a:r>
          </a:p>
          <a:p>
            <a:pPr marL="0" indent="0">
              <a:buNone/>
            </a:pPr>
            <a:r>
              <a:rPr lang="en-US" altLang="zh-TW" strike="sngStrike" dirty="0" err="1">
                <a:latin typeface="Times New Roman" panose="02020603050405020304" pitchFamily="18" charset="0"/>
                <a:cs typeface="Times New Roman" panose="02020603050405020304" pitchFamily="18" charset="0"/>
              </a:rPr>
              <a:t>foreach</a:t>
            </a:r>
            <a:r>
              <a:rPr lang="en-US" altLang="zh-TW" strike="sngStrike" dirty="0">
                <a:latin typeface="Times New Roman" panose="02020603050405020304" pitchFamily="18" charset="0"/>
                <a:cs typeface="Times New Roman" panose="02020603050405020304" pitchFamily="18" charset="0"/>
              </a:rPr>
              <a:t>(group : groups</a:t>
            </a:r>
            <a:r>
              <a:rPr lang="en-US" altLang="zh-TW" strike="sngStrike" dirty="0" smtClean="0">
                <a:latin typeface="Times New Roman" panose="02020603050405020304" pitchFamily="18" charset="0"/>
                <a:cs typeface="Times New Roman" panose="02020603050405020304" pitchFamily="18" charset="0"/>
              </a:rPr>
              <a:t>)</a:t>
            </a:r>
          </a:p>
          <a:p>
            <a:pPr marL="0" indent="0">
              <a:buNone/>
            </a:pPr>
            <a:r>
              <a:rPr lang="en-US" altLang="zh-TW" strike="sngStrike" dirty="0">
                <a:latin typeface="Times New Roman" panose="02020603050405020304" pitchFamily="18" charset="0"/>
                <a:cs typeface="Times New Roman" panose="02020603050405020304" pitchFamily="18" charset="0"/>
              </a:rPr>
              <a:t>	</a:t>
            </a:r>
            <a:r>
              <a:rPr lang="en-US" altLang="zh-TW" strike="sngStrike" dirty="0" smtClean="0">
                <a:latin typeface="Times New Roman" panose="02020603050405020304" pitchFamily="18" charset="0"/>
                <a:cs typeface="Times New Roman" panose="02020603050405020304" pitchFamily="18" charset="0"/>
              </a:rPr>
              <a:t>backtracking 2</a:t>
            </a:r>
            <a:r>
              <a:rPr lang="en-US" altLang="zh-TW" strike="sngStrike" baseline="30000" dirty="0" smtClean="0">
                <a:latin typeface="Times New Roman" panose="02020603050405020304" pitchFamily="18" charset="0"/>
                <a:cs typeface="Times New Roman" panose="02020603050405020304" pitchFamily="18" charset="0"/>
              </a:rPr>
              <a:t>10</a:t>
            </a:r>
            <a:r>
              <a:rPr lang="en-US" altLang="zh-TW" strike="sngStrike" dirty="0" smtClean="0">
                <a:latin typeface="Times New Roman" panose="02020603050405020304" pitchFamily="18" charset="0"/>
                <a:cs typeface="Times New Roman" panose="02020603050405020304" pitchFamily="18" charset="0"/>
              </a:rPr>
              <a:t> possible solution</a:t>
            </a:r>
          </a:p>
          <a:p>
            <a:pPr marL="0" indent="0">
              <a:buNone/>
            </a:pPr>
            <a:r>
              <a:rPr lang="en-US" altLang="zh-TW" strike="sngStrike" dirty="0" smtClean="0">
                <a:latin typeface="Times New Roman" panose="02020603050405020304" pitchFamily="18" charset="0"/>
                <a:cs typeface="Times New Roman" panose="02020603050405020304" pitchFamily="18" charset="0"/>
              </a:rPr>
              <a:t>	</a:t>
            </a:r>
            <a:r>
              <a:rPr lang="en-US" altLang="zh-TW" strike="sngStrike" dirty="0">
                <a:latin typeface="Times New Roman" panose="02020603050405020304" pitchFamily="18" charset="0"/>
                <a:cs typeface="Times New Roman" panose="02020603050405020304" pitchFamily="18" charset="0"/>
              </a:rPr>
              <a:t>	</a:t>
            </a:r>
            <a:r>
              <a:rPr lang="en-US" altLang="zh-TW" strike="sngStrike" dirty="0" smtClean="0">
                <a:latin typeface="Times New Roman" panose="02020603050405020304" pitchFamily="18" charset="0"/>
                <a:cs typeface="Times New Roman" panose="02020603050405020304" pitchFamily="18" charset="0"/>
              </a:rPr>
              <a:t>training &amp; test</a:t>
            </a:r>
          </a:p>
          <a:p>
            <a:pPr marL="0" indent="0">
              <a:buNone/>
            </a:pPr>
            <a:r>
              <a:rPr lang="en-US" altLang="zh-TW" strike="sngStrike" dirty="0">
                <a:latin typeface="Times New Roman" panose="02020603050405020304" pitchFamily="18" charset="0"/>
                <a:cs typeface="Times New Roman" panose="02020603050405020304" pitchFamily="18" charset="0"/>
              </a:rPr>
              <a:t>	</a:t>
            </a:r>
            <a:r>
              <a:rPr lang="en-US" altLang="zh-TW" strike="sngStrike" dirty="0" smtClean="0">
                <a:latin typeface="Times New Roman" panose="02020603050405020304" pitchFamily="18" charset="0"/>
                <a:cs typeface="Times New Roman" panose="02020603050405020304" pitchFamily="18" charset="0"/>
              </a:rPr>
              <a:t>	if (better performance)</a:t>
            </a:r>
          </a:p>
          <a:p>
            <a:pPr marL="0" indent="0">
              <a:buNone/>
            </a:pPr>
            <a:r>
              <a:rPr lang="en-US" altLang="zh-TW" strike="sngStrike" dirty="0">
                <a:latin typeface="Times New Roman" panose="02020603050405020304" pitchFamily="18" charset="0"/>
                <a:cs typeface="Times New Roman" panose="02020603050405020304" pitchFamily="18" charset="0"/>
              </a:rPr>
              <a:t>	</a:t>
            </a:r>
            <a:r>
              <a:rPr lang="en-US" altLang="zh-TW" strike="sngStrike" dirty="0" smtClean="0">
                <a:latin typeface="Times New Roman" panose="02020603050405020304" pitchFamily="18" charset="0"/>
                <a:cs typeface="Times New Roman" panose="02020603050405020304" pitchFamily="18" charset="0"/>
              </a:rPr>
              <a:t>		record solution.</a:t>
            </a:r>
          </a:p>
          <a:p>
            <a:pPr marL="0" indent="0">
              <a:buNone/>
            </a:pPr>
            <a:r>
              <a:rPr lang="en-US" altLang="zh-TW" strike="sngStrike" dirty="0" smtClean="0">
                <a:latin typeface="Times New Roman" panose="02020603050405020304" pitchFamily="18" charset="0"/>
                <a:cs typeface="Times New Roman" panose="02020603050405020304" pitchFamily="18" charset="0"/>
              </a:rPr>
              <a:t>Work, but not </a:t>
            </a:r>
            <a:r>
              <a:rPr lang="en-US" altLang="zh-TW" strike="sngStrike" dirty="0" smtClean="0">
                <a:latin typeface="Times New Roman" panose="02020603050405020304" pitchFamily="18" charset="0"/>
                <a:cs typeface="Times New Roman" panose="02020603050405020304" pitchFamily="18" charset="0"/>
              </a:rPr>
              <a:t>helpful.</a:t>
            </a:r>
            <a:r>
              <a:rPr lang="zh-TW" altLang="en-US" strike="sngStrike" dirty="0" smtClean="0">
                <a:latin typeface="Times New Roman" panose="02020603050405020304" pitchFamily="18" charset="0"/>
                <a:cs typeface="Times New Roman" panose="02020603050405020304" pitchFamily="18" charset="0"/>
              </a:rPr>
              <a:t> </a:t>
            </a:r>
            <a:r>
              <a:rPr lang="zh-TW" altLang="en-US" strike="sngStrike" dirty="0" smtClean="0">
                <a:latin typeface="標楷體" panose="03000509000000000000" pitchFamily="65" charset="-120"/>
                <a:ea typeface="標楷體" panose="03000509000000000000" pitchFamily="65" charset="-120"/>
                <a:cs typeface="Times New Roman" panose="02020603050405020304" pitchFamily="18" charset="0"/>
              </a:rPr>
              <a:t>用一群瘋子看世界的效果</a:t>
            </a:r>
            <a:r>
              <a:rPr lang="en-US" altLang="zh-TW" strike="sngStrike" dirty="0">
                <a:latin typeface="標楷體" panose="03000509000000000000" pitchFamily="65" charset="-120"/>
                <a:ea typeface="標楷體" panose="03000509000000000000" pitchFamily="65" charset="-120"/>
                <a:cs typeface="Times New Roman" panose="02020603050405020304" pitchFamily="18" charset="0"/>
              </a:rPr>
              <a:t>	</a:t>
            </a:r>
          </a:p>
          <a:p>
            <a:pPr marL="0" indent="0">
              <a:buNone/>
            </a:pPr>
            <a:endParaRPr lang="en-US" altLang="zh-TW"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75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Vector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endParaRPr lang="en-US" altLang="zh-TW" dirty="0" smtClean="0"/>
          </a:p>
          <a:p>
            <a:endParaRPr lang="en-US" altLang="zh-TW" dirty="0"/>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選擇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K-top feature n-grams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後，感知機的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Vector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如何放置權重仍然是個困難，從實驗中，單純拿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n-grams appear times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作為一個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attribute weight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效果並不好，於是嘗試拿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Math.log(n-grams appear times)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，但是效果並不好，有可能是浮點數誤差造成的差異並不大，而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Math.log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本身就很小，尤其是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n-grams appear times = 1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的時候會變成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，額外加上一個基底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base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來補足也拿以取捨。</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053" name="Picture 5" descr="http://latex.codecogs.com/gif.latex?%5Cdpi%7B300%7D%20vector%28t%2C%20i%29%20%3D%20Score%28t%29%20&amp;plus;%20%5Csqrt%7BCount%28t%2C%20N-gramsTable%28i%29%29%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186" y="2088346"/>
            <a:ext cx="6815628" cy="33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82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Support N-grams Sieve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AFINN-111.txt</a:t>
            </a:r>
          </a:p>
          <a:p>
            <a:pPr lvl="1"/>
            <a:r>
              <a:rPr lang="en-US" altLang="zh-TW" dirty="0">
                <a:latin typeface="Times New Roman" panose="02020603050405020304" pitchFamily="18" charset="0"/>
                <a:cs typeface="Times New Roman" panose="02020603050405020304" pitchFamily="18" charset="0"/>
              </a:rPr>
              <a:t>The file </a:t>
            </a:r>
            <a:r>
              <a:rPr lang="en-US" altLang="zh-TW" i="1" dirty="0">
                <a:latin typeface="Times New Roman" panose="02020603050405020304" pitchFamily="18" charset="0"/>
                <a:cs typeface="Times New Roman" panose="02020603050405020304" pitchFamily="18" charset="0"/>
              </a:rPr>
              <a:t>AFINN</a:t>
            </a:r>
            <a:r>
              <a:rPr lang="en-US" altLang="zh-TW" dirty="0">
                <a:latin typeface="Times New Roman" panose="02020603050405020304" pitchFamily="18" charset="0"/>
                <a:cs typeface="Times New Roman" panose="02020603050405020304" pitchFamily="18" charset="0"/>
              </a:rPr>
              <a:t>-</a:t>
            </a:r>
            <a:r>
              <a:rPr lang="en-US" altLang="zh-TW" i="1" dirty="0">
                <a:latin typeface="Times New Roman" panose="02020603050405020304" pitchFamily="18" charset="0"/>
                <a:cs typeface="Times New Roman" panose="02020603050405020304" pitchFamily="18" charset="0"/>
              </a:rPr>
              <a:t>111</a:t>
            </a:r>
            <a:r>
              <a:rPr lang="en-US" altLang="zh-TW" dirty="0">
                <a:latin typeface="Times New Roman" panose="02020603050405020304" pitchFamily="18" charset="0"/>
                <a:cs typeface="Times New Roman" panose="02020603050405020304" pitchFamily="18" charset="0"/>
              </a:rPr>
              <a:t>.</a:t>
            </a:r>
            <a:r>
              <a:rPr lang="en-US" altLang="zh-TW" i="1" dirty="0">
                <a:latin typeface="Times New Roman" panose="02020603050405020304" pitchFamily="18" charset="0"/>
                <a:cs typeface="Times New Roman" panose="02020603050405020304" pitchFamily="18" charset="0"/>
              </a:rPr>
              <a:t>txt</a:t>
            </a:r>
            <a:r>
              <a:rPr lang="en-US" altLang="zh-TW" dirty="0">
                <a:latin typeface="Times New Roman" panose="02020603050405020304" pitchFamily="18" charset="0"/>
                <a:cs typeface="Times New Roman" panose="02020603050405020304" pitchFamily="18" charset="0"/>
              </a:rPr>
              <a:t> contains a list of sentiment </a:t>
            </a:r>
            <a:r>
              <a:rPr lang="en-US" altLang="zh-TW" dirty="0" smtClean="0">
                <a:latin typeface="Times New Roman" panose="02020603050405020304" pitchFamily="18" charset="0"/>
                <a:cs typeface="Times New Roman" panose="02020603050405020304" pitchFamily="18" charset="0"/>
              </a:rPr>
              <a:t>scores</a:t>
            </a:r>
          </a:p>
          <a:p>
            <a:r>
              <a:rPr lang="en-US" altLang="zh-TW" dirty="0" smtClean="0">
                <a:latin typeface="Times New Roman" panose="02020603050405020304" pitchFamily="18" charset="0"/>
                <a:cs typeface="Times New Roman" panose="02020603050405020304" pitchFamily="18" charset="0"/>
              </a:rPr>
              <a:t>Stop word list</a:t>
            </a:r>
          </a:p>
          <a:p>
            <a:pPr lvl="1"/>
            <a:r>
              <a:rPr lang="en-US" altLang="zh-TW" dirty="0" smtClean="0">
                <a:latin typeface="Times New Roman" panose="02020603050405020304" pitchFamily="18" charset="0"/>
                <a:cs typeface="Times New Roman" panose="02020603050405020304" pitchFamily="18" charset="0"/>
              </a:rPr>
              <a:t>Small set, |S| &lt; 20</a:t>
            </a:r>
            <a:endParaRPr lang="en-US" altLang="zh-TW" dirty="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Synonymous “Not” list</a:t>
            </a:r>
          </a:p>
          <a:p>
            <a:pPr lvl="1"/>
            <a:r>
              <a:rPr lang="en-US" altLang="zh-TW" dirty="0" smtClean="0">
                <a:latin typeface="Times New Roman" panose="02020603050405020304" pitchFamily="18" charset="0"/>
                <a:cs typeface="Times New Roman" panose="02020603050405020304" pitchFamily="18" charset="0"/>
              </a:rPr>
              <a:t>unused</a:t>
            </a:r>
            <a:endParaRPr lang="en-US" altLang="zh-TW" dirty="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Abbreviation list</a:t>
            </a:r>
          </a:p>
          <a:p>
            <a:pPr lvl="1"/>
            <a:r>
              <a:rPr lang="en-US" altLang="zh-TW" dirty="0" smtClean="0">
                <a:latin typeface="Times New Roman" panose="02020603050405020304" pitchFamily="18" charset="0"/>
                <a:cs typeface="Times New Roman" panose="02020603050405020304" pitchFamily="18" charset="0"/>
              </a:rPr>
              <a:t>Rule, |R| &lt; 10</a:t>
            </a:r>
            <a:endParaRPr lang="en-US" altLang="zh-TW" dirty="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No CRF, No Parsing tree, No </a:t>
            </a:r>
            <a:r>
              <a:rPr lang="en-US" altLang="zh-TW" dirty="0">
                <a:latin typeface="Times New Roman" panose="02020603050405020304" pitchFamily="18" charset="0"/>
                <a:cs typeface="Times New Roman" panose="02020603050405020304" pitchFamily="18" charset="0"/>
              </a:rPr>
              <a:t>Subjective </a:t>
            </a:r>
            <a:r>
              <a:rPr lang="en-US" altLang="zh-TW" dirty="0" smtClean="0">
                <a:latin typeface="Times New Roman" panose="02020603050405020304" pitchFamily="18" charset="0"/>
                <a:cs typeface="Times New Roman" panose="02020603050405020304" pitchFamily="18" charset="0"/>
              </a:rPr>
              <a:t>filter </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70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2767693" cy="1325563"/>
          </a:xfrm>
        </p:spPr>
        <p:txBody>
          <a:bodyPr>
            <a:normAutofit/>
          </a:bodyPr>
          <a:lstStyle/>
          <a:p>
            <a:r>
              <a:rPr lang="en-US" altLang="zh-TW" sz="2800" dirty="0" smtClean="0">
                <a:latin typeface="Times New Roman" panose="02020603050405020304" pitchFamily="18" charset="0"/>
                <a:cs typeface="Times New Roman" panose="02020603050405020304" pitchFamily="18" charset="0"/>
              </a:rPr>
              <a:t>Abbreviation List</a:t>
            </a:r>
            <a:endParaRPr lang="zh-TW" altLang="en-US" sz="2800" dirty="0"/>
          </a:p>
        </p:txBody>
      </p:sp>
      <p:sp>
        <p:nvSpPr>
          <p:cNvPr id="3" name="內容版面配置區 2"/>
          <p:cNvSpPr>
            <a:spLocks noGrp="1"/>
          </p:cNvSpPr>
          <p:nvPr>
            <p:ph idx="1"/>
          </p:nvPr>
        </p:nvSpPr>
        <p:spPr>
          <a:xfrm>
            <a:off x="628650" y="1825625"/>
            <a:ext cx="3322864" cy="4351338"/>
          </a:xfrm>
        </p:spPr>
        <p:txBody>
          <a:bodyPr>
            <a:normAutofit/>
          </a:bodyPr>
          <a:lstStyle/>
          <a:p>
            <a:r>
              <a:rPr lang="en-US" altLang="zh-TW" dirty="0">
                <a:latin typeface="Times New Roman" panose="02020603050405020304" pitchFamily="18" charset="0"/>
                <a:cs typeface="Times New Roman" panose="02020603050405020304" pitchFamily="18" charset="0"/>
              </a:rPr>
              <a:t>`can't` = `can not`</a:t>
            </a:r>
          </a:p>
          <a:p>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n't</a:t>
            </a:r>
            <a:r>
              <a:rPr lang="en-US" altLang="zh-TW" dirty="0">
                <a:latin typeface="Times New Roman" panose="02020603050405020304" pitchFamily="18" charset="0"/>
                <a:cs typeface="Times New Roman" panose="02020603050405020304" pitchFamily="18" charset="0"/>
              </a:rPr>
              <a:t>` = ` not`</a:t>
            </a:r>
          </a:p>
          <a:p>
            <a:r>
              <a:rPr lang="en-US" altLang="zh-TW" dirty="0">
                <a:latin typeface="Times New Roman" panose="02020603050405020304" pitchFamily="18" charset="0"/>
                <a:cs typeface="Times New Roman" panose="02020603050405020304" pitchFamily="18" charset="0"/>
              </a:rPr>
              <a:t>`'re` = ` are`</a:t>
            </a:r>
          </a:p>
          <a:p>
            <a:r>
              <a:rPr lang="en-US" altLang="zh-TW" dirty="0">
                <a:latin typeface="Times New Roman" panose="02020603050405020304" pitchFamily="18" charset="0"/>
                <a:cs typeface="Times New Roman" panose="02020603050405020304" pitchFamily="18" charset="0"/>
              </a:rPr>
              <a:t>`'m` = ` am`</a:t>
            </a:r>
          </a:p>
          <a:p>
            <a:r>
              <a:rPr lang="en-US" altLang="zh-TW" dirty="0">
                <a:latin typeface="Times New Roman" panose="02020603050405020304" pitchFamily="18" charset="0"/>
                <a:cs typeface="Times New Roman" panose="02020603050405020304" pitchFamily="18" charset="0"/>
              </a:rPr>
              <a:t>`'s` = ` is`</a:t>
            </a:r>
          </a:p>
          <a:p>
            <a:r>
              <a:rPr lang="en-US" altLang="zh-TW" dirty="0">
                <a:latin typeface="Times New Roman" panose="02020603050405020304" pitchFamily="18" charset="0"/>
                <a:cs typeface="Times New Roman" panose="02020603050405020304" pitchFamily="18" charset="0"/>
              </a:rPr>
              <a:t>`'ve` = ` have`</a:t>
            </a:r>
          </a:p>
          <a:p>
            <a:r>
              <a:rPr lang="en-US" altLang="zh-TW" dirty="0">
                <a:latin typeface="Times New Roman" panose="02020603050405020304" pitchFamily="18" charset="0"/>
                <a:cs typeface="Times New Roman" panose="02020603050405020304" pitchFamily="18" charset="0"/>
              </a:rPr>
              <a:t>`'ll` = ` will</a:t>
            </a:r>
            <a:r>
              <a:rPr lang="en-US" altLang="zh-TW" dirty="0" smtClean="0">
                <a:latin typeface="Times New Roman" panose="02020603050405020304" pitchFamily="18" charset="0"/>
                <a:cs typeface="Times New Roman" panose="02020603050405020304" pitchFamily="18" charset="0"/>
              </a:rPr>
              <a:t>`</a:t>
            </a:r>
          </a:p>
          <a:p>
            <a:r>
              <a:rPr lang="en-US" altLang="zh-TW" dirty="0" smtClean="0">
                <a:latin typeface="Times New Roman" panose="02020603050405020304" pitchFamily="18" charset="0"/>
                <a:cs typeface="Times New Roman" panose="02020603050405020304" pitchFamily="18" charset="0"/>
              </a:rPr>
              <a:t>`&amp;` = ` and`</a:t>
            </a:r>
          </a:p>
        </p:txBody>
      </p:sp>
      <p:sp>
        <p:nvSpPr>
          <p:cNvPr id="5" name="標題 1"/>
          <p:cNvSpPr txBox="1">
            <a:spLocks/>
          </p:cNvSpPr>
          <p:nvPr/>
        </p:nvSpPr>
        <p:spPr>
          <a:xfrm>
            <a:off x="4781550" y="365125"/>
            <a:ext cx="276769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dirty="0" smtClean="0">
                <a:latin typeface="Times New Roman" panose="02020603050405020304" pitchFamily="18" charset="0"/>
                <a:cs typeface="Times New Roman" panose="02020603050405020304" pitchFamily="18" charset="0"/>
              </a:rPr>
              <a:t>Stop word List</a:t>
            </a:r>
            <a:endParaRPr lang="zh-TW" altLang="en-US" sz="2800" dirty="0"/>
          </a:p>
        </p:txBody>
      </p:sp>
      <p:sp>
        <p:nvSpPr>
          <p:cNvPr id="6" name="內容版面配置區 2"/>
          <p:cNvSpPr txBox="1">
            <a:spLocks/>
          </p:cNvSpPr>
          <p:nvPr/>
        </p:nvSpPr>
        <p:spPr>
          <a:xfrm>
            <a:off x="4503964" y="1825625"/>
            <a:ext cx="332286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latin typeface="Times New Roman" panose="02020603050405020304" pitchFamily="18" charset="0"/>
                <a:cs typeface="Times New Roman" panose="02020603050405020304" pitchFamily="18" charset="0"/>
              </a:rPr>
              <a:t>the</a:t>
            </a:r>
          </a:p>
          <a:p>
            <a:r>
              <a:rPr lang="en-US" altLang="zh-TW" dirty="0" smtClean="0">
                <a:latin typeface="Times New Roman" panose="02020603050405020304" pitchFamily="18" charset="0"/>
                <a:cs typeface="Times New Roman" panose="02020603050405020304" pitchFamily="18" charset="0"/>
              </a:rPr>
              <a:t>it</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he</a:t>
            </a:r>
          </a:p>
          <a:p>
            <a:r>
              <a:rPr lang="en-US" altLang="zh-TW" dirty="0">
                <a:latin typeface="Times New Roman" panose="02020603050405020304" pitchFamily="18" charset="0"/>
                <a:cs typeface="Times New Roman" panose="02020603050405020304" pitchFamily="18" charset="0"/>
              </a:rPr>
              <a:t>she</a:t>
            </a:r>
          </a:p>
          <a:p>
            <a:r>
              <a:rPr lang="en-US" altLang="zh-TW" dirty="0">
                <a:latin typeface="Times New Roman" panose="02020603050405020304" pitchFamily="18" charset="0"/>
                <a:cs typeface="Times New Roman" panose="02020603050405020304" pitchFamily="18" charset="0"/>
              </a:rPr>
              <a:t>they</a:t>
            </a:r>
          </a:p>
          <a:p>
            <a:r>
              <a:rPr lang="en-US" altLang="zh-TW" dirty="0">
                <a:latin typeface="Times New Roman" panose="02020603050405020304" pitchFamily="18" charset="0"/>
                <a:cs typeface="Times New Roman" panose="02020603050405020304" pitchFamily="18" charset="0"/>
              </a:rPr>
              <a:t>we</a:t>
            </a:r>
          </a:p>
          <a:p>
            <a:r>
              <a:rPr lang="en-US" altLang="zh-TW" dirty="0">
                <a:latin typeface="Times New Roman" panose="02020603050405020304" pitchFamily="18" charset="0"/>
                <a:cs typeface="Times New Roman" panose="02020603050405020304" pitchFamily="18" charset="0"/>
              </a:rPr>
              <a:t>you</a:t>
            </a:r>
          </a:p>
          <a:p>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a</a:t>
            </a:r>
          </a:p>
          <a:p>
            <a:r>
              <a:rPr lang="en-US" altLang="zh-TW" dirty="0">
                <a:latin typeface="Times New Roman" panose="02020603050405020304" pitchFamily="18" charset="0"/>
                <a:cs typeface="Times New Roman" panose="02020603050405020304" pitchFamily="18" charset="0"/>
              </a:rPr>
              <a:t>an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9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Detail – (1)</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在挑選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n-grams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時，根據給定的公式，從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800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正向評論、</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800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反向評論中，大約會得到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50M ~ 100M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不同的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n-grams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。當我們篩選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 = 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時，</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bad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將可能被儲存為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(bad, null, null)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。挑選時，必須保障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high order n-grams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佔有一定的數量，大約落在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n-grams : (n+1)-grams = 7 : 3</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評分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時，額外增加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high order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的評分權重，以下是程式中使用的分配</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。並確保配額。</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0456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Detail – </a:t>
            </a:r>
            <a:r>
              <a:rPr lang="en-US" altLang="zh-TW" dirty="0" smtClean="0">
                <a:latin typeface="Times New Roman" panose="02020603050405020304" pitchFamily="18" charset="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當挑選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K-top feature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時，必須將正反兩方的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feature N-grams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分別佔有約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，並且去掉同時挑到的情況</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。可考慮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sub-sequence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的重複去除，目前效果不好。</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串</a:t>
            </a:r>
            <a:r>
              <a:rPr lang="zh-TW" altLang="en-US" dirty="0">
                <a:latin typeface="標楷體" panose="03000509000000000000" pitchFamily="65" charset="-120"/>
                <a:ea typeface="標楷體" panose="03000509000000000000" pitchFamily="65" charset="-120"/>
                <a:cs typeface="Times New Roman" panose="02020603050405020304" pitchFamily="18" charset="0"/>
              </a:rPr>
              <a:t>法必須盡可能有所歧異性，並不是串越多越好，可以藉較少次的迭代次數、洗牌後的訓練序列來達到歧異</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性。</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這一類的串許多的分類器的算法，可以參照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Adaboost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(Adaptive Boosting)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的想法</a:t>
            </a:r>
          </a:p>
        </p:txBody>
      </p:sp>
    </p:spTree>
    <p:extLst>
      <p:ext uri="{BB962C8B-B14F-4D97-AF65-F5344CB8AC3E}">
        <p14:creationId xmlns:p14="http://schemas.microsoft.com/office/powerpoint/2010/main" val="885358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Feature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Vector = 0</a:t>
            </a: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增加</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兩個不在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top feature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中的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attribute</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，在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pos</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neg</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word weight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中的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n-grams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所評分的結果</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量化這些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n-grams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的分數時，不管正反面的強度，一律取絕對值進行加總，有可能一個正面單詞跟一個負面單詞合併在一起來表示一個更強烈的正面或反面資訊</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Noise</a:t>
            </a: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作判斷主觀、客觀的分類</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subjective</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classifier</a:t>
            </a:r>
          </a:p>
          <a:p>
            <a:pPr lvl="1"/>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Filter ! But LM filter not helpful.</a:t>
            </a:r>
          </a:p>
        </p:txBody>
      </p:sp>
    </p:spTree>
    <p:extLst>
      <p:ext uri="{BB962C8B-B14F-4D97-AF65-F5344CB8AC3E}">
        <p14:creationId xmlns:p14="http://schemas.microsoft.com/office/powerpoint/2010/main" val="277278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336" y="0"/>
            <a:ext cx="3820885" cy="3820885"/>
          </a:xfrm>
          <a:prstGeom prst="rect">
            <a:avLst/>
          </a:prstGeom>
        </p:spPr>
      </p:pic>
      <p:sp>
        <p:nvSpPr>
          <p:cNvPr id="2" name="標題 1"/>
          <p:cNvSpPr>
            <a:spLocks noGrp="1"/>
          </p:cNvSpPr>
          <p:nvPr>
            <p:ph type="title"/>
          </p:nvPr>
        </p:nvSpPr>
        <p:spPr/>
        <p:txBody>
          <a:bodyPr/>
          <a:lstStyle/>
          <a:p>
            <a:r>
              <a:rPr lang="en-US" altLang="zh-TW" dirty="0" err="1">
                <a:latin typeface="Times New Roman" panose="02020603050405020304" pitchFamily="18" charset="0"/>
                <a:cs typeface="Times New Roman" panose="02020603050405020304" pitchFamily="18" charset="0"/>
              </a:rPr>
              <a:t>Github</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628650" y="2988129"/>
            <a:ext cx="7886700" cy="3188834"/>
          </a:xfrm>
        </p:spPr>
        <p:txBody>
          <a:bodyPr/>
          <a:lstStyle/>
          <a:p>
            <a:pPr marL="0" indent="0" algn="ctr">
              <a:buNone/>
            </a:pPr>
            <a:r>
              <a:rPr lang="en-US" altLang="zh-TW" b="1" dirty="0" smtClean="0">
                <a:latin typeface="Times New Roman" panose="02020603050405020304" pitchFamily="18" charset="0"/>
                <a:cs typeface="Times New Roman" panose="02020603050405020304" pitchFamily="18" charset="0"/>
                <a:hlinkClick r:id="rId3"/>
              </a:rPr>
              <a:t>morris821028</a:t>
            </a:r>
            <a:r>
              <a:rPr lang="en-US" altLang="zh-TW" dirty="0" smtClean="0">
                <a:latin typeface="Times New Roman" panose="02020603050405020304" pitchFamily="18" charset="0"/>
                <a:cs typeface="Times New Roman" panose="02020603050405020304" pitchFamily="18" charset="0"/>
              </a:rPr>
              <a:t> / </a:t>
            </a:r>
            <a:r>
              <a:rPr lang="en-US" altLang="zh-TW" b="1" dirty="0">
                <a:latin typeface="Times New Roman" panose="02020603050405020304" pitchFamily="18" charset="0"/>
                <a:cs typeface="Times New Roman" panose="02020603050405020304" pitchFamily="18" charset="0"/>
                <a:hlinkClick r:id="rId4"/>
              </a:rPr>
              <a:t>NLP-</a:t>
            </a:r>
            <a:r>
              <a:rPr lang="en-US" altLang="zh-TW" b="1" dirty="0" err="1">
                <a:latin typeface="Times New Roman" panose="02020603050405020304" pitchFamily="18" charset="0"/>
                <a:cs typeface="Times New Roman" panose="02020603050405020304" pitchFamily="18" charset="0"/>
                <a:hlinkClick r:id="rId4"/>
              </a:rPr>
              <a:t>SentimentClassification</a:t>
            </a:r>
            <a:r>
              <a:rPr lang="en-US" altLang="zh-TW" b="1">
                <a:latin typeface="Times New Roman" panose="02020603050405020304" pitchFamily="18" charset="0"/>
                <a:cs typeface="Times New Roman" panose="02020603050405020304" pitchFamily="18" charset="0"/>
              </a:rPr>
              <a:t> </a:t>
            </a:r>
            <a:r>
              <a:rPr lang="en-US" altLang="zh-TW" b="1" smtClean="0">
                <a:latin typeface="Times New Roman" panose="02020603050405020304" pitchFamily="18" charset="0"/>
                <a:cs typeface="Times New Roman" panose="02020603050405020304" pitchFamily="18" charset="0"/>
              </a:rPr>
              <a:t/>
            </a:r>
            <a:br>
              <a:rPr lang="en-US" altLang="zh-TW" b="1" smtClean="0">
                <a:latin typeface="Times New Roman" panose="02020603050405020304" pitchFamily="18" charset="0"/>
                <a:cs typeface="Times New Roman" panose="02020603050405020304" pitchFamily="18" charset="0"/>
              </a:rPr>
            </a:br>
            <a:endParaRPr lang="en-US" altLang="zh-TW" b="1" dirty="0" smtClean="0">
              <a:latin typeface="Times New Roman" panose="02020603050405020304" pitchFamily="18" charset="0"/>
              <a:cs typeface="Times New Roman" panose="02020603050405020304" pitchFamily="18" charset="0"/>
            </a:endParaRPr>
          </a:p>
          <a:p>
            <a:pPr marL="0" indent="0" algn="ctr">
              <a:buNone/>
            </a:pPr>
            <a:r>
              <a:rPr lang="en-US" altLang="zh-TW" b="1" dirty="0" smtClean="0">
                <a:latin typeface="Times New Roman" panose="02020603050405020304" pitchFamily="18" charset="0"/>
                <a:cs typeface="Times New Roman" panose="02020603050405020304" pitchFamily="18" charset="0"/>
              </a:rPr>
              <a:t>Special thanks :</a:t>
            </a:r>
            <a:br>
              <a:rPr lang="en-US" altLang="zh-TW" b="1" dirty="0" smtClean="0">
                <a:latin typeface="Times New Roman" panose="02020603050405020304" pitchFamily="18" charset="0"/>
                <a:cs typeface="Times New Roman" panose="02020603050405020304" pitchFamily="18" charset="0"/>
              </a:rPr>
            </a:br>
            <a:r>
              <a:rPr lang="en-US" altLang="zh-TW" b="1" dirty="0" smtClean="0">
                <a:latin typeface="Times New Roman" panose="02020603050405020304" pitchFamily="18" charset="0"/>
                <a:cs typeface="Times New Roman" panose="02020603050405020304" pitchFamily="18" charset="0"/>
              </a:rPr>
              <a:t> </a:t>
            </a:r>
            <a:r>
              <a:rPr lang="en-US" altLang="zh-TW" b="1" dirty="0" err="1" smtClean="0">
                <a:latin typeface="Times New Roman" panose="02020603050405020304" pitchFamily="18" charset="0"/>
                <a:cs typeface="Times New Roman" panose="02020603050405020304" pitchFamily="18" charset="0"/>
                <a:hlinkClick r:id="rId5"/>
              </a:rPr>
              <a:t>moporgic</a:t>
            </a:r>
            <a:r>
              <a:rPr lang="en-US" altLang="zh-TW" b="1" dirty="0" smtClean="0">
                <a:latin typeface="Times New Roman" panose="02020603050405020304" pitchFamily="18" charset="0"/>
                <a:cs typeface="Times New Roman" panose="02020603050405020304" pitchFamily="18" charset="0"/>
              </a:rPr>
              <a:t>  </a:t>
            </a:r>
            <a:r>
              <a:rPr lang="en-US" altLang="zh-TW" b="1" dirty="0" err="1" smtClean="0">
                <a:latin typeface="Times New Roman" panose="02020603050405020304" pitchFamily="18" charset="0"/>
                <a:cs typeface="Times New Roman" panose="02020603050405020304" pitchFamily="18" charset="0"/>
                <a:hlinkClick r:id="rId6"/>
              </a:rPr>
              <a:t>irisshu</a:t>
            </a:r>
            <a:r>
              <a:rPr lang="en-US" altLang="zh-TW" b="1" dirty="0" smtClean="0">
                <a:latin typeface="Times New Roman" panose="02020603050405020304" pitchFamily="18" charset="0"/>
                <a:cs typeface="Times New Roman" panose="02020603050405020304" pitchFamily="18" charset="0"/>
              </a:rPr>
              <a:t> </a:t>
            </a:r>
            <a:r>
              <a:rPr lang="en-US" altLang="zh-TW" b="1" dirty="0" err="1" smtClean="0">
                <a:latin typeface="Times New Roman" panose="02020603050405020304" pitchFamily="18" charset="0"/>
                <a:cs typeface="Times New Roman" panose="02020603050405020304" pitchFamily="18" charset="0"/>
                <a:hlinkClick r:id="rId7"/>
              </a:rPr>
              <a:t>FlowerHop</a:t>
            </a:r>
            <a:endParaRPr lang="en-US" altLang="zh-TW" b="1" dirty="0" smtClean="0">
              <a:latin typeface="Times New Roman" panose="02020603050405020304" pitchFamily="18" charset="0"/>
              <a:cs typeface="Times New Roman" panose="02020603050405020304" pitchFamily="18" charset="0"/>
            </a:endParaRPr>
          </a:p>
          <a:p>
            <a:pPr algn="ct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5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Threeeeeeeeeeeeeeeeeeeeeeeeeeeeeeeeeeeeeeeeeeeeeeeeeeeeeeeeeeeeeeeeeeeee !!!!!! </a:t>
            </a:r>
            <a:r>
              <a:rPr lang="en-US" altLang="zh-TW" sz="4000" dirty="0" smtClean="0">
                <a:latin typeface="Times New Roman" panose="02020603050405020304" pitchFamily="18" charset="0"/>
                <a:cs typeface="Times New Roman" panose="02020603050405020304" pitchFamily="18" charset="0"/>
              </a:rPr>
              <a:t>I can’t stop …</a:t>
            </a:r>
            <a:endParaRPr lang="en-US" altLang="zh-TW" sz="4000" dirty="0" smtClean="0">
              <a:latin typeface="Times New Roman" panose="02020603050405020304" pitchFamily="18" charset="0"/>
              <a:cs typeface="Times New Roman" panose="02020603050405020304" pitchFamily="18" charset="0"/>
            </a:endParaRPr>
          </a:p>
          <a:p>
            <a:endParaRPr lang="en-US" altLang="zh-TW" sz="4000" dirty="0">
              <a:latin typeface="Times New Roman" panose="02020603050405020304" pitchFamily="18" charset="0"/>
              <a:cs typeface="Times New Roman" panose="02020603050405020304" pitchFamily="18" charset="0"/>
            </a:endParaRPr>
          </a:p>
          <a:p>
            <a:r>
              <a:rPr lang="en-US" altLang="zh-TW" sz="4000" dirty="0" smtClean="0">
                <a:latin typeface="Times New Roman" panose="02020603050405020304" pitchFamily="18" charset="0"/>
                <a:cs typeface="Times New Roman" panose="02020603050405020304" pitchFamily="18" charset="0"/>
              </a:rPr>
              <a:t>There are three classifiers.</a:t>
            </a:r>
            <a:endParaRPr lang="zh-TW"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02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Problem</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4400" dirty="0" smtClean="0">
                <a:latin typeface="Times New Roman" panose="02020603050405020304" pitchFamily="18" charset="0"/>
                <a:cs typeface="Times New Roman" panose="02020603050405020304" pitchFamily="18" charset="0"/>
              </a:rPr>
              <a:t>Input</a:t>
            </a:r>
          </a:p>
          <a:p>
            <a:pPr lvl="1"/>
            <a:r>
              <a:rPr lang="en-US" altLang="zh-TW" sz="4000" dirty="0" smtClean="0">
                <a:latin typeface="Times New Roman" panose="02020603050405020304" pitchFamily="18" charset="0"/>
                <a:cs typeface="Times New Roman" panose="02020603050405020304" pitchFamily="18" charset="0"/>
              </a:rPr>
              <a:t> 800 positive &amp; 800 negative data</a:t>
            </a:r>
            <a:endParaRPr lang="en-US" altLang="zh-TW" sz="4000" dirty="0">
              <a:latin typeface="Times New Roman" panose="02020603050405020304" pitchFamily="18" charset="0"/>
              <a:cs typeface="Times New Roman" panose="02020603050405020304" pitchFamily="18" charset="0"/>
            </a:endParaRPr>
          </a:p>
          <a:p>
            <a:pPr lvl="1"/>
            <a:r>
              <a:rPr lang="en-US" altLang="zh-TW" sz="4000" dirty="0" smtClean="0">
                <a:latin typeface="Times New Roman" panose="02020603050405020304" pitchFamily="18" charset="0"/>
                <a:cs typeface="Times New Roman" panose="02020603050405020304" pitchFamily="18" charset="0"/>
              </a:rPr>
              <a:t> 400 test data</a:t>
            </a:r>
          </a:p>
          <a:p>
            <a:r>
              <a:rPr lang="en-US" altLang="zh-TW" sz="4400" dirty="0" smtClean="0">
                <a:latin typeface="Times New Roman" panose="02020603050405020304" pitchFamily="18" charset="0"/>
                <a:cs typeface="Times New Roman" panose="02020603050405020304" pitchFamily="18" charset="0"/>
              </a:rPr>
              <a:t>Output</a:t>
            </a:r>
          </a:p>
          <a:p>
            <a:pPr lvl="1"/>
            <a:r>
              <a:rPr lang="en-US" altLang="zh-TW" sz="4000" dirty="0" smtClean="0">
                <a:latin typeface="Times New Roman" panose="02020603050405020304" pitchFamily="18" charset="0"/>
                <a:cs typeface="Times New Roman" panose="02020603050405020304" pitchFamily="18" charset="0"/>
              </a:rPr>
              <a:t> polarity of 400 test data</a:t>
            </a:r>
          </a:p>
          <a:p>
            <a:pPr lvl="1"/>
            <a:endParaRPr lang="en-US" altLang="zh-TW" sz="4000" dirty="0">
              <a:latin typeface="Times New Roman" panose="02020603050405020304" pitchFamily="18" charset="0"/>
              <a:cs typeface="Times New Roman" panose="02020603050405020304" pitchFamily="18" charset="0"/>
            </a:endParaRPr>
          </a:p>
          <a:p>
            <a:pPr lvl="1"/>
            <a:endParaRPr lang="en-US" altLang="zh-TW" sz="4000" dirty="0" smtClean="0">
              <a:latin typeface="Times New Roman" panose="02020603050405020304" pitchFamily="18" charset="0"/>
              <a:cs typeface="Times New Roman" panose="02020603050405020304" pitchFamily="18" charset="0"/>
            </a:endParaRPr>
          </a:p>
          <a:p>
            <a:pPr lvl="1"/>
            <a:endParaRPr lang="zh-TW"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81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Online Classifier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3600" dirty="0" smtClean="0">
                <a:latin typeface="Times New Roman" panose="02020603050405020304" pitchFamily="18" charset="0"/>
                <a:cs typeface="Times New Roman" panose="02020603050405020304" pitchFamily="18" charset="0"/>
              </a:rPr>
              <a:t>Language Model</a:t>
            </a:r>
          </a:p>
          <a:p>
            <a:pPr lvl="1"/>
            <a:r>
              <a:rPr lang="en-US" altLang="zh-TW" sz="3200" dirty="0">
                <a:latin typeface="Times New Roman" panose="02020603050405020304" pitchFamily="18" charset="0"/>
                <a:cs typeface="Times New Roman" panose="02020603050405020304" pitchFamily="18" charset="0"/>
              </a:rPr>
              <a:t>A statistical </a:t>
            </a:r>
            <a:r>
              <a:rPr lang="en-US" altLang="zh-TW" sz="3200" dirty="0" smtClean="0">
                <a:latin typeface="Times New Roman" panose="02020603050405020304" pitchFamily="18" charset="0"/>
                <a:cs typeface="Times New Roman" panose="02020603050405020304" pitchFamily="18" charset="0"/>
              </a:rPr>
              <a:t>model assigns </a:t>
            </a:r>
            <a:r>
              <a:rPr lang="en-US" altLang="zh-TW" sz="3200" dirty="0">
                <a:latin typeface="Times New Roman" panose="02020603050405020304" pitchFamily="18" charset="0"/>
                <a:cs typeface="Times New Roman" panose="02020603050405020304" pitchFamily="18" charset="0"/>
              </a:rPr>
              <a:t>a probability to a sequence of m </a:t>
            </a:r>
            <a:r>
              <a:rPr lang="en-US" altLang="zh-TW" sz="3200" dirty="0" smtClean="0">
                <a:latin typeface="Times New Roman" panose="02020603050405020304" pitchFamily="18" charset="0"/>
                <a:cs typeface="Times New Roman" panose="02020603050405020304" pitchFamily="18" charset="0"/>
              </a:rPr>
              <a:t>words.</a:t>
            </a:r>
          </a:p>
          <a:p>
            <a:r>
              <a:rPr lang="en-US" altLang="zh-TW" sz="3600" dirty="0" smtClean="0">
                <a:latin typeface="Times New Roman" panose="02020603050405020304" pitchFamily="18" charset="0"/>
                <a:cs typeface="Times New Roman" panose="02020603050405020304" pitchFamily="18" charset="0"/>
              </a:rPr>
              <a:t>Winnow Classifier</a:t>
            </a:r>
          </a:p>
          <a:p>
            <a:pPr lvl="1"/>
            <a:r>
              <a:rPr lang="en-US" altLang="zh-TW" sz="3200" dirty="0">
                <a:latin typeface="Times New Roman" panose="02020603050405020304" pitchFamily="18" charset="0"/>
                <a:cs typeface="Times New Roman" panose="02020603050405020304" pitchFamily="18" charset="0"/>
              </a:rPr>
              <a:t>machine learning for learning a linear classifier</a:t>
            </a:r>
            <a:endParaRPr lang="en-US" altLang="zh-TW" sz="3200" dirty="0" smtClean="0">
              <a:latin typeface="Times New Roman" panose="02020603050405020304" pitchFamily="18" charset="0"/>
              <a:cs typeface="Times New Roman" panose="02020603050405020304" pitchFamily="18" charset="0"/>
            </a:endParaRPr>
          </a:p>
          <a:p>
            <a:r>
              <a:rPr lang="en-US" altLang="zh-TW" sz="3600" dirty="0" smtClean="0">
                <a:latin typeface="Times New Roman" panose="02020603050405020304" pitchFamily="18" charset="0"/>
                <a:cs typeface="Times New Roman" panose="02020603050405020304" pitchFamily="18" charset="0"/>
              </a:rPr>
              <a:t>Passive-Aggressive Classifier</a:t>
            </a:r>
          </a:p>
          <a:p>
            <a:pPr lvl="1"/>
            <a:r>
              <a:rPr lang="en-US" altLang="zh-TW" sz="3200" dirty="0" smtClean="0">
                <a:latin typeface="Times New Roman" panose="02020603050405020304" pitchFamily="18" charset="0"/>
                <a:cs typeface="Times New Roman" panose="02020603050405020304" pitchFamily="18" charset="0"/>
              </a:rPr>
              <a:t>Using Passive-Aggressive Algorithm</a:t>
            </a:r>
          </a:p>
          <a:p>
            <a:pPr lvl="1"/>
            <a:endParaRPr lang="zh-TW"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10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From reference paper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altLang="zh-TW" dirty="0" smtClean="0">
                <a:latin typeface="Times New Roman" panose="02020603050405020304" pitchFamily="18" charset="0"/>
                <a:cs typeface="Times New Roman" panose="02020603050405020304" pitchFamily="18" charset="0"/>
              </a:rPr>
              <a:t>Sieve n-grams </a:t>
            </a:r>
            <a:r>
              <a:rPr lang="en-US" altLang="zh-TW" dirty="0" smtClean="0">
                <a:latin typeface="Times New Roman" panose="02020603050405020304" pitchFamily="18" charset="0"/>
                <a:cs typeface="Times New Roman" panose="02020603050405020304" pitchFamily="18" charset="0"/>
              </a:rPr>
              <a:t>by</a:t>
            </a: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特別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小心公式的計算，雖然有很多乘除法，可以使用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Math.log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降下來，防止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overflow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的可能，但同時也會造成嚴重的浮點數誤差。所以使用恰當的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double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運算即可，即使遇到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NaN</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也沒有關係。</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pPr marL="0" indent="0">
              <a:buNone/>
            </a:pPr>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pic>
        <p:nvPicPr>
          <p:cNvPr id="1029" name="Picture 5" descr="http://latex.codecogs.com/gif.latex?%5Cdpi%7B300%7D%20%5Cchi%5E%7B2%7D%28t%2C%20c%29%20%3D%20%5Cfrac%7BN%20%5Ctimes%20%28AD%20-%20CB%29%5E%7B2%7D%20%7D%7B%28A&amp;plus;C%29%5Ctimes%20%28B%20&amp;plus;%20D%29%20%5Ctimes%20%28A%20&amp;plus;%20B%29%20%5Ctimes%20%28C%20&amp;plus;%20D%29%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795773"/>
            <a:ext cx="6896100" cy="73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27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Algorithm</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preprocess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20000"/>
          </a:bodyPr>
          <a:lstStyle/>
          <a:p>
            <a:pPr marL="0" indent="0">
              <a:buNone/>
            </a:pPr>
            <a:r>
              <a:rPr lang="en-US" altLang="zh-TW" dirty="0" err="1" smtClean="0">
                <a:latin typeface="Times New Roman" panose="02020603050405020304" pitchFamily="18" charset="0"/>
                <a:cs typeface="Times New Roman" panose="02020603050405020304" pitchFamily="18" charset="0"/>
              </a:rPr>
              <a:t>gobal_record</a:t>
            </a:r>
            <a:r>
              <a:rPr lang="en-US" altLang="zh-TW" dirty="0" smtClean="0">
                <a:latin typeface="Times New Roman" panose="02020603050405020304" pitchFamily="18" charset="0"/>
                <a:cs typeface="Times New Roman" panose="02020603050405020304" pitchFamily="18" charset="0"/>
              </a:rPr>
              <a:t>(n-grams, score)</a:t>
            </a:r>
          </a:p>
          <a:p>
            <a:pPr marL="0" indent="0">
              <a:buNone/>
            </a:pPr>
            <a:r>
              <a:rPr lang="en-US" altLang="zh-TW" i="1" dirty="0" smtClean="0">
                <a:latin typeface="Times New Roman" panose="02020603050405020304" pitchFamily="18" charset="0"/>
                <a:cs typeface="Times New Roman" panose="02020603050405020304" pitchFamily="18" charset="0"/>
              </a:rPr>
              <a:t/>
            </a:r>
            <a:br>
              <a:rPr lang="en-US" altLang="zh-TW" i="1" dirty="0" smtClean="0">
                <a:latin typeface="Times New Roman" panose="02020603050405020304" pitchFamily="18" charset="0"/>
                <a:cs typeface="Times New Roman" panose="02020603050405020304" pitchFamily="18" charset="0"/>
              </a:rPr>
            </a:br>
            <a:r>
              <a:rPr lang="en-US" altLang="zh-TW" i="1" dirty="0" smtClean="0">
                <a:latin typeface="Times New Roman" panose="02020603050405020304" pitchFamily="18" charset="0"/>
                <a:cs typeface="Times New Roman" panose="02020603050405020304" pitchFamily="18" charset="0"/>
              </a:rPr>
              <a:t>for</a:t>
            </a:r>
            <a:r>
              <a:rPr lang="en-US" altLang="zh-TW" dirty="0" smtClean="0">
                <a:latin typeface="Times New Roman" panose="02020603050405020304" pitchFamily="18" charset="0"/>
                <a:cs typeface="Times New Roman" panose="02020603050405020304" pitchFamily="18" charset="0"/>
              </a:rPr>
              <a:t> </a:t>
            </a:r>
            <a:r>
              <a:rPr lang="en-US" altLang="zh-TW" i="1" dirty="0" err="1" smtClean="0">
                <a:latin typeface="Times New Roman" panose="02020603050405020304" pitchFamily="18" charset="0"/>
                <a:cs typeface="Times New Roman" panose="02020603050405020304" pitchFamily="18" charset="0"/>
              </a:rPr>
              <a:t>i</a:t>
            </a:r>
            <a:r>
              <a:rPr lang="en-US" altLang="zh-TW" dirty="0" smtClean="0">
                <a:latin typeface="Times New Roman" panose="02020603050405020304" pitchFamily="18" charset="0"/>
                <a:cs typeface="Times New Roman" panose="02020603050405020304" pitchFamily="18" charset="0"/>
              </a:rPr>
              <a:t>  = 0 to CROSS_VALIDATION_MAX</a:t>
            </a:r>
          </a:p>
          <a:p>
            <a:pPr marL="0" indent="0">
              <a:buNone/>
            </a:pPr>
            <a:r>
              <a:rPr lang="en-US" altLang="zh-TW" dirty="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shuffle_order</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training_data</a:t>
            </a:r>
            <a:r>
              <a:rPr lang="en-US" altLang="zh-TW" dirty="0" smtClean="0">
                <a:latin typeface="Times New Roman" panose="02020603050405020304" pitchFamily="18" charset="0"/>
                <a:cs typeface="Times New Roman" panose="02020603050405020304" pitchFamily="18" charset="0"/>
              </a:rPr>
              <a:t>)</a:t>
            </a:r>
          </a:p>
          <a:p>
            <a:pPr marL="0" indent="0">
              <a:buNone/>
            </a:pP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t</a:t>
            </a:r>
            <a:r>
              <a:rPr lang="en-US" altLang="zh-TW" baseline="-25000" dirty="0" err="1" smtClean="0">
                <a:latin typeface="Times New Roman" panose="02020603050405020304" pitchFamily="18" charset="0"/>
                <a:cs typeface="Times New Roman" panose="02020603050405020304" pitchFamily="18" charset="0"/>
              </a:rPr>
              <a:t>training</a:t>
            </a:r>
            <a:r>
              <a:rPr lang="en-US" altLang="zh-TW" dirty="0" smtClean="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t</a:t>
            </a:r>
            <a:r>
              <a:rPr lang="en-US" altLang="zh-TW" baseline="-25000" dirty="0" err="1" smtClean="0">
                <a:latin typeface="Times New Roman" panose="02020603050405020304" pitchFamily="18" charset="0"/>
                <a:cs typeface="Times New Roman" panose="02020603050405020304" pitchFamily="18" charset="0"/>
              </a:rPr>
              <a:t>test</a:t>
            </a:r>
            <a:r>
              <a:rPr lang="en-US" altLang="zh-TW" dirty="0" smtClean="0">
                <a:latin typeface="Times New Roman" panose="02020603050405020304" pitchFamily="18" charset="0"/>
                <a:cs typeface="Times New Roman" panose="02020603050405020304" pitchFamily="18" charset="0"/>
              </a:rPr>
              <a:t>) = split(</a:t>
            </a:r>
            <a:r>
              <a:rPr lang="en-US" altLang="zh-TW" dirty="0" err="1" smtClean="0">
                <a:latin typeface="Times New Roman" panose="02020603050405020304" pitchFamily="18" charset="0"/>
                <a:cs typeface="Times New Roman" panose="02020603050405020304" pitchFamily="18" charset="0"/>
              </a:rPr>
              <a:t>training_data</a:t>
            </a:r>
            <a:r>
              <a:rPr lang="en-US" altLang="zh-TW" dirty="0" smtClean="0">
                <a:latin typeface="Times New Roman" panose="02020603050405020304" pitchFamily="18" charset="0"/>
                <a:cs typeface="Times New Roman" panose="02020603050405020304" pitchFamily="18" charset="0"/>
              </a:rPr>
              <a:t>, 1 : 1)</a:t>
            </a:r>
          </a:p>
          <a:p>
            <a:pPr marL="0" indent="0">
              <a:buNone/>
            </a:pPr>
            <a:r>
              <a:rPr lang="en-US" altLang="zh-TW" dirty="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Vec</a:t>
            </a:r>
            <a:r>
              <a:rPr lang="en-US" altLang="zh-TW" baseline="-25000" dirty="0" err="1" smtClean="0">
                <a:latin typeface="Times New Roman" panose="02020603050405020304" pitchFamily="18" charset="0"/>
                <a:cs typeface="Times New Roman" panose="02020603050405020304" pitchFamily="18" charset="0"/>
              </a:rPr>
              <a:t>training</a:t>
            </a:r>
            <a:r>
              <a:rPr lang="en-US" altLang="zh-TW" dirty="0" smtClean="0">
                <a:latin typeface="Times New Roman" panose="02020603050405020304" pitchFamily="18" charset="0"/>
                <a:cs typeface="Times New Roman" panose="02020603050405020304" pitchFamily="18" charset="0"/>
              </a:rPr>
              <a:t> = n-</a:t>
            </a:r>
            <a:r>
              <a:rPr lang="en-US" altLang="zh-TW" dirty="0" err="1" smtClean="0">
                <a:latin typeface="Times New Roman" panose="02020603050405020304" pitchFamily="18" charset="0"/>
                <a:cs typeface="Times New Roman" panose="02020603050405020304" pitchFamily="18" charset="0"/>
              </a:rPr>
              <a:t>grams_sieve</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t</a:t>
            </a:r>
            <a:r>
              <a:rPr lang="en-US" altLang="zh-TW" baseline="-25000" dirty="0" err="1" smtClean="0">
                <a:latin typeface="Times New Roman" panose="02020603050405020304" pitchFamily="18" charset="0"/>
                <a:cs typeface="Times New Roman" panose="02020603050405020304" pitchFamily="18" charset="0"/>
              </a:rPr>
              <a:t>training</a:t>
            </a:r>
            <a:r>
              <a:rPr lang="en-US" altLang="zh-TW" dirty="0" smtClean="0">
                <a:latin typeface="Times New Roman" panose="02020603050405020304" pitchFamily="18" charset="0"/>
                <a:cs typeface="Times New Roman" panose="02020603050405020304" pitchFamily="18" charset="0"/>
              </a:rPr>
              <a:t>)</a:t>
            </a:r>
          </a:p>
          <a:p>
            <a:pPr marL="0" indent="0">
              <a:buNone/>
            </a:pP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(LM, Winnow, PA) = training(</a:t>
            </a:r>
            <a:r>
              <a:rPr lang="en-US" altLang="zh-TW" dirty="0" err="1" smtClean="0">
                <a:latin typeface="Times New Roman" panose="02020603050405020304" pitchFamily="18" charset="0"/>
                <a:cs typeface="Times New Roman" panose="02020603050405020304" pitchFamily="18" charset="0"/>
              </a:rPr>
              <a:t>Vec</a:t>
            </a:r>
            <a:r>
              <a:rPr lang="en-US" altLang="zh-TW" baseline="-25000" dirty="0" err="1" smtClean="0">
                <a:latin typeface="Times New Roman" panose="02020603050405020304" pitchFamily="18" charset="0"/>
                <a:cs typeface="Times New Roman" panose="02020603050405020304" pitchFamily="18" charset="0"/>
              </a:rPr>
              <a:t>training</a:t>
            </a:r>
            <a:r>
              <a:rPr lang="en-US" altLang="zh-TW" dirty="0" smtClean="0">
                <a:latin typeface="Times New Roman" panose="02020603050405020304" pitchFamily="18" charset="0"/>
                <a:cs typeface="Times New Roman" panose="02020603050405020304" pitchFamily="18" charset="0"/>
              </a:rPr>
              <a:t>)</a:t>
            </a:r>
          </a:p>
          <a:p>
            <a:pPr marL="0" indent="0">
              <a:buNone/>
            </a:pP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P = test(LM, Winnow, PA, </a:t>
            </a:r>
            <a:r>
              <a:rPr lang="en-US" altLang="zh-TW" dirty="0" err="1">
                <a:latin typeface="Times New Roman" panose="02020603050405020304" pitchFamily="18" charset="0"/>
                <a:cs typeface="Times New Roman" panose="02020603050405020304" pitchFamily="18" charset="0"/>
              </a:rPr>
              <a:t>Vec</a:t>
            </a:r>
            <a:r>
              <a:rPr lang="en-US" altLang="zh-TW" baseline="-25000" dirty="0" err="1">
                <a:latin typeface="Times New Roman" panose="02020603050405020304" pitchFamily="18" charset="0"/>
                <a:cs typeface="Times New Roman" panose="02020603050405020304" pitchFamily="18" charset="0"/>
              </a:rPr>
              <a:t>training</a:t>
            </a:r>
            <a:r>
              <a:rPr lang="en-US" altLang="zh-TW" dirty="0" smtClean="0">
                <a:latin typeface="Times New Roman" panose="02020603050405020304" pitchFamily="18" charset="0"/>
                <a:cs typeface="Times New Roman" panose="02020603050405020304" pitchFamily="18" charset="0"/>
              </a:rPr>
              <a:t>)</a:t>
            </a:r>
          </a:p>
          <a:p>
            <a:pPr marL="0" indent="0">
              <a:buNone/>
            </a:pPr>
            <a:r>
              <a:rPr lang="en-US" altLang="zh-TW" dirty="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gobal_record.add</a:t>
            </a:r>
            <a:r>
              <a:rPr lang="en-US" altLang="zh-TW" dirty="0" smtClean="0">
                <a:latin typeface="Times New Roman" panose="02020603050405020304" pitchFamily="18" charset="0"/>
                <a:cs typeface="Times New Roman" panose="02020603050405020304" pitchFamily="18" charset="0"/>
              </a:rPr>
              <a:t>(P, </a:t>
            </a:r>
            <a:r>
              <a:rPr lang="en-US" altLang="zh-TW" dirty="0" err="1">
                <a:latin typeface="Times New Roman" panose="02020603050405020304" pitchFamily="18" charset="0"/>
                <a:cs typeface="Times New Roman" panose="02020603050405020304" pitchFamily="18" charset="0"/>
              </a:rPr>
              <a:t>Vec</a:t>
            </a:r>
            <a:r>
              <a:rPr lang="en-US" altLang="zh-TW" baseline="-25000" dirty="0" err="1">
                <a:latin typeface="Times New Roman" panose="02020603050405020304" pitchFamily="18" charset="0"/>
                <a:cs typeface="Times New Roman" panose="02020603050405020304" pitchFamily="18" charset="0"/>
              </a:rPr>
              <a:t>training</a:t>
            </a:r>
            <a:r>
              <a:rPr lang="en-US" altLang="zh-TW" dirty="0" smtClean="0">
                <a:latin typeface="Times New Roman" panose="02020603050405020304" pitchFamily="18" charset="0"/>
                <a:cs typeface="Times New Roman" panose="02020603050405020304" pitchFamily="18" charset="0"/>
              </a:rPr>
              <a:t>)</a:t>
            </a:r>
            <a:br>
              <a:rPr lang="en-US" altLang="zh-TW" dirty="0" smtClean="0">
                <a:latin typeface="Times New Roman" panose="02020603050405020304" pitchFamily="18" charset="0"/>
                <a:cs typeface="Times New Roman" panose="02020603050405020304" pitchFamily="18" charset="0"/>
              </a:rPr>
            </a:br>
            <a:endParaRPr lang="en-US" altLang="zh-TW" dirty="0" smtClean="0">
              <a:latin typeface="Times New Roman" panose="02020603050405020304" pitchFamily="18" charset="0"/>
              <a:cs typeface="Times New Roman" panose="02020603050405020304" pitchFamily="18" charset="0"/>
            </a:endParaRPr>
          </a:p>
          <a:p>
            <a:pPr marL="0" indent="0">
              <a:buNone/>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每一次迴圈大約需要一分鐘，目標是挑出普遍性特徵。</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50527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Algorithm</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preprocess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628650" y="1825625"/>
            <a:ext cx="7886700" cy="4771118"/>
          </a:xfrm>
        </p:spPr>
        <p:txBody>
          <a:bodyPr>
            <a:normAutofit fontScale="85000" lnSpcReduction="20000"/>
          </a:bodyPr>
          <a:lstStyle/>
          <a:p>
            <a:pPr marL="0" indent="0">
              <a:buNone/>
            </a:pPr>
            <a:r>
              <a:rPr lang="en-US" altLang="zh-TW" dirty="0" smtClean="0">
                <a:latin typeface="Times New Roman" panose="02020603050405020304" pitchFamily="18" charset="0"/>
                <a:cs typeface="Times New Roman" panose="02020603050405020304" pitchFamily="18" charset="0"/>
              </a:rPr>
              <a:t>sort </a:t>
            </a:r>
            <a:r>
              <a:rPr lang="en-US" altLang="zh-TW" dirty="0" err="1" smtClean="0">
                <a:latin typeface="Times New Roman" panose="02020603050405020304" pitchFamily="18" charset="0"/>
                <a:cs typeface="Times New Roman" panose="02020603050405020304" pitchFamily="18" charset="0"/>
              </a:rPr>
              <a:t>gobal_record</a:t>
            </a:r>
            <a:r>
              <a:rPr lang="en-US" altLang="zh-TW" dirty="0" smtClean="0">
                <a:latin typeface="Times New Roman" panose="02020603050405020304" pitchFamily="18" charset="0"/>
                <a:cs typeface="Times New Roman" panose="02020603050405020304" pitchFamily="18" charset="0"/>
              </a:rPr>
              <a:t>(n-grams, score) by descending order.</a:t>
            </a:r>
          </a:p>
          <a:p>
            <a:pPr marL="0" indent="0">
              <a:buNone/>
            </a:pPr>
            <a:r>
              <a:rPr lang="en-US" altLang="zh-TW" dirty="0" err="1" smtClean="0">
                <a:latin typeface="Times New Roman" panose="02020603050405020304" pitchFamily="18" charset="0"/>
                <a:cs typeface="Times New Roman" panose="02020603050405020304" pitchFamily="18" charset="0"/>
              </a:rPr>
              <a:t>shuffle_order</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training_data</a:t>
            </a:r>
            <a:r>
              <a:rPr lang="en-US" altLang="zh-TW" dirty="0" smtClean="0">
                <a:latin typeface="Times New Roman" panose="02020603050405020304" pitchFamily="18" charset="0"/>
                <a:cs typeface="Times New Roman" panose="02020603050405020304" pitchFamily="18" charset="0"/>
              </a:rPr>
              <a:t>)</a:t>
            </a:r>
          </a:p>
          <a:p>
            <a:pPr marL="0" indent="0">
              <a:buNone/>
            </a:pP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t</a:t>
            </a:r>
            <a:r>
              <a:rPr lang="en-US" altLang="zh-TW" baseline="-25000" dirty="0" err="1" smtClean="0">
                <a:latin typeface="Times New Roman" panose="02020603050405020304" pitchFamily="18" charset="0"/>
                <a:cs typeface="Times New Roman" panose="02020603050405020304" pitchFamily="18" charset="0"/>
              </a:rPr>
              <a:t>training</a:t>
            </a:r>
            <a:r>
              <a:rPr lang="en-US" altLang="zh-TW" dirty="0" smtClean="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t</a:t>
            </a:r>
            <a:r>
              <a:rPr lang="en-US" altLang="zh-TW" baseline="-25000" dirty="0" err="1" smtClean="0">
                <a:latin typeface="Times New Roman" panose="02020603050405020304" pitchFamily="18" charset="0"/>
                <a:cs typeface="Times New Roman" panose="02020603050405020304" pitchFamily="18" charset="0"/>
              </a:rPr>
              <a:t>retain</a:t>
            </a:r>
            <a:r>
              <a:rPr lang="en-US" altLang="zh-TW" dirty="0" smtClean="0">
                <a:latin typeface="Times New Roman" panose="02020603050405020304" pitchFamily="18" charset="0"/>
                <a:cs typeface="Times New Roman" panose="02020603050405020304" pitchFamily="18" charset="0"/>
              </a:rPr>
              <a:t>) = split(</a:t>
            </a:r>
            <a:r>
              <a:rPr lang="en-US" altLang="zh-TW" dirty="0" err="1" smtClean="0">
                <a:latin typeface="Times New Roman" panose="02020603050405020304" pitchFamily="18" charset="0"/>
                <a:cs typeface="Times New Roman" panose="02020603050405020304" pitchFamily="18" charset="0"/>
              </a:rPr>
              <a:t>training_data</a:t>
            </a:r>
            <a:r>
              <a:rPr lang="en-US" altLang="zh-TW" dirty="0" smtClean="0">
                <a:latin typeface="Times New Roman" panose="02020603050405020304" pitchFamily="18" charset="0"/>
                <a:cs typeface="Times New Roman" panose="02020603050405020304" pitchFamily="18" charset="0"/>
              </a:rPr>
              <a:t>, 4 : 1)</a:t>
            </a:r>
          </a:p>
          <a:p>
            <a:pPr marL="0" indent="0">
              <a:buNone/>
            </a:pPr>
            <a:r>
              <a:rPr lang="en-US" altLang="zh-TW" dirty="0" smtClean="0">
                <a:latin typeface="Times New Roman" panose="02020603050405020304" pitchFamily="18" charset="0"/>
                <a:cs typeface="Times New Roman" panose="02020603050405020304" pitchFamily="18" charset="0"/>
              </a:rPr>
              <a:t>N-</a:t>
            </a:r>
            <a:r>
              <a:rPr lang="en-US" altLang="zh-TW" dirty="0" err="1" smtClean="0">
                <a:latin typeface="Times New Roman" panose="02020603050405020304" pitchFamily="18" charset="0"/>
                <a:cs typeface="Times New Roman" panose="02020603050405020304" pitchFamily="18" charset="0"/>
              </a:rPr>
              <a:t>gramsTable</a:t>
            </a:r>
            <a:r>
              <a:rPr lang="en-US" altLang="zh-TW" dirty="0" smtClean="0">
                <a:latin typeface="Times New Roman" panose="02020603050405020304" pitchFamily="18" charset="0"/>
                <a:cs typeface="Times New Roman" panose="02020603050405020304" pitchFamily="18" charset="0"/>
              </a:rPr>
              <a:t> = </a:t>
            </a:r>
            <a:r>
              <a:rPr lang="en-US" altLang="zh-TW" dirty="0" err="1" smtClean="0">
                <a:latin typeface="Times New Roman" panose="02020603050405020304" pitchFamily="18" charset="0"/>
                <a:cs typeface="Times New Roman" panose="02020603050405020304" pitchFamily="18" charset="0"/>
              </a:rPr>
              <a:t>gobel_record.sublist</a:t>
            </a:r>
            <a:r>
              <a:rPr lang="en-US" altLang="zh-TW" dirty="0" smtClean="0">
                <a:latin typeface="Times New Roman" panose="02020603050405020304" pitchFamily="18" charset="0"/>
                <a:cs typeface="Times New Roman" panose="02020603050405020304" pitchFamily="18" charset="0"/>
              </a:rPr>
              <a:t>(K</a:t>
            </a:r>
            <a:r>
              <a:rPr lang="en-US" altLang="zh-TW" dirty="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marL="0" indent="0">
              <a:buNone/>
            </a:pPr>
            <a:r>
              <a:rPr lang="en-US" altLang="zh-TW" dirty="0" err="1" smtClean="0">
                <a:latin typeface="Times New Roman" panose="02020603050405020304" pitchFamily="18" charset="0"/>
                <a:cs typeface="Times New Roman" panose="02020603050405020304" pitchFamily="18" charset="0"/>
              </a:rPr>
              <a:t>Vec</a:t>
            </a:r>
            <a:r>
              <a:rPr lang="en-US" altLang="zh-TW" baseline="-25000" dirty="0" err="1" smtClean="0">
                <a:latin typeface="Times New Roman" panose="02020603050405020304" pitchFamily="18" charset="0"/>
                <a:cs typeface="Times New Roman" panose="02020603050405020304" pitchFamily="18" charset="0"/>
              </a:rPr>
              <a:t>training</a:t>
            </a:r>
            <a:r>
              <a:rPr lang="en-US" altLang="zh-TW" dirty="0" smtClean="0">
                <a:latin typeface="Times New Roman" panose="02020603050405020304" pitchFamily="18" charset="0"/>
                <a:cs typeface="Times New Roman" panose="02020603050405020304" pitchFamily="18" charset="0"/>
              </a:rPr>
              <a:t> = </a:t>
            </a:r>
            <a:r>
              <a:rPr lang="en-US" altLang="zh-TW" dirty="0" err="1" smtClean="0">
                <a:latin typeface="Times New Roman" panose="02020603050405020304" pitchFamily="18" charset="0"/>
                <a:cs typeface="Times New Roman" panose="02020603050405020304" pitchFamily="18" charset="0"/>
              </a:rPr>
              <a:t>parsingInput</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t</a:t>
            </a:r>
            <a:r>
              <a:rPr lang="en-US" altLang="zh-TW" baseline="-25000" dirty="0" err="1" smtClean="0">
                <a:latin typeface="Times New Roman" panose="02020603050405020304" pitchFamily="18" charset="0"/>
                <a:cs typeface="Times New Roman" panose="02020603050405020304" pitchFamily="18" charset="0"/>
              </a:rPr>
              <a:t>training</a:t>
            </a:r>
            <a:r>
              <a:rPr lang="en-US" altLang="zh-TW" baseline="-25000"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N-</a:t>
            </a:r>
            <a:r>
              <a:rPr lang="en-US" altLang="zh-TW" dirty="0" err="1">
                <a:latin typeface="Times New Roman" panose="02020603050405020304" pitchFamily="18" charset="0"/>
                <a:cs typeface="Times New Roman" panose="02020603050405020304" pitchFamily="18" charset="0"/>
              </a:rPr>
              <a:t>gramsTable</a:t>
            </a:r>
            <a:r>
              <a:rPr lang="en-US" altLang="zh-TW" dirty="0" smtClean="0">
                <a:latin typeface="Times New Roman" panose="02020603050405020304" pitchFamily="18" charset="0"/>
                <a:cs typeface="Times New Roman" panose="02020603050405020304" pitchFamily="18" charset="0"/>
              </a:rPr>
              <a:t>)</a:t>
            </a:r>
          </a:p>
          <a:p>
            <a:pPr marL="0" indent="0">
              <a:buNone/>
            </a:pPr>
            <a:r>
              <a:rPr lang="en-US" altLang="zh-TW" dirty="0" err="1" smtClean="0">
                <a:latin typeface="Times New Roman" panose="02020603050405020304" pitchFamily="18" charset="0"/>
                <a:cs typeface="Times New Roman" panose="02020603050405020304" pitchFamily="18" charset="0"/>
              </a:rPr>
              <a:t>Vec</a:t>
            </a:r>
            <a:r>
              <a:rPr lang="en-US" altLang="zh-TW" baseline="-25000" dirty="0" err="1" smtClean="0">
                <a:latin typeface="Times New Roman" panose="02020603050405020304" pitchFamily="18" charset="0"/>
                <a:cs typeface="Times New Roman" panose="02020603050405020304" pitchFamily="18" charset="0"/>
              </a:rPr>
              <a:t>retain</a:t>
            </a:r>
            <a:r>
              <a:rPr lang="en-US" altLang="zh-TW" dirty="0" smtClean="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parsingInput</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t</a:t>
            </a:r>
            <a:r>
              <a:rPr lang="en-US" altLang="zh-TW" baseline="-25000" dirty="0" err="1" smtClean="0">
                <a:latin typeface="Times New Roman" panose="02020603050405020304" pitchFamily="18" charset="0"/>
                <a:cs typeface="Times New Roman" panose="02020603050405020304" pitchFamily="18" charset="0"/>
              </a:rPr>
              <a:t>retain</a:t>
            </a:r>
            <a:r>
              <a:rPr lang="en-US" altLang="zh-TW" baseline="-25000"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N-</a:t>
            </a:r>
            <a:r>
              <a:rPr lang="en-US" altLang="zh-TW" dirty="0" err="1">
                <a:latin typeface="Times New Roman" panose="02020603050405020304" pitchFamily="18" charset="0"/>
                <a:cs typeface="Times New Roman" panose="02020603050405020304" pitchFamily="18" charset="0"/>
              </a:rPr>
              <a:t>gramsTable</a:t>
            </a:r>
            <a:r>
              <a:rPr lang="en-US" altLang="zh-TW" dirty="0" smtClean="0">
                <a:latin typeface="Times New Roman" panose="02020603050405020304" pitchFamily="18" charset="0"/>
                <a:cs typeface="Times New Roman" panose="02020603050405020304" pitchFamily="18" charset="0"/>
              </a:rPr>
              <a:t>)</a:t>
            </a:r>
          </a:p>
          <a:p>
            <a:pPr marL="0" indent="0">
              <a:buNone/>
            </a:pPr>
            <a:r>
              <a:rPr lang="en-US" altLang="zh-TW" dirty="0" smtClean="0">
                <a:latin typeface="Times New Roman" panose="02020603050405020304" pitchFamily="18" charset="0"/>
                <a:cs typeface="Times New Roman" panose="02020603050405020304" pitchFamily="18" charset="0"/>
              </a:rPr>
              <a:t>(LM, Winnow, PA) = training(</a:t>
            </a:r>
            <a:r>
              <a:rPr lang="en-US" altLang="zh-TW" dirty="0" err="1" smtClean="0">
                <a:latin typeface="Times New Roman" panose="02020603050405020304" pitchFamily="18" charset="0"/>
                <a:cs typeface="Times New Roman" panose="02020603050405020304" pitchFamily="18" charset="0"/>
              </a:rPr>
              <a:t>Vec</a:t>
            </a:r>
            <a:r>
              <a:rPr lang="en-US" altLang="zh-TW" baseline="-25000" dirty="0" err="1" smtClean="0">
                <a:latin typeface="Times New Roman" panose="02020603050405020304" pitchFamily="18" charset="0"/>
                <a:cs typeface="Times New Roman" panose="02020603050405020304" pitchFamily="18" charset="0"/>
              </a:rPr>
              <a:t>training</a:t>
            </a:r>
            <a:r>
              <a:rPr lang="en-US" altLang="zh-TW" dirty="0" smtClean="0">
                <a:latin typeface="Times New Roman" panose="02020603050405020304" pitchFamily="18" charset="0"/>
                <a:cs typeface="Times New Roman" panose="02020603050405020304" pitchFamily="18" charset="0"/>
              </a:rPr>
              <a:t>)</a:t>
            </a:r>
          </a:p>
          <a:p>
            <a:pPr marL="0" indent="0">
              <a:buNone/>
            </a:pPr>
            <a:r>
              <a:rPr lang="en-US" altLang="zh-TW" dirty="0" smtClean="0">
                <a:latin typeface="Times New Roman" panose="02020603050405020304" pitchFamily="18" charset="0"/>
                <a:cs typeface="Times New Roman" panose="02020603050405020304" pitchFamily="18" charset="0"/>
              </a:rPr>
              <a:t>(LM, Winnow, PA) = retraining(</a:t>
            </a:r>
            <a:r>
              <a:rPr lang="en-US" altLang="zh-TW" dirty="0" err="1" smtClean="0">
                <a:latin typeface="Times New Roman" panose="02020603050405020304" pitchFamily="18" charset="0"/>
                <a:cs typeface="Times New Roman" panose="02020603050405020304" pitchFamily="18" charset="0"/>
              </a:rPr>
              <a:t>Vec</a:t>
            </a:r>
            <a:r>
              <a:rPr lang="en-US" altLang="zh-TW" baseline="-25000" dirty="0" err="1" smtClean="0">
                <a:latin typeface="Times New Roman" panose="02020603050405020304" pitchFamily="18" charset="0"/>
                <a:cs typeface="Times New Roman" panose="02020603050405020304" pitchFamily="18" charset="0"/>
              </a:rPr>
              <a:t>retain</a:t>
            </a:r>
            <a:r>
              <a:rPr lang="en-US" altLang="zh-TW" dirty="0" smtClean="0">
                <a:latin typeface="Times New Roman" panose="02020603050405020304" pitchFamily="18" charset="0"/>
                <a:cs typeface="Times New Roman" panose="02020603050405020304" pitchFamily="18" charset="0"/>
              </a:rPr>
              <a:t>)</a:t>
            </a:r>
            <a:br>
              <a:rPr lang="en-US" altLang="zh-TW" dirty="0" smtClean="0">
                <a:latin typeface="Times New Roman" panose="02020603050405020304" pitchFamily="18" charset="0"/>
                <a:cs typeface="Times New Roman" panose="02020603050405020304" pitchFamily="18" charset="0"/>
              </a:rPr>
            </a:br>
            <a:endParaRPr lang="en-US" altLang="zh-TW" dirty="0" smtClean="0">
              <a:latin typeface="Times New Roman" panose="02020603050405020304" pitchFamily="18" charset="0"/>
              <a:cs typeface="Times New Roman" panose="02020603050405020304" pitchFamily="18" charset="0"/>
            </a:endParaRPr>
          </a:p>
          <a:p>
            <a:pPr marL="0" indent="0">
              <a:buNone/>
            </a:pPr>
            <a:r>
              <a:rPr lang="zh-TW" altLang="en-US" dirty="0">
                <a:latin typeface="標楷體" panose="03000509000000000000" pitchFamily="65" charset="-120"/>
                <a:ea typeface="標楷體" panose="03000509000000000000" pitchFamily="65" charset="-120"/>
                <a:cs typeface="Times New Roman" panose="02020603050405020304" pitchFamily="18" charset="0"/>
              </a:rPr>
              <a:t>根據普遍性特徵訓練，同時防止過度訓練</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
            </a:r>
            <a:b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br>
            <a:endParaRPr lang="en-US" altLang="zh-TW" dirty="0" smtClean="0">
              <a:latin typeface="Times New Roman" panose="02020603050405020304" pitchFamily="18" charset="0"/>
              <a:cs typeface="Times New Roman" panose="02020603050405020304" pitchFamily="18" charset="0"/>
            </a:endParaRPr>
          </a:p>
          <a:p>
            <a:pPr marL="0" indent="0">
              <a:buNone/>
            </a:pPr>
            <a:r>
              <a:rPr lang="en-US" altLang="zh-TW" dirty="0" err="1" smtClean="0">
                <a:latin typeface="Times New Roman" panose="02020603050405020304" pitchFamily="18" charset="0"/>
                <a:cs typeface="Times New Roman" panose="02020603050405020304" pitchFamily="18" charset="0"/>
              </a:rPr>
              <a:t>simpleTest</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testdata</a:t>
            </a:r>
            <a:r>
              <a:rPr lang="en-US" altLang="zh-TW" dirty="0" smtClean="0">
                <a:latin typeface="Times New Roman" panose="02020603050405020304" pitchFamily="18" charset="0"/>
                <a:cs typeface="Times New Roman" panose="02020603050405020304" pitchFamily="18" charset="0"/>
              </a:rPr>
              <a:t>, LM, Winnow, PA)</a:t>
            </a:r>
          </a:p>
          <a:p>
            <a:pPr marL="0" indent="0">
              <a:buNone/>
            </a:pPr>
            <a:r>
              <a:rPr lang="en-US" altLang="zh-TW" dirty="0" err="1" smtClean="0">
                <a:latin typeface="Times New Roman" panose="02020603050405020304" pitchFamily="18" charset="0"/>
                <a:cs typeface="Times New Roman" panose="02020603050405020304" pitchFamily="18" charset="0"/>
              </a:rPr>
              <a:t>onlineTest</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testdata</a:t>
            </a:r>
            <a:r>
              <a:rPr lang="en-US" altLang="zh-TW" dirty="0" smtClean="0">
                <a:latin typeface="Times New Roman" panose="02020603050405020304" pitchFamily="18" charset="0"/>
                <a:cs typeface="Times New Roman" panose="02020603050405020304" pitchFamily="18" charset="0"/>
              </a:rPr>
              <a:t>, LM, Winnow, PA</a:t>
            </a:r>
            <a:r>
              <a:rPr lang="en-US" altLang="zh-TW"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10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Algorithm</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more classifier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pPr marL="0" indent="0">
              <a:buNone/>
            </a:pPr>
            <a:r>
              <a:rPr lang="en-US" altLang="zh-TW" dirty="0" smtClean="0">
                <a:latin typeface="Times New Roman" panose="02020603050405020304" pitchFamily="18" charset="0"/>
                <a:cs typeface="Times New Roman" panose="02020603050405020304" pitchFamily="18" charset="0"/>
              </a:rPr>
              <a:t>Classifier Vector(x) = </a:t>
            </a:r>
            <a:br>
              <a:rPr lang="en-US" altLang="zh-TW" dirty="0" smtClean="0">
                <a:latin typeface="Times New Roman" panose="02020603050405020304" pitchFamily="18" charset="0"/>
                <a:cs typeface="Times New Roman" panose="02020603050405020304" pitchFamily="18" charset="0"/>
              </a:rPr>
            </a:br>
            <a:r>
              <a:rPr lang="en-US" altLang="zh-TW" dirty="0" smtClean="0">
                <a:latin typeface="Times New Roman" panose="02020603050405020304" pitchFamily="18" charset="0"/>
                <a:cs typeface="Times New Roman" panose="02020603050405020304" pitchFamily="18" charset="0"/>
              </a:rPr>
              <a:t>(LM_POS</a:t>
            </a:r>
            <a:r>
              <a:rPr lang="en-US" altLang="zh-TW" dirty="0">
                <a:latin typeface="Times New Roman" panose="02020603050405020304" pitchFamily="18" charset="0"/>
                <a:cs typeface="Times New Roman" panose="02020603050405020304" pitchFamily="18" charset="0"/>
              </a:rPr>
              <a:t>, LM_NEG, WINNOW_POS, WINNOW_NEG, PA_POS, </a:t>
            </a:r>
            <a:r>
              <a:rPr lang="en-US" altLang="zh-TW" dirty="0" smtClean="0">
                <a:latin typeface="Times New Roman" panose="02020603050405020304" pitchFamily="18" charset="0"/>
                <a:cs typeface="Times New Roman" panose="02020603050405020304" pitchFamily="18" charset="0"/>
              </a:rPr>
              <a:t>PA_NEG)</a:t>
            </a:r>
          </a:p>
          <a:p>
            <a:pPr lvl="1"/>
            <a:r>
              <a:rPr lang="en-US" altLang="zh-TW" dirty="0" smtClean="0">
                <a:latin typeface="Times New Roman" panose="02020603050405020304" pitchFamily="18" charset="0"/>
                <a:cs typeface="Times New Roman" panose="02020603050405020304" pitchFamily="18" charset="0"/>
              </a:rPr>
              <a:t>LM_POS = 0/1</a:t>
            </a:r>
          </a:p>
          <a:p>
            <a:pPr lvl="1"/>
            <a:r>
              <a:rPr lang="en-US" altLang="zh-TW" dirty="0" smtClean="0">
                <a:latin typeface="Times New Roman" panose="02020603050405020304" pitchFamily="18" charset="0"/>
                <a:cs typeface="Times New Roman" panose="02020603050405020304" pitchFamily="18" charset="0"/>
              </a:rPr>
              <a:t>LM_NEG </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0/1</a:t>
            </a:r>
          </a:p>
          <a:p>
            <a:pPr lvl="1"/>
            <a:r>
              <a:rPr lang="en-US" altLang="zh-TW" dirty="0" smtClean="0">
                <a:latin typeface="Times New Roman" panose="02020603050405020304" pitchFamily="18" charset="0"/>
                <a:cs typeface="Times New Roman" panose="02020603050405020304" pitchFamily="18" charset="0"/>
              </a:rPr>
              <a:t>WINNOW_POS = h(x)/</a:t>
            </a:r>
            <a:r>
              <a:rPr lang="en-US" altLang="zh-TW" dirty="0" err="1" smtClean="0">
                <a:latin typeface="Times New Roman" panose="02020603050405020304" pitchFamily="18" charset="0"/>
                <a:cs typeface="Times New Roman" panose="02020603050405020304" pitchFamily="18" charset="0"/>
              </a:rPr>
              <a:t>selfMAX</a:t>
            </a:r>
            <a:r>
              <a:rPr lang="en-US" altLang="zh-TW" dirty="0" smtClean="0">
                <a:latin typeface="Times New Roman" panose="02020603050405020304" pitchFamily="18" charset="0"/>
                <a:cs typeface="Times New Roman" panose="02020603050405020304" pitchFamily="18" charset="0"/>
              </a:rPr>
              <a:t>, h(x) </a:t>
            </a:r>
            <a:r>
              <a:rPr lang="en-US" altLang="zh-TW" dirty="0">
                <a:latin typeface="Times New Roman" panose="02020603050405020304" pitchFamily="18" charset="0"/>
                <a:cs typeface="Times New Roman" panose="02020603050405020304" pitchFamily="18" charset="0"/>
              </a:rPr>
              <a:t>&gt; </a:t>
            </a:r>
            <a:r>
              <a:rPr lang="en-US" altLang="zh-TW" dirty="0" smtClean="0">
                <a:latin typeface="Times New Roman" panose="02020603050405020304" pitchFamily="18" charset="0"/>
                <a:cs typeface="Times New Roman" panose="02020603050405020304" pitchFamily="18" charset="0"/>
              </a:rPr>
              <a:t>threshold</a:t>
            </a:r>
          </a:p>
          <a:p>
            <a:pPr lvl="1"/>
            <a:r>
              <a:rPr lang="en-US" altLang="zh-TW" dirty="0" smtClean="0">
                <a:latin typeface="Times New Roman" panose="02020603050405020304" pitchFamily="18" charset="0"/>
                <a:cs typeface="Times New Roman" panose="02020603050405020304" pitchFamily="18" charset="0"/>
              </a:rPr>
              <a:t>WINNOW_NEG = h(x)/</a:t>
            </a:r>
            <a:r>
              <a:rPr lang="en-US" altLang="zh-TW" dirty="0" err="1" smtClean="0">
                <a:latin typeface="Times New Roman" panose="02020603050405020304" pitchFamily="18" charset="0"/>
                <a:cs typeface="Times New Roman" panose="02020603050405020304" pitchFamily="18" charset="0"/>
              </a:rPr>
              <a:t>selfMAX</a:t>
            </a:r>
            <a:r>
              <a:rPr lang="en-US" altLang="zh-TW" dirty="0" smtClean="0">
                <a:latin typeface="Times New Roman" panose="02020603050405020304" pitchFamily="18" charset="0"/>
                <a:cs typeface="Times New Roman" panose="02020603050405020304" pitchFamily="18" charset="0"/>
              </a:rPr>
              <a:t>, h(x) &lt; threshold</a:t>
            </a:r>
            <a:endParaRPr lang="en-US" altLang="zh-TW" dirty="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PA_POS </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dot(x, w)/</a:t>
            </a:r>
            <a:r>
              <a:rPr lang="en-US" altLang="zh-TW" dirty="0" err="1">
                <a:latin typeface="Times New Roman" panose="02020603050405020304" pitchFamily="18" charset="0"/>
                <a:cs typeface="Times New Roman" panose="02020603050405020304" pitchFamily="18" charset="0"/>
              </a:rPr>
              <a:t>selfMAX</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dot(x, w) </a:t>
            </a:r>
            <a:r>
              <a:rPr lang="en-US" altLang="zh-TW" dirty="0">
                <a:latin typeface="Times New Roman" panose="02020603050405020304" pitchFamily="18" charset="0"/>
                <a:cs typeface="Times New Roman" panose="02020603050405020304" pitchFamily="18" charset="0"/>
              </a:rPr>
              <a:t>&gt; 0</a:t>
            </a:r>
          </a:p>
          <a:p>
            <a:pPr lvl="1"/>
            <a:r>
              <a:rPr lang="en-US" altLang="zh-TW" dirty="0" smtClean="0">
                <a:latin typeface="Times New Roman" panose="02020603050405020304" pitchFamily="18" charset="0"/>
                <a:cs typeface="Times New Roman" panose="02020603050405020304" pitchFamily="18" charset="0"/>
              </a:rPr>
              <a:t>PA_NEG </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dot(x, w)/</a:t>
            </a:r>
            <a:r>
              <a:rPr lang="en-US" altLang="zh-TW" dirty="0" err="1">
                <a:latin typeface="Times New Roman" panose="02020603050405020304" pitchFamily="18" charset="0"/>
                <a:cs typeface="Times New Roman" panose="02020603050405020304" pitchFamily="18" charset="0"/>
              </a:rPr>
              <a:t>selfMAX</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dot(x, w) &lt; </a:t>
            </a:r>
            <a:r>
              <a:rPr lang="en-US" altLang="zh-TW" dirty="0" smtClean="0">
                <a:latin typeface="Times New Roman" panose="02020603050405020304" pitchFamily="18" charset="0"/>
                <a:cs typeface="Times New Roman" panose="02020603050405020304" pitchFamily="18" charset="0"/>
              </a:rPr>
              <a:t>0</a:t>
            </a:r>
            <a:br>
              <a:rPr lang="en-US" altLang="zh-TW" dirty="0" smtClean="0">
                <a:latin typeface="Times New Roman" panose="02020603050405020304" pitchFamily="18" charset="0"/>
                <a:cs typeface="Times New Roman" panose="02020603050405020304" pitchFamily="18" charset="0"/>
              </a:rPr>
            </a:br>
            <a:endParaRPr lang="en-US" altLang="zh-TW" dirty="0" smtClean="0">
              <a:latin typeface="Times New Roman" panose="02020603050405020304" pitchFamily="18" charset="0"/>
              <a:cs typeface="Times New Roman" panose="02020603050405020304" pitchFamily="18" charset="0"/>
            </a:endParaRPr>
          </a:p>
          <a:p>
            <a:pPr marL="457200" lvl="1" indent="0">
              <a:buNone/>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發現以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閥值作為判斷標準，因此當得到靠近閥值的數據下，判斷能力是相當脆弱。</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7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Why we need online classifier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3600" strike="sngStrike" dirty="0" smtClean="0">
                <a:latin typeface="Times New Roman" panose="02020603050405020304" pitchFamily="18" charset="0"/>
                <a:cs typeface="Times New Roman" panose="02020603050405020304" pitchFamily="18" charset="0"/>
              </a:rPr>
              <a:t>dynamic </a:t>
            </a:r>
            <a:r>
              <a:rPr lang="en-US" altLang="zh-TW" sz="3600" strike="sngStrike" dirty="0">
                <a:latin typeface="Times New Roman" panose="02020603050405020304" pitchFamily="18" charset="0"/>
                <a:cs typeface="Times New Roman" panose="02020603050405020304" pitchFamily="18" charset="0"/>
              </a:rPr>
              <a:t>modify </a:t>
            </a:r>
            <a:r>
              <a:rPr lang="en-US" altLang="zh-TW" sz="3600" strike="sngStrike" dirty="0" smtClean="0">
                <a:latin typeface="Times New Roman" panose="02020603050405020304" pitchFamily="18" charset="0"/>
                <a:cs typeface="Times New Roman" panose="02020603050405020304" pitchFamily="18" charset="0"/>
              </a:rPr>
              <a:t>definition of characteristic vector</a:t>
            </a:r>
            <a:r>
              <a:rPr lang="en-US" altLang="zh-TW" sz="3600" dirty="0" smtClean="0">
                <a:latin typeface="Times New Roman" panose="02020603050405020304" pitchFamily="18" charset="0"/>
                <a:cs typeface="Times New Roman" panose="02020603050405020304" pitchFamily="18" charset="0"/>
              </a:rPr>
              <a:t/>
            </a:r>
            <a:br>
              <a:rPr lang="en-US" altLang="zh-TW" sz="3600" dirty="0" smtClean="0">
                <a:latin typeface="Times New Roman" panose="02020603050405020304" pitchFamily="18" charset="0"/>
                <a:cs typeface="Times New Roman" panose="02020603050405020304" pitchFamily="18" charset="0"/>
              </a:rPr>
            </a:br>
            <a:r>
              <a:rPr lang="en-US" altLang="zh-TW" sz="3600" dirty="0" smtClean="0">
                <a:latin typeface="Times New Roman" panose="02020603050405020304" pitchFamily="18" charset="0"/>
                <a:cs typeface="Times New Roman" panose="02020603050405020304" pitchFamily="18" charset="0"/>
              </a:rPr>
              <a:t>Difficult !!!!!!!!!!!!</a:t>
            </a:r>
            <a:br>
              <a:rPr lang="en-US" altLang="zh-TW" sz="3600" dirty="0" smtClean="0">
                <a:latin typeface="Times New Roman" panose="02020603050405020304" pitchFamily="18" charset="0"/>
                <a:cs typeface="Times New Roman" panose="02020603050405020304" pitchFamily="18" charset="0"/>
              </a:rPr>
            </a:br>
            <a:endParaRPr lang="en-US" altLang="zh-TW" sz="3600" dirty="0">
              <a:latin typeface="Times New Roman" panose="02020603050405020304" pitchFamily="18" charset="0"/>
              <a:cs typeface="Times New Roman" panose="02020603050405020304" pitchFamily="18" charset="0"/>
            </a:endParaRPr>
          </a:p>
          <a:p>
            <a:r>
              <a:rPr lang="en-US" altLang="zh-TW" sz="3600" dirty="0" smtClean="0">
                <a:latin typeface="Times New Roman" panose="02020603050405020304" pitchFamily="18" charset="0"/>
                <a:cs typeface="Times New Roman" panose="02020603050405020304" pitchFamily="18" charset="0"/>
              </a:rPr>
              <a:t>From </a:t>
            </a:r>
            <a:r>
              <a:rPr lang="en-US" altLang="zh-TW" sz="3600" dirty="0">
                <a:latin typeface="Times New Roman" panose="02020603050405020304" pitchFamily="18" charset="0"/>
                <a:cs typeface="Times New Roman" panose="02020603050405020304" pitchFamily="18" charset="0"/>
              </a:rPr>
              <a:t>another point of </a:t>
            </a:r>
            <a:r>
              <a:rPr lang="en-US" altLang="zh-TW" sz="3600" dirty="0" smtClean="0">
                <a:latin typeface="Times New Roman" panose="02020603050405020304" pitchFamily="18" charset="0"/>
                <a:cs typeface="Times New Roman" panose="02020603050405020304" pitchFamily="18" charset="0"/>
              </a:rPr>
              <a:t>view</a:t>
            </a:r>
          </a:p>
          <a:p>
            <a:pPr lvl="1"/>
            <a:r>
              <a:rPr lang="en-US" altLang="zh-TW" sz="3200" dirty="0" smtClean="0">
                <a:latin typeface="Times New Roman" panose="02020603050405020304" pitchFamily="18" charset="0"/>
                <a:cs typeface="Times New Roman" panose="02020603050405020304" pitchFamily="18" charset="0"/>
              </a:rPr>
              <a:t>we may training model from view face </a:t>
            </a:r>
            <a:r>
              <a:rPr lang="en-US" altLang="zh-TW" sz="3200" i="1" dirty="0" smtClean="0">
                <a:latin typeface="Times New Roman" panose="02020603050405020304" pitchFamily="18" charset="0"/>
                <a:cs typeface="Times New Roman" panose="02020603050405020304" pitchFamily="18" charset="0"/>
              </a:rPr>
              <a:t>A</a:t>
            </a:r>
            <a:r>
              <a:rPr lang="en-US" altLang="zh-TW" sz="3200" dirty="0" smtClean="0">
                <a:latin typeface="Times New Roman" panose="02020603050405020304" pitchFamily="18" charset="0"/>
                <a:cs typeface="Times New Roman" panose="02020603050405020304" pitchFamily="18" charset="0"/>
              </a:rPr>
              <a:t>, But test data must use view face </a:t>
            </a:r>
            <a:r>
              <a:rPr lang="en-US" altLang="zh-TW" sz="3200" i="1" dirty="0" smtClean="0">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201099987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TotalTime>
  <Words>719</Words>
  <Application>Microsoft Office PowerPoint</Application>
  <PresentationFormat>如螢幕大小 (4:3)</PresentationFormat>
  <Paragraphs>135</Paragraphs>
  <Slides>18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新細明體</vt:lpstr>
      <vt:lpstr>標楷體</vt:lpstr>
      <vt:lpstr>Arial</vt:lpstr>
      <vt:lpstr>Calibri</vt:lpstr>
      <vt:lpstr>Calibri Light</vt:lpstr>
      <vt:lpstr>Times New Roman</vt:lpstr>
      <vt:lpstr>Office 佈景主題</vt:lpstr>
      <vt:lpstr>Polarity Analysis for Sentiment Classification </vt:lpstr>
      <vt:lpstr>PowerPoint 簡報</vt:lpstr>
      <vt:lpstr>Problem</vt:lpstr>
      <vt:lpstr>Online Classifier</vt:lpstr>
      <vt:lpstr>From reference paper</vt:lpstr>
      <vt:lpstr>Algorithm－preprocess</vt:lpstr>
      <vt:lpstr>Algorithm－preprocess</vt:lpstr>
      <vt:lpstr>Algorithm－more classifier</vt:lpstr>
      <vt:lpstr>Why we need online classifier ?</vt:lpstr>
      <vt:lpstr>Algorithm－online test</vt:lpstr>
      <vt:lpstr>Algorithm－online test fail</vt:lpstr>
      <vt:lpstr>Vector</vt:lpstr>
      <vt:lpstr>Support N-grams Sieve</vt:lpstr>
      <vt:lpstr>Abbreviation List</vt:lpstr>
      <vt:lpstr>Detail – (1)</vt:lpstr>
      <vt:lpstr>Detail – (2)</vt:lpstr>
      <vt:lpstr>Feature</vt:lpstr>
      <vt:lpstr>Github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Polarity Analysis for Sentiment Classification </dc:title>
  <dc:creator>楊翔雲</dc:creator>
  <cp:lastModifiedBy>楊翔雲</cp:lastModifiedBy>
  <cp:revision>221</cp:revision>
  <dcterms:created xsi:type="dcterms:W3CDTF">2015-01-11T13:09:58Z</dcterms:created>
  <dcterms:modified xsi:type="dcterms:W3CDTF">2015-01-12T10:28:19Z</dcterms:modified>
</cp:coreProperties>
</file>