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88" r:id="rId6"/>
    <p:sldId id="289" r:id="rId7"/>
    <p:sldId id="290" r:id="rId8"/>
    <p:sldId id="287" r:id="rId9"/>
    <p:sldId id="262" r:id="rId10"/>
    <p:sldId id="263" r:id="rId11"/>
    <p:sldId id="264" r:id="rId12"/>
    <p:sldId id="265" r:id="rId13"/>
    <p:sldId id="300" r:id="rId14"/>
    <p:sldId id="279" r:id="rId15"/>
    <p:sldId id="301" r:id="rId16"/>
    <p:sldId id="280" r:id="rId17"/>
    <p:sldId id="302" r:id="rId18"/>
    <p:sldId id="303" r:id="rId19"/>
    <p:sldId id="281" r:id="rId20"/>
    <p:sldId id="282" r:id="rId21"/>
    <p:sldId id="297" r:id="rId22"/>
    <p:sldId id="29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72" d="100"/>
          <a:sy n="72" d="100"/>
        </p:scale>
        <p:origin x="6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87299" y="261770"/>
            <a:ext cx="8915399" cy="57955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2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687299" y="3273847"/>
            <a:ext cx="9452927" cy="969426"/>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z="3200" b="1" dirty="0">
                <a:solidFill>
                  <a:schemeClr val="tx1"/>
                </a:solidFill>
                <a:latin typeface="Times New Roman" panose="02020603050405020304" pitchFamily="18" charset="0"/>
                <a:cs typeface="Times New Roman" panose="02020603050405020304" pitchFamily="18" charset="0"/>
              </a:rPr>
              <a:t>					</a:t>
            </a:r>
            <a:r>
              <a:rPr lang="en-US" sz="4400" b="1" dirty="0">
                <a:solidFill>
                  <a:schemeClr val="tx1"/>
                </a:solidFill>
                <a:latin typeface="Times New Roman" panose="02020603050405020304" pitchFamily="18" charset="0"/>
                <a:cs typeface="Times New Roman" panose="02020603050405020304" pitchFamily="18" charset="0"/>
              </a:rPr>
              <a:t>S</a:t>
            </a:r>
            <a:r>
              <a:rPr lang="vi-VN" sz="4400" b="1" dirty="0">
                <a:solidFill>
                  <a:schemeClr val="tx1"/>
                </a:solidFill>
                <a:latin typeface="Times New Roman" panose="02020603050405020304" pitchFamily="18" charset="0"/>
                <a:cs typeface="Times New Roman" panose="02020603050405020304" pitchFamily="18" charset="0"/>
              </a:rPr>
              <a:t>entiment</a:t>
            </a:r>
            <a:r>
              <a:rPr lang="en-US" sz="4400" b="1" dirty="0">
                <a:solidFill>
                  <a:schemeClr val="tx1"/>
                </a:solidFill>
                <a:latin typeface="Times New Roman" panose="02020603050405020304" pitchFamily="18" charset="0"/>
                <a:cs typeface="Times New Roman" panose="02020603050405020304" pitchFamily="18" charset="0"/>
              </a:rPr>
              <a:t> A</a:t>
            </a:r>
            <a:r>
              <a:rPr lang="vi-VN" sz="4400" b="1" dirty="0">
                <a:solidFill>
                  <a:schemeClr val="tx1"/>
                </a:solidFill>
                <a:latin typeface="Times New Roman" panose="02020603050405020304" pitchFamily="18" charset="0"/>
                <a:cs typeface="Times New Roman" panose="02020603050405020304" pitchFamily="18" charset="0"/>
              </a:rPr>
              <a:t>nalysis:</a:t>
            </a:r>
          </a:p>
          <a:p>
            <a:pPr algn="ctr"/>
            <a:r>
              <a:rPr lang="vi-VN" sz="4400" b="1" dirty="0">
                <a:solidFill>
                  <a:schemeClr val="tx1"/>
                </a:solidFill>
                <a:latin typeface="Times New Roman" panose="02020603050405020304" pitchFamily="18" charset="0"/>
                <a:cs typeface="Times New Roman" panose="02020603050405020304" pitchFamily="18" charset="0"/>
              </a:rPr>
              <a:t> </a:t>
            </a:r>
            <a:r>
              <a:rPr lang="en-US" sz="4400" b="1" dirty="0">
                <a:solidFill>
                  <a:schemeClr val="tx1"/>
                </a:solidFill>
                <a:latin typeface="Times New Roman" panose="02020603050405020304" pitchFamily="18" charset="0"/>
                <a:cs typeface="Times New Roman" panose="02020603050405020304" pitchFamily="18" charset="0"/>
              </a:rPr>
              <a:t>C</a:t>
            </a:r>
            <a:r>
              <a:rPr lang="vi-VN" sz="4400" b="1" dirty="0">
                <a:solidFill>
                  <a:schemeClr val="tx1"/>
                </a:solidFill>
                <a:latin typeface="Times New Roman" panose="02020603050405020304" pitchFamily="18" charset="0"/>
                <a:cs typeface="Times New Roman" panose="02020603050405020304" pitchFamily="18" charset="0"/>
              </a:rPr>
              <a:t>oments</a:t>
            </a:r>
            <a:r>
              <a:rPr lang="en-US" sz="4400" b="1" dirty="0">
                <a:solidFill>
                  <a:schemeClr val="tx1"/>
                </a:solidFill>
                <a:latin typeface="Times New Roman" panose="02020603050405020304" pitchFamily="18" charset="0"/>
                <a:cs typeface="Times New Roman" panose="02020603050405020304" pitchFamily="18" charset="0"/>
              </a:rPr>
              <a:t> </a:t>
            </a:r>
            <a:r>
              <a:rPr lang="vi-VN" sz="4400" b="1" dirty="0">
                <a:solidFill>
                  <a:schemeClr val="tx1"/>
                </a:solidFill>
                <a:latin typeface="Times New Roman" panose="02020603050405020304" pitchFamily="18" charset="0"/>
                <a:cs typeface="Times New Roman" panose="02020603050405020304" pitchFamily="18" charset="0"/>
              </a:rPr>
              <a:t>or</a:t>
            </a:r>
            <a:r>
              <a:rPr lang="en-US" sz="4400" b="1" dirty="0">
                <a:solidFill>
                  <a:schemeClr val="tx1"/>
                </a:solidFill>
                <a:latin typeface="Times New Roman" panose="02020603050405020304" pitchFamily="18" charset="0"/>
                <a:cs typeface="Times New Roman" panose="02020603050405020304" pitchFamily="18" charset="0"/>
              </a:rPr>
              <a:t> </a:t>
            </a:r>
            <a:r>
              <a:rPr lang="vi-VN" sz="4400" b="1" dirty="0">
                <a:solidFill>
                  <a:schemeClr val="tx1"/>
                </a:solidFill>
                <a:latin typeface="Times New Roman" panose="02020603050405020304" pitchFamily="18" charset="0"/>
                <a:cs typeface="Times New Roman" panose="02020603050405020304" pitchFamily="18" charset="0"/>
              </a:rPr>
              <a:t>article</a:t>
            </a:r>
            <a:r>
              <a:rPr lang="en-US" sz="4400" b="1" dirty="0">
                <a:solidFill>
                  <a:schemeClr val="tx1"/>
                </a:solidFill>
                <a:latin typeface="Times New Roman" panose="02020603050405020304" pitchFamily="18" charset="0"/>
                <a:cs typeface="Times New Roman" panose="02020603050405020304" pitchFamily="18" charset="0"/>
              </a:rPr>
              <a:t> </a:t>
            </a:r>
            <a:r>
              <a:rPr lang="vi-VN" sz="4400" b="1" dirty="0">
                <a:solidFill>
                  <a:schemeClr val="tx1"/>
                </a:solidFill>
                <a:latin typeface="Times New Roman" panose="02020603050405020304" pitchFamily="18" charset="0"/>
                <a:cs typeface="Times New Roman" panose="02020603050405020304" pitchFamily="18" charset="0"/>
              </a:rPr>
              <a:t>about Products (Vietnamese)</a:t>
            </a:r>
            <a:endParaRPr lang="en-US" sz="4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3773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30003" y="562592"/>
            <a:ext cx="8915399" cy="596508"/>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dirty="0">
                <a:solidFill>
                  <a:schemeClr val="accent2">
                    <a:lumMod val="50000"/>
                  </a:schemeClr>
                </a:solidFill>
                <a:latin typeface="Times New Roman" panose="02020603050405020304" pitchFamily="18" charset="0"/>
                <a:cs typeface="Times New Roman" panose="02020603050405020304" pitchFamily="18" charset="0"/>
              </a:rPr>
              <a:t>Bộ dữ liệu VLSP 2016</a:t>
            </a:r>
            <a:endParaRPr lang="en-US"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Text Placeholder 4"/>
          <p:cNvSpPr txBox="1">
            <a:spLocks/>
          </p:cNvSpPr>
          <p:nvPr/>
        </p:nvSpPr>
        <p:spPr>
          <a:xfrm>
            <a:off x="1630003" y="1390918"/>
            <a:ext cx="9201129" cy="537049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vi-VN" sz="2600" dirty="0">
                <a:latin typeface="Times New Roman" panose="02020603050405020304" pitchFamily="18" charset="0"/>
                <a:cs typeface="Times New Roman" panose="02020603050405020304" pitchFamily="18" charset="0"/>
              </a:rPr>
              <a:t>Các đánh giá có độ dài ngắn khác nhau, tập trung nhiều từ 30-100 từ, nhiều đánh giá chỉ có 1 từ nhưng cũng có những đánh giá hơn 2400 từ.</a:t>
            </a:r>
            <a:endParaRPr lang="en-US"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600" dirty="0">
                <a:latin typeface="Times New Roman" panose="02020603050405020304" pitchFamily="18" charset="0"/>
                <a:cs typeface="Times New Roman" panose="02020603050405020304" pitchFamily="18" charset="0"/>
              </a:rPr>
              <a:t>Dữ liệu chứa nhiều thông số kỹ thuật.</a:t>
            </a:r>
            <a:endParaRPr lang="en-US"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600" dirty="0">
                <a:latin typeface="Times New Roman" panose="02020603050405020304" pitchFamily="18" charset="0"/>
                <a:cs typeface="Times New Roman" panose="02020603050405020304" pitchFamily="18" charset="0"/>
              </a:rPr>
              <a:t>Người dùng đề cập nhiều tới giá tiền trong các bình luận của mình.</a:t>
            </a:r>
            <a:endParaRPr lang="en-US"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600" dirty="0">
                <a:latin typeface="Times New Roman" panose="02020603050405020304" pitchFamily="18" charset="0"/>
                <a:cs typeface="Times New Roman" panose="02020603050405020304" pitchFamily="18" charset="0"/>
              </a:rPr>
              <a:t>Nhiều từ viết tắt, sai ngữ pháp, không theo chuẩn ngữ pháp.</a:t>
            </a:r>
            <a:endParaRPr lang="en-US"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600" dirty="0">
                <a:latin typeface="Times New Roman" panose="02020603050405020304" pitchFamily="18" charset="0"/>
                <a:cs typeface="Times New Roman" panose="02020603050405020304" pitchFamily="18" charset="0"/>
              </a:rPr>
              <a:t>Nhiều đánh giá là tiếng Việt không dấu.</a:t>
            </a:r>
            <a:endParaRPr lang="en-US" sz="26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vi-VN"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vi-VN"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vi-VN"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5418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30003" y="562592"/>
            <a:ext cx="8915399" cy="596508"/>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dirty="0">
                <a:solidFill>
                  <a:schemeClr val="accent2">
                    <a:lumMod val="50000"/>
                  </a:schemeClr>
                </a:solidFill>
                <a:latin typeface="Times New Roman" panose="02020603050405020304" pitchFamily="18" charset="0"/>
                <a:cs typeface="Times New Roman" panose="02020603050405020304" pitchFamily="18" charset="0"/>
              </a:rPr>
              <a:t>Tiền xử lý dữ liệu</a:t>
            </a:r>
            <a:endParaRPr lang="en-US"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Text Placeholder 4"/>
          <p:cNvSpPr txBox="1">
            <a:spLocks/>
          </p:cNvSpPr>
          <p:nvPr/>
        </p:nvSpPr>
        <p:spPr>
          <a:xfrm>
            <a:off x="1630003" y="1262130"/>
            <a:ext cx="9201129" cy="549927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buFont typeface="Wingdings" panose="05000000000000000000" pitchFamily="2" charset="2"/>
              <a:buChar char="Ø"/>
            </a:pPr>
            <a:r>
              <a:rPr lang="vi-VN" sz="2600" dirty="0">
                <a:latin typeface="Times New Roman" panose="02020603050405020304" pitchFamily="18" charset="0"/>
                <a:cs typeface="Times New Roman" panose="02020603050405020304" pitchFamily="18" charset="0"/>
              </a:rPr>
              <a:t>Dựa vào các đặc điểm phân tích dữ liệu được nêu ở phía trên, ta tiền xử lý dữ liệu thô, bao gồm các công đoạn sau:</a:t>
            </a:r>
          </a:p>
          <a:p>
            <a:r>
              <a:rPr lang="vi-VN" sz="2600" dirty="0">
                <a:latin typeface="Times New Roman" panose="02020603050405020304" pitchFamily="18" charset="0"/>
                <a:cs typeface="Times New Roman" panose="02020603050405020304" pitchFamily="18" charset="0"/>
              </a:rPr>
              <a:t>Sử dụng biểu thức chính quy</a:t>
            </a:r>
          </a:p>
          <a:p>
            <a:pPr lvl="1" indent="-342900">
              <a:buFont typeface="Arial" panose="020B0604020202020204" pitchFamily="34" charset="0"/>
              <a:buChar char="•"/>
            </a:pPr>
            <a:r>
              <a:rPr lang="vi-VN" sz="2600" dirty="0">
                <a:latin typeface="Times New Roman" panose="02020603050405020304" pitchFamily="18" charset="0"/>
                <a:cs typeface="Times New Roman" panose="02020603050405020304" pitchFamily="18" charset="0"/>
              </a:rPr>
              <a:t>Thay thế các url trong dữ liệu bởi nhãn </a:t>
            </a:r>
            <a:r>
              <a:rPr lang="vi-VN" sz="2600" i="1" dirty="0">
                <a:latin typeface="Times New Roman" panose="02020603050405020304" pitchFamily="18" charset="0"/>
                <a:cs typeface="Times New Roman" panose="02020603050405020304" pitchFamily="18" charset="0"/>
              </a:rPr>
              <a:t>link_spam</a:t>
            </a:r>
          </a:p>
          <a:p>
            <a:pPr lvl="1">
              <a:buFont typeface="Arial" panose="020B0604020202020204" pitchFamily="34" charset="0"/>
              <a:buChar char="•"/>
            </a:pPr>
            <a:r>
              <a:rPr lang="vi-VN" sz="2600" dirty="0">
                <a:latin typeface="Times New Roman" panose="02020603050405020304" pitchFamily="18" charset="0"/>
                <a:cs typeface="Times New Roman" panose="02020603050405020304" pitchFamily="18" charset="0"/>
              </a:rPr>
              <a:t>Thay tất cả các biểu thức giá tiền bằng nhãn </a:t>
            </a:r>
            <a:r>
              <a:rPr lang="vi-VN" sz="2600" i="1" dirty="0">
                <a:latin typeface="Times New Roman" panose="02020603050405020304" pitchFamily="18" charset="0"/>
                <a:cs typeface="Times New Roman" panose="02020603050405020304" pitchFamily="18" charset="0"/>
              </a:rPr>
              <a:t>money </a:t>
            </a:r>
            <a:r>
              <a:rPr lang="vi-VN" sz="2600" dirty="0">
                <a:latin typeface="Times New Roman" panose="02020603050405020304" pitchFamily="18" charset="0"/>
                <a:cs typeface="Times New Roman" panose="02020603050405020304" pitchFamily="18" charset="0"/>
              </a:rPr>
              <a:t>trong đó đơn vị tiền tệ có thể là  k, đ, ngàn, nghìn, usd, $ ...</a:t>
            </a:r>
          </a:p>
          <a:p>
            <a:pPr lvl="1">
              <a:buFont typeface="Arial" panose="020B0604020202020204" pitchFamily="34" charset="0"/>
              <a:buChar char="•"/>
            </a:pPr>
            <a:r>
              <a:rPr lang="vi-VN" sz="2600" dirty="0">
                <a:latin typeface="Times New Roman" panose="02020603050405020304" pitchFamily="18" charset="0"/>
                <a:cs typeface="Times New Roman" panose="02020603050405020304" pitchFamily="18" charset="0"/>
              </a:rPr>
              <a:t>Loại bỏ các dấu câu và các ký tự đặc biệt</a:t>
            </a:r>
          </a:p>
          <a:p>
            <a:pPr lvl="1">
              <a:buFont typeface="Arial" panose="020B0604020202020204" pitchFamily="34" charset="0"/>
              <a:buChar char="•"/>
            </a:pPr>
            <a:r>
              <a:rPr lang="vi-VN" sz="2600" dirty="0">
                <a:latin typeface="Times New Roman" panose="02020603050405020304" pitchFamily="18" charset="0"/>
                <a:cs typeface="Times New Roman" panose="02020603050405020304" pitchFamily="18" charset="0"/>
              </a:rPr>
              <a:t>Xóa bỏ các thông số kỹ thuật ví dụ: J2prime, 30px, 50Gb,…</a:t>
            </a:r>
          </a:p>
          <a:p>
            <a:pPr lvl="1">
              <a:buFont typeface="Arial" panose="020B0604020202020204" pitchFamily="34" charset="0"/>
              <a:buChar char="•"/>
            </a:pPr>
            <a:r>
              <a:rPr lang="vi-VN" sz="2600" dirty="0">
                <a:latin typeface="Times New Roman" panose="02020603050405020304" pitchFamily="18" charset="0"/>
                <a:cs typeface="Times New Roman" panose="02020603050405020304" pitchFamily="18" charset="0"/>
              </a:rPr>
              <a:t> Xử lý các trường hợp láy âm tiết</a:t>
            </a:r>
          </a:p>
          <a:p>
            <a:pPr lvl="1">
              <a:buFont typeface="Arial" panose="020B0604020202020204" pitchFamily="34" charset="0"/>
              <a:buChar char="•"/>
            </a:pPr>
            <a:r>
              <a:rPr lang="vi-VN" sz="2600" dirty="0">
                <a:latin typeface="Times New Roman" panose="02020603050405020304" pitchFamily="18" charset="0"/>
                <a:cs typeface="Times New Roman" panose="02020603050405020304" pitchFamily="18" charset="0"/>
              </a:rPr>
              <a:t>Thay thế các từ viết tắt bởi từ gốc của nó</a:t>
            </a:r>
          </a:p>
          <a:p>
            <a:pPr lvl="1">
              <a:buFont typeface="Arial" panose="020B0604020202020204" pitchFamily="34" charset="0"/>
              <a:buChar char="•"/>
            </a:pPr>
            <a:r>
              <a:rPr lang="vi-VN" sz="2600" dirty="0">
                <a:latin typeface="Times New Roman" panose="02020603050405020304" pitchFamily="18" charset="0"/>
                <a:cs typeface="Times New Roman" panose="02020603050405020304" pitchFamily="18" charset="0"/>
              </a:rPr>
              <a:t>Loại bỏ số và các từ chỉ có 1 ký tự</a:t>
            </a:r>
          </a:p>
          <a:p>
            <a:pPr lvl="1">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vi-VN" sz="2600" dirty="0">
              <a:latin typeface="Times New Roman" panose="02020603050405020304" pitchFamily="18" charset="0"/>
              <a:cs typeface="Times New Roman" panose="02020603050405020304" pitchFamily="18" charset="0"/>
            </a:endParaRPr>
          </a:p>
          <a:p>
            <a:pPr lvl="1" indent="-342900">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0" indent="0">
              <a:buNone/>
            </a:pPr>
            <a:endParaRPr lang="vi-VN"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vi-VN"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5229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30003" y="562592"/>
            <a:ext cx="8915399" cy="596508"/>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dirty="0">
                <a:solidFill>
                  <a:schemeClr val="accent2">
                    <a:lumMod val="50000"/>
                  </a:schemeClr>
                </a:solidFill>
                <a:latin typeface="Times New Roman" panose="02020603050405020304" pitchFamily="18" charset="0"/>
                <a:cs typeface="Times New Roman" panose="02020603050405020304" pitchFamily="18" charset="0"/>
              </a:rPr>
              <a:t>Tiền xử lý dữ liệu</a:t>
            </a:r>
            <a:endParaRPr lang="en-US" dirty="0">
              <a:solidFill>
                <a:schemeClr val="accent2">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 Placeholder 4"/>
              <p:cNvSpPr txBox="1">
                <a:spLocks/>
              </p:cNvSpPr>
              <p:nvPr/>
            </p:nvSpPr>
            <p:spPr>
              <a:xfrm>
                <a:off x="1630003" y="1390918"/>
                <a:ext cx="9201129" cy="537049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vi-VN" sz="2600" dirty="0">
                    <a:latin typeface="Times New Roman" panose="02020603050405020304" pitchFamily="18" charset="0"/>
                    <a:cs typeface="Times New Roman" panose="02020603050405020304" pitchFamily="18" charset="0"/>
                  </a:rPr>
                  <a:t>Tách từ</a:t>
                </a:r>
              </a:p>
              <a:p>
                <a:pPr lvl="1">
                  <a:buFont typeface="Arial" panose="020B0604020202020204" pitchFamily="34" charset="0"/>
                  <a:buChar char="•"/>
                </a:pPr>
                <a:r>
                  <a:rPr lang="vi-VN" sz="2600" dirty="0">
                    <a:latin typeface="Times New Roman" panose="02020603050405020304" pitchFamily="18" charset="0"/>
                    <a:cs typeface="Times New Roman" panose="02020603050405020304" pitchFamily="18" charset="0"/>
                  </a:rPr>
                  <a:t>Sử dụng bộ tách từ có sẵn Pyvi của thầy Trần Việt Trung.</a:t>
                </a:r>
              </a:p>
              <a:p>
                <a:pPr lvl="1">
                  <a:buFont typeface="Arial" panose="020B0604020202020204" pitchFamily="34" charset="0"/>
                  <a:buChar char="•"/>
                </a:pPr>
                <a:r>
                  <a:rPr lang="vi-VN" sz="2600" dirty="0">
                    <a:latin typeface="Times New Roman" panose="02020603050405020304" pitchFamily="18" charset="0"/>
                    <a:cs typeface="Times New Roman" panose="02020603050405020304" pitchFamily="18" charset="0"/>
                  </a:rPr>
                  <a:t>Ví dụ:      </a:t>
                </a:r>
              </a:p>
              <a:p>
                <a:pPr marL="457200" lvl="1" indent="0">
                  <a:buNone/>
                </a:pPr>
                <a:r>
                  <a:rPr lang="vi-VN" sz="2600" dirty="0">
                    <a:latin typeface="Times New Roman" panose="02020603050405020304" pitchFamily="18" charset="0"/>
                    <a:cs typeface="Times New Roman" panose="02020603050405020304" pitchFamily="18" charset="0"/>
                  </a:rPr>
                  <a:t>	trường đại học bách khoa hà nội.</a:t>
                </a:r>
              </a:p>
              <a:p>
                <a:pPr marL="457200" lvl="1" indent="0">
                  <a:buNone/>
                </a:pPr>
                <a:r>
                  <a:rPr lang="vi-VN" sz="2600" dirty="0">
                    <a:latin typeface="Times New Roman" panose="02020603050405020304" pitchFamily="18" charset="0"/>
                    <a:cs typeface="Times New Roman" panose="02020603050405020304" pitchFamily="18" charset="0"/>
                  </a:rPr>
                  <a:t>	 </a:t>
                </a:r>
                <a14:m>
                  <m:oMath xmlns:m="http://schemas.openxmlformats.org/officeDocument/2006/math">
                    <m:r>
                      <a:rPr lang="vi-VN" sz="2600" i="1">
                        <a:latin typeface="Cambria Math" panose="02040503050406030204" pitchFamily="18" charset="0"/>
                      </a:rPr>
                      <m:t>→</m:t>
                    </m:r>
                  </m:oMath>
                </a14:m>
                <a:r>
                  <a:rPr lang="vi-VN" sz="2600" dirty="0">
                    <a:latin typeface="Times New Roman" panose="02020603050405020304" pitchFamily="18" charset="0"/>
                    <a:cs typeface="Times New Roman" panose="02020603050405020304" pitchFamily="18" charset="0"/>
                  </a:rPr>
                  <a:t> trường đại_học bách_khoa hà_nội .</a:t>
                </a:r>
              </a:p>
              <a:p>
                <a:pPr marL="457200" lvl="1" indent="0">
                  <a:buNone/>
                </a:pPr>
                <a:r>
                  <a:rPr lang="vi-VN" sz="2600" dirty="0">
                    <a:latin typeface="Times New Roman" panose="02020603050405020304" pitchFamily="18" charset="0"/>
                    <a:cs typeface="Times New Roman" panose="02020603050405020304" pitchFamily="18" charset="0"/>
                  </a:rPr>
                  <a:t>Sau khi thực hiện tuần tự và đầy đủ theo quy trình trên, ta thu được bộ dữ liệu sạch cho pha tiếp theo của mô hình. </a:t>
                </a:r>
                <a:endParaRPr lang="en-US" sz="2600" dirty="0">
                  <a:latin typeface="Times New Roman" panose="02020603050405020304" pitchFamily="18" charset="0"/>
                  <a:cs typeface="Times New Roman" panose="02020603050405020304" pitchFamily="18" charset="0"/>
                </a:endParaRPr>
              </a:p>
              <a:p>
                <a:pPr marL="457200" lvl="1" indent="0">
                  <a:buNone/>
                </a:pPr>
                <a:endParaRPr lang="en-US" sz="26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vi-VN" sz="26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vi-VN" sz="2600" dirty="0">
                  <a:latin typeface="Times New Roman" panose="02020603050405020304" pitchFamily="18" charset="0"/>
                  <a:cs typeface="Times New Roman" panose="02020603050405020304" pitchFamily="18" charset="0"/>
                </a:endParaRPr>
              </a:p>
              <a:p>
                <a:pPr lvl="1" indent="-342900">
                  <a:buFont typeface="Arial" panose="020B0604020202020204" pitchFamily="34" charset="0"/>
                  <a:buChar char="•"/>
                </a:pPr>
                <a:endParaRPr lang="vi-VN" sz="2600" dirty="0">
                  <a:latin typeface="Times New Roman" panose="02020603050405020304" pitchFamily="18" charset="0"/>
                  <a:cs typeface="Times New Roman" panose="02020603050405020304" pitchFamily="18" charset="0"/>
                </a:endParaRPr>
              </a:p>
              <a:p>
                <a:pPr marL="857250" lvl="1" indent="-457200"/>
                <a:endParaRPr lang="vi-VN" sz="2600" dirty="0">
                  <a:latin typeface="Times New Roman" panose="02020603050405020304" pitchFamily="18" charset="0"/>
                  <a:cs typeface="Times New Roman" panose="02020603050405020304" pitchFamily="18" charset="0"/>
                </a:endParaRPr>
              </a:p>
              <a:p>
                <a:pPr lvl="1" indent="-342900">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0" indent="0">
                  <a:buNone/>
                </a:pPr>
                <a:endParaRPr lang="vi-VN"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vi-VN"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6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 name="Text Placeholder 4"/>
              <p:cNvSpPr txBox="1">
                <a:spLocks noRot="1" noChangeAspect="1" noMove="1" noResize="1" noEditPoints="1" noAdjustHandles="1" noChangeArrowheads="1" noChangeShapeType="1" noTextEdit="1"/>
              </p:cNvSpPr>
              <p:nvPr/>
            </p:nvSpPr>
            <p:spPr>
              <a:xfrm>
                <a:off x="1630003" y="1390918"/>
                <a:ext cx="9201129" cy="5370490"/>
              </a:xfrm>
              <a:prstGeom prst="rect">
                <a:avLst/>
              </a:prstGeom>
              <a:blipFill rotWithShape="0">
                <a:blip r:embed="rId2"/>
                <a:stretch>
                  <a:fillRect l="-1060" t="-1022"/>
                </a:stretch>
              </a:blipFill>
            </p:spPr>
            <p:txBody>
              <a:bodyPr/>
              <a:lstStyle/>
              <a:p>
                <a:r>
                  <a:rPr lang="en-US">
                    <a:noFill/>
                  </a:rPr>
                  <a:t> </a:t>
                </a:r>
              </a:p>
            </p:txBody>
          </p:sp>
        </mc:Fallback>
      </mc:AlternateContent>
    </p:spTree>
    <p:extLst>
      <p:ext uri="{BB962C8B-B14F-4D97-AF65-F5344CB8AC3E}">
        <p14:creationId xmlns:p14="http://schemas.microsoft.com/office/powerpoint/2010/main" val="1321564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30003" y="562592"/>
            <a:ext cx="8915399" cy="596508"/>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accent2">
                    <a:lumMod val="50000"/>
                  </a:schemeClr>
                </a:solidFill>
                <a:latin typeface="Times New Roman" panose="02020603050405020304" pitchFamily="18" charset="0"/>
                <a:cs typeface="Times New Roman" panose="02020603050405020304" pitchFamily="18" charset="0"/>
              </a:rPr>
              <a:t>Chia </a:t>
            </a:r>
            <a:r>
              <a:rPr lang="en-US" dirty="0" err="1">
                <a:solidFill>
                  <a:schemeClr val="accent2">
                    <a:lumMod val="50000"/>
                  </a:schemeClr>
                </a:solidFill>
                <a:latin typeface="Times New Roman" panose="02020603050405020304" pitchFamily="18" charset="0"/>
                <a:cs typeface="Times New Roman" panose="02020603050405020304" pitchFamily="18" charset="0"/>
              </a:rPr>
              <a:t>dữ</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liệu</a:t>
            </a:r>
            <a:endParaRPr lang="en-US"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Text Placeholder 4"/>
          <p:cNvSpPr txBox="1">
            <a:spLocks/>
          </p:cNvSpPr>
          <p:nvPr/>
        </p:nvSpPr>
        <p:spPr>
          <a:xfrm>
            <a:off x="1630003" y="1390918"/>
            <a:ext cx="9201129" cy="537049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buFont typeface="Arial" panose="020B0604020202020204" pitchFamily="34" charset="0"/>
              <a:buChar char="•"/>
            </a:pP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tổng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số</a:t>
            </a:r>
            <a:r>
              <a:rPr lang="en-US" sz="2600" dirty="0">
                <a:latin typeface="Times New Roman" panose="02020603050405020304" pitchFamily="18" charset="0"/>
                <a:cs typeface="Times New Roman" panose="02020603050405020304" pitchFamily="18" charset="0"/>
              </a:rPr>
              <a:t> 3400 </a:t>
            </a:r>
            <a:r>
              <a:rPr lang="en-US" sz="2600" dirty="0" err="1">
                <a:latin typeface="Times New Roman" panose="02020603050405020304" pitchFamily="18" charset="0"/>
                <a:cs typeface="Times New Roman" panose="02020603050405020304" pitchFamily="18" charset="0"/>
              </a:rPr>
              <a:t>ví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a:t>
            </a:r>
            <a:r>
              <a:rPr lang="en-US" sz="2600" dirty="0">
                <a:latin typeface="Times New Roman" panose="02020603050405020304" pitchFamily="18" charset="0"/>
                <a:cs typeface="Times New Roman" panose="02020603050405020304" pitchFamily="18" charset="0"/>
              </a:rPr>
              <a:t> chia </a:t>
            </a:r>
            <a:r>
              <a:rPr lang="en-US" sz="2600" dirty="0" err="1">
                <a:latin typeface="Times New Roman" panose="02020603050405020304" pitchFamily="18" charset="0"/>
                <a:cs typeface="Times New Roman" panose="02020603050405020304" pitchFamily="18" charset="0"/>
              </a:rPr>
              <a:t>đều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2 </a:t>
            </a:r>
            <a:r>
              <a:rPr lang="en-US" sz="2600" dirty="0" err="1">
                <a:latin typeface="Times New Roman" panose="02020603050405020304" pitchFamily="18" charset="0"/>
                <a:cs typeface="Times New Roman" panose="02020603050405020304" pitchFamily="18" charset="0"/>
              </a:rPr>
              <a:t>nhãn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tiêu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cực</a:t>
            </a:r>
            <a:r>
              <a:rPr lang="en-US" sz="2600" dirty="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US" sz="2600" dirty="0" err="1">
                <a:latin typeface="Times New Roman" panose="02020603050405020304" pitchFamily="18" charset="0"/>
                <a:cs typeface="Times New Roman" panose="02020603050405020304" pitchFamily="18" charset="0"/>
              </a:rPr>
              <a:t>Lấy</a:t>
            </a:r>
            <a:r>
              <a:rPr lang="en-US" sz="2600" dirty="0">
                <a:latin typeface="Times New Roman" panose="02020603050405020304" pitchFamily="18" charset="0"/>
                <a:cs typeface="Times New Roman" panose="02020603050405020304" pitchFamily="18" charset="0"/>
              </a:rPr>
              <a:t> 85,5%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ban </a:t>
            </a:r>
            <a:r>
              <a:rPr lang="en-US" sz="2600" dirty="0" err="1">
                <a:latin typeface="Times New Roman" panose="02020603050405020304" pitchFamily="18" charset="0"/>
                <a:cs typeface="Times New Roman" panose="02020603050405020304" pitchFamily="18" charset="0"/>
              </a:rPr>
              <a:t>đầu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Training set.</a:t>
            </a:r>
          </a:p>
          <a:p>
            <a:pPr lvl="2">
              <a:buFont typeface="Arial" panose="020B0604020202020204" pitchFamily="34" charset="0"/>
              <a:buChar char="•"/>
            </a:pPr>
            <a:r>
              <a:rPr lang="en-US" sz="2600" dirty="0" err="1">
                <a:latin typeface="Times New Roman" panose="02020603050405020304" pitchFamily="18" charset="0"/>
                <a:cs typeface="Times New Roman" panose="02020603050405020304" pitchFamily="18" charset="0"/>
              </a:rPr>
              <a:t>Lấy</a:t>
            </a:r>
            <a:r>
              <a:rPr lang="en-US" sz="2600" dirty="0">
                <a:latin typeface="Times New Roman" panose="02020603050405020304" pitchFamily="18" charset="0"/>
                <a:cs typeface="Times New Roman" panose="02020603050405020304" pitchFamily="18" charset="0"/>
              </a:rPr>
              <a:t> 9,5%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ban </a:t>
            </a:r>
            <a:r>
              <a:rPr lang="en-US" sz="2600" dirty="0" err="1">
                <a:latin typeface="Times New Roman" panose="02020603050405020304" pitchFamily="18" charset="0"/>
                <a:cs typeface="Times New Roman" panose="02020603050405020304" pitchFamily="18" charset="0"/>
              </a:rPr>
              <a:t>đầu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Validation set.</a:t>
            </a:r>
          </a:p>
          <a:p>
            <a:pPr lvl="2">
              <a:buFont typeface="Arial" panose="020B0604020202020204" pitchFamily="34" charset="0"/>
              <a:buChar char="•"/>
            </a:pPr>
            <a:r>
              <a:rPr lang="en-US" sz="2600" dirty="0" err="1">
                <a:latin typeface="Times New Roman" panose="02020603050405020304" pitchFamily="18" charset="0"/>
                <a:cs typeface="Times New Roman" panose="02020603050405020304" pitchFamily="18" charset="0"/>
              </a:rPr>
              <a:t>Lấy</a:t>
            </a:r>
            <a:r>
              <a:rPr lang="en-US" sz="2600" dirty="0">
                <a:latin typeface="Times New Roman" panose="02020603050405020304" pitchFamily="18" charset="0"/>
                <a:cs typeface="Times New Roman" panose="02020603050405020304" pitchFamily="18" charset="0"/>
              </a:rPr>
              <a:t> 5%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ban </a:t>
            </a:r>
            <a:r>
              <a:rPr lang="en-US" sz="2600" dirty="0" err="1">
                <a:latin typeface="Times New Roman" panose="02020603050405020304" pitchFamily="18" charset="0"/>
                <a:cs typeface="Times New Roman" panose="02020603050405020304" pitchFamily="18" charset="0"/>
              </a:rPr>
              <a:t>đầu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Test set</a:t>
            </a:r>
            <a:endParaRPr lang="vi-VN" sz="26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vi-VN" sz="2600" dirty="0">
              <a:latin typeface="Times New Roman" panose="02020603050405020304" pitchFamily="18" charset="0"/>
              <a:cs typeface="Times New Roman" panose="02020603050405020304" pitchFamily="18" charset="0"/>
            </a:endParaRPr>
          </a:p>
          <a:p>
            <a:pPr lvl="1" indent="-342900">
              <a:buFont typeface="Arial" panose="020B0604020202020204" pitchFamily="34" charset="0"/>
              <a:buChar char="•"/>
            </a:pPr>
            <a:endParaRPr lang="vi-VN" sz="2600" dirty="0">
              <a:latin typeface="Times New Roman" panose="02020603050405020304" pitchFamily="18" charset="0"/>
              <a:cs typeface="Times New Roman" panose="02020603050405020304" pitchFamily="18" charset="0"/>
            </a:endParaRPr>
          </a:p>
          <a:p>
            <a:pPr marL="857250" lvl="1" indent="-457200"/>
            <a:endParaRPr lang="vi-VN" sz="2600" dirty="0">
              <a:latin typeface="Times New Roman" panose="02020603050405020304" pitchFamily="18" charset="0"/>
              <a:cs typeface="Times New Roman" panose="02020603050405020304" pitchFamily="18" charset="0"/>
            </a:endParaRPr>
          </a:p>
          <a:p>
            <a:pPr lvl="1" indent="-342900">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0" indent="0">
              <a:buNone/>
            </a:pPr>
            <a:endParaRPr lang="vi-VN"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vi-VN"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7263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30003" y="562592"/>
            <a:ext cx="8915399" cy="596508"/>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solidFill>
                  <a:schemeClr val="accent2">
                    <a:lumMod val="50000"/>
                  </a:schemeClr>
                </a:solidFill>
                <a:latin typeface="Times New Roman" panose="02020603050405020304" pitchFamily="18" charset="0"/>
                <a:cs typeface="Times New Roman" panose="02020603050405020304" pitchFamily="18" charset="0"/>
              </a:rPr>
              <a:t>Đánh</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giá</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mô</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hình</a:t>
            </a:r>
            <a:endParaRPr lang="en-US"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Text Placeholder 4"/>
          <p:cNvSpPr txBox="1">
            <a:spLocks/>
          </p:cNvSpPr>
          <p:nvPr/>
        </p:nvSpPr>
        <p:spPr>
          <a:xfrm>
            <a:off x="1630003" y="1390918"/>
            <a:ext cx="9265524" cy="494548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2" indent="0">
              <a:buNone/>
            </a:pPr>
            <a:endParaRPr lang="vi-VN" sz="2600" dirty="0">
              <a:latin typeface="Times New Roman" panose="02020603050405020304" pitchFamily="18" charset="0"/>
              <a:cs typeface="Times New Roman" panose="02020603050405020304" pitchFamily="18" charset="0"/>
            </a:endParaRPr>
          </a:p>
          <a:p>
            <a:r>
              <a:rPr lang="en-US" sz="2600" dirty="0" err="1">
                <a:latin typeface="Times New Roman" panose="02020603050405020304" pitchFamily="18" charset="0"/>
                <a:cs typeface="Times New Roman" panose="02020603050405020304" pitchFamily="18" charset="0"/>
              </a:rPr>
              <a:t>Tính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chính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Accurancy</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Ma </a:t>
            </a:r>
            <a:r>
              <a:rPr lang="en-US" sz="2600" dirty="0" err="1">
                <a:latin typeface="Times New Roman" panose="02020603050405020304" pitchFamily="18" charset="0"/>
                <a:cs typeface="Times New Roman" panose="02020603050405020304" pitchFamily="18" charset="0"/>
              </a:rPr>
              <a:t>trận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nhầm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lẫn</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Precision, Recall, F1 score</a:t>
            </a: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7314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30003" y="562592"/>
            <a:ext cx="8915399" cy="596508"/>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solidFill>
                  <a:schemeClr val="accent2">
                    <a:lumMod val="50000"/>
                  </a:schemeClr>
                </a:solidFill>
                <a:latin typeface="Times New Roman" panose="02020603050405020304" pitchFamily="18" charset="0"/>
                <a:cs typeface="Times New Roman" panose="02020603050405020304" pitchFamily="18" charset="0"/>
              </a:rPr>
              <a:t>Đánh</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giá</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mô</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hình</a:t>
            </a:r>
            <a:r>
              <a:rPr lang="en-US" dirty="0">
                <a:solidFill>
                  <a:schemeClr val="accent2">
                    <a:lumMod val="50000"/>
                  </a:schemeClr>
                </a:solidFill>
                <a:latin typeface="Times New Roman" panose="02020603050405020304" pitchFamily="18" charset="0"/>
                <a:cs typeface="Times New Roman" panose="02020603050405020304" pitchFamily="18" charset="0"/>
              </a:rPr>
              <a:t>: Accuracy</a:t>
            </a:r>
          </a:p>
        </p:txBody>
      </p:sp>
      <p:sp>
        <p:nvSpPr>
          <p:cNvPr id="6" name="Text Placeholder 4"/>
          <p:cNvSpPr txBox="1">
            <a:spLocks/>
          </p:cNvSpPr>
          <p:nvPr/>
        </p:nvSpPr>
        <p:spPr>
          <a:xfrm>
            <a:off x="1630003" y="1390918"/>
            <a:ext cx="9265524" cy="494548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lvl="2" indent="-457200">
              <a:buFont typeface="Arial" panose="020B0604020202020204" pitchFamily="34" charset="0"/>
              <a:buChar char="•"/>
            </a:pPr>
            <a:r>
              <a:rPr lang="vi-VN" sz="2600" dirty="0">
                <a:latin typeface="Times New Roman" panose="02020603050405020304" pitchFamily="18" charset="0"/>
                <a:cs typeface="Times New Roman" panose="02020603050405020304" pitchFamily="18" charset="0"/>
              </a:rPr>
              <a:t>Mức độ dự đoán (phân lớp) chính xác của hệ thống (đã được huấn luyện) đối với </a:t>
            </a:r>
            <a:r>
              <a:rPr lang="en-US" sz="2600" dirty="0" err="1">
                <a:latin typeface="Times New Roman" panose="02020603050405020304" pitchFamily="18" charset="0"/>
                <a:cs typeface="Times New Roman" panose="02020603050405020304" pitchFamily="18" charset="0"/>
              </a:rPr>
              <a:t>tổng</a:t>
            </a: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các ví dụ kiểm chứng (test </a:t>
            </a:r>
            <a:r>
              <a:rPr lang="en-US" sz="2600" dirty="0">
                <a:latin typeface="Times New Roman" panose="02020603050405020304" pitchFamily="18" charset="0"/>
                <a:cs typeface="Times New Roman" panose="02020603050405020304" pitchFamily="18" charset="0"/>
              </a:rPr>
              <a:t>set</a:t>
            </a:r>
            <a:r>
              <a:rPr lang="vi-VN" sz="26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670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30003" y="562592"/>
            <a:ext cx="8915399" cy="596508"/>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solidFill>
                  <a:schemeClr val="accent2">
                    <a:lumMod val="50000"/>
                  </a:schemeClr>
                </a:solidFill>
                <a:latin typeface="Times New Roman" panose="02020603050405020304" pitchFamily="18" charset="0"/>
                <a:cs typeface="Times New Roman" panose="02020603050405020304" pitchFamily="18" charset="0"/>
              </a:rPr>
              <a:t>Đánh</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giá</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mô</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hình</a:t>
            </a:r>
            <a:r>
              <a:rPr lang="en-US" dirty="0">
                <a:solidFill>
                  <a:schemeClr val="accent2">
                    <a:lumMod val="50000"/>
                  </a:schemeClr>
                </a:solidFill>
                <a:latin typeface="Times New Roman" panose="02020603050405020304" pitchFamily="18" charset="0"/>
                <a:cs typeface="Times New Roman" panose="02020603050405020304" pitchFamily="18" charset="0"/>
              </a:rPr>
              <a:t>: Ma </a:t>
            </a:r>
            <a:r>
              <a:rPr lang="en-US" dirty="0" err="1">
                <a:solidFill>
                  <a:schemeClr val="accent2">
                    <a:lumMod val="50000"/>
                  </a:schemeClr>
                </a:solidFill>
                <a:latin typeface="Times New Roman" panose="02020603050405020304" pitchFamily="18" charset="0"/>
                <a:cs typeface="Times New Roman" panose="02020603050405020304" pitchFamily="18" charset="0"/>
              </a:rPr>
              <a:t>trận</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nhầm</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lẫn</a:t>
            </a:r>
            <a:endParaRPr lang="en-US"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Text Placeholder 4"/>
          <p:cNvSpPr txBox="1">
            <a:spLocks/>
          </p:cNvSpPr>
          <p:nvPr/>
        </p:nvSpPr>
        <p:spPr>
          <a:xfrm>
            <a:off x="1630003" y="1390918"/>
            <a:ext cx="9265524" cy="494548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lvl="2"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C</a:t>
            </a:r>
            <a:r>
              <a:rPr lang="vi-VN" sz="2600" dirty="0">
                <a:latin typeface="Times New Roman" panose="02020603050405020304" pitchFamily="18" charset="0"/>
                <a:cs typeface="Times New Roman" panose="02020603050405020304" pitchFamily="18" charset="0"/>
              </a:rPr>
              <a:t>onfusion matrix thể hiện có bao nhiêu điểm dữ liệu </a:t>
            </a:r>
            <a:r>
              <a:rPr lang="vi-VN" sz="2600" i="1" dirty="0">
                <a:latin typeface="Times New Roman" panose="02020603050405020304" pitchFamily="18" charset="0"/>
                <a:cs typeface="Times New Roman" panose="02020603050405020304" pitchFamily="18" charset="0"/>
              </a:rPr>
              <a:t>thực sự</a:t>
            </a:r>
            <a:r>
              <a:rPr lang="vi-VN" sz="2600" dirty="0">
                <a:latin typeface="Times New Roman" panose="02020603050405020304" pitchFamily="18" charset="0"/>
                <a:cs typeface="Times New Roman" panose="02020603050405020304" pitchFamily="18" charset="0"/>
              </a:rPr>
              <a:t> thuộc vào một class, và được </a:t>
            </a:r>
            <a:r>
              <a:rPr lang="vi-VN" sz="2600" i="1" dirty="0">
                <a:latin typeface="Times New Roman" panose="02020603050405020304" pitchFamily="18" charset="0"/>
                <a:cs typeface="Times New Roman" panose="02020603050405020304" pitchFamily="18" charset="0"/>
              </a:rPr>
              <a:t>dự đoán</a:t>
            </a:r>
            <a:r>
              <a:rPr lang="vi-VN" sz="2600" dirty="0">
                <a:latin typeface="Times New Roman" panose="02020603050405020304" pitchFamily="18" charset="0"/>
                <a:cs typeface="Times New Roman" panose="02020603050405020304" pitchFamily="18" charset="0"/>
              </a:rPr>
              <a:t> là rơi vào một class.</a:t>
            </a:r>
            <a:endParaRPr lang="en-US" sz="2600" dirty="0">
              <a:latin typeface="Times New Roman" panose="02020603050405020304" pitchFamily="18" charset="0"/>
              <a:cs typeface="Times New Roman" panose="02020603050405020304" pitchFamily="18" charset="0"/>
            </a:endParaRPr>
          </a:p>
          <a:p>
            <a:pPr marL="457200" lvl="2" indent="-457200">
              <a:buFont typeface="Arial" panose="020B0604020202020204" pitchFamily="34" charset="0"/>
              <a:buChar char="•"/>
            </a:pPr>
            <a:r>
              <a:rPr lang="vi-VN" sz="2600" dirty="0">
                <a:latin typeface="Times New Roman" panose="02020603050405020304" pitchFamily="18" charset="0"/>
                <a:cs typeface="Times New Roman" panose="02020603050405020304" pitchFamily="18" charset="0"/>
              </a:rPr>
              <a:t>Nó là một ma trận vuông với kích thước mỗi chiều bằng số lượng lớp dữ liệu. Giá trị tại hàng thứ i, cột thứ j là số lượng điểm lẽ ra thuộc vào class i nhưng lại được dự đoán là thuộc vào class j. </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7296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30003" y="562592"/>
            <a:ext cx="8915399" cy="596508"/>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solidFill>
                  <a:schemeClr val="accent2">
                    <a:lumMod val="50000"/>
                  </a:schemeClr>
                </a:solidFill>
                <a:latin typeface="Times New Roman" panose="02020603050405020304" pitchFamily="18" charset="0"/>
                <a:cs typeface="Times New Roman" panose="02020603050405020304" pitchFamily="18" charset="0"/>
              </a:rPr>
              <a:t>Đánh</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giá</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mô</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hình:True</a:t>
            </a:r>
            <a:r>
              <a:rPr lang="en-US" dirty="0">
                <a:solidFill>
                  <a:schemeClr val="accent2">
                    <a:lumMod val="50000"/>
                  </a:schemeClr>
                </a:solidFill>
                <a:latin typeface="Times New Roman" panose="02020603050405020304" pitchFamily="18" charset="0"/>
                <a:cs typeface="Times New Roman" panose="02020603050405020304" pitchFamily="18" charset="0"/>
              </a:rPr>
              <a:t>/False Positive/Negative</a:t>
            </a:r>
          </a:p>
        </p:txBody>
      </p:sp>
      <p:sp>
        <p:nvSpPr>
          <p:cNvPr id="6" name="Text Placeholder 4"/>
          <p:cNvSpPr txBox="1">
            <a:spLocks/>
          </p:cNvSpPr>
          <p:nvPr/>
        </p:nvSpPr>
        <p:spPr>
          <a:xfrm>
            <a:off x="1630003" y="1390918"/>
            <a:ext cx="9265524" cy="494548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lvl="2" indent="-457200">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8A76019-8561-43BD-89B1-7020BDCBAF11}"/>
              </a:ext>
            </a:extLst>
          </p:cNvPr>
          <p:cNvPicPr>
            <a:picLocks noChangeAspect="1"/>
          </p:cNvPicPr>
          <p:nvPr/>
        </p:nvPicPr>
        <p:blipFill>
          <a:blip r:embed="rId2"/>
          <a:stretch>
            <a:fillRect/>
          </a:stretch>
        </p:blipFill>
        <p:spPr>
          <a:xfrm>
            <a:off x="2012709" y="1657147"/>
            <a:ext cx="8166581" cy="3935271"/>
          </a:xfrm>
          <a:prstGeom prst="rect">
            <a:avLst/>
          </a:prstGeom>
        </p:spPr>
      </p:pic>
    </p:spTree>
    <p:extLst>
      <p:ext uri="{BB962C8B-B14F-4D97-AF65-F5344CB8AC3E}">
        <p14:creationId xmlns:p14="http://schemas.microsoft.com/office/powerpoint/2010/main" val="3260563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30003" y="344556"/>
            <a:ext cx="9011493" cy="104636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solidFill>
                  <a:schemeClr val="accent2">
                    <a:lumMod val="50000"/>
                  </a:schemeClr>
                </a:solidFill>
                <a:latin typeface="Times New Roman" panose="02020603050405020304" pitchFamily="18" charset="0"/>
                <a:cs typeface="Times New Roman" panose="02020603050405020304" pitchFamily="18" charset="0"/>
              </a:rPr>
              <a:t>Đánh</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giá</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mô</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hình</a:t>
            </a:r>
            <a:r>
              <a:rPr lang="en-US" dirty="0">
                <a:solidFill>
                  <a:schemeClr val="accent2">
                    <a:lumMod val="50000"/>
                  </a:schemeClr>
                </a:solidFill>
                <a:latin typeface="Times New Roman" panose="02020603050405020304" pitchFamily="18" charset="0"/>
                <a:cs typeface="Times New Roman" panose="02020603050405020304" pitchFamily="18" charset="0"/>
              </a:rPr>
              <a:t>: True/False Positive/Negative</a:t>
            </a:r>
          </a:p>
        </p:txBody>
      </p:sp>
      <p:sp>
        <p:nvSpPr>
          <p:cNvPr id="6" name="Text Placeholder 4"/>
          <p:cNvSpPr txBox="1">
            <a:spLocks/>
          </p:cNvSpPr>
          <p:nvPr/>
        </p:nvSpPr>
        <p:spPr>
          <a:xfrm>
            <a:off x="1630003" y="1390918"/>
            <a:ext cx="9265524" cy="494548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lvl="2" indent="-457200">
              <a:buFont typeface="Arial" panose="020B0604020202020204" pitchFamily="34" charset="0"/>
              <a:buChar char="•"/>
            </a:pPr>
            <a:r>
              <a:rPr lang="vi-VN" sz="2600" dirty="0">
                <a:latin typeface="Times New Roman" panose="02020603050405020304" pitchFamily="18" charset="0"/>
                <a:cs typeface="Times New Roman" panose="02020603050405020304" pitchFamily="18" charset="0"/>
              </a:rPr>
              <a:t>TPi (true positive): Số lượng các ví dụ thuộc lớp ci được phân loại chính xác vào lớp ci </a:t>
            </a:r>
            <a:endParaRPr lang="en-US" sz="2600" dirty="0">
              <a:latin typeface="Times New Roman" panose="02020603050405020304" pitchFamily="18" charset="0"/>
              <a:cs typeface="Times New Roman" panose="02020603050405020304" pitchFamily="18" charset="0"/>
            </a:endParaRPr>
          </a:p>
          <a:p>
            <a:pPr marL="457200" lvl="2" indent="-4572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FPi (false positive): Số lượng các ví dụ không thuộc lớp ci bị phân loại nhầm vào lớp ci </a:t>
            </a:r>
            <a:endParaRPr lang="en-US" sz="2400" dirty="0">
              <a:latin typeface="Times New Roman" panose="02020603050405020304" pitchFamily="18" charset="0"/>
              <a:cs typeface="Times New Roman" panose="02020603050405020304" pitchFamily="18" charset="0"/>
            </a:endParaRPr>
          </a:p>
          <a:p>
            <a:pPr marL="457200" lvl="2" indent="-4572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TNi (true negative): Số lượng các ví dụ không thuộc lớp ci được phân loại (chính xác) </a:t>
            </a:r>
            <a:endParaRPr lang="en-US" sz="2400" dirty="0">
              <a:latin typeface="Times New Roman" panose="02020603050405020304" pitchFamily="18" charset="0"/>
              <a:cs typeface="Times New Roman" panose="02020603050405020304" pitchFamily="18" charset="0"/>
            </a:endParaRPr>
          </a:p>
          <a:p>
            <a:pPr marL="457200" lvl="2" indent="-4572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FNi (false negative): Số lượng các ví dụ thuộc lớp ci - bị phân loại nhầm (vào các lớp khác ci)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909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30003" y="562592"/>
            <a:ext cx="8915399" cy="596508"/>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solidFill>
                  <a:schemeClr val="accent2">
                    <a:lumMod val="50000"/>
                  </a:schemeClr>
                </a:solidFill>
                <a:latin typeface="Times New Roman" panose="02020603050405020304" pitchFamily="18" charset="0"/>
                <a:cs typeface="Times New Roman" panose="02020603050405020304" pitchFamily="18" charset="0"/>
              </a:rPr>
              <a:t>Đánh</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giá</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mô</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hình</a:t>
            </a:r>
            <a:r>
              <a:rPr lang="en-US" dirty="0">
                <a:solidFill>
                  <a:schemeClr val="accent2">
                    <a:lumMod val="50000"/>
                  </a:schemeClr>
                </a:solidFill>
                <a:latin typeface="Times New Roman" panose="02020603050405020304" pitchFamily="18" charset="0"/>
                <a:cs typeface="Times New Roman" panose="02020603050405020304" pitchFamily="18" charset="0"/>
              </a:rPr>
              <a:t>: Precision, Recall, F1 score</a:t>
            </a:r>
          </a:p>
        </p:txBody>
      </p:sp>
      <mc:AlternateContent xmlns:mc="http://schemas.openxmlformats.org/markup-compatibility/2006" xmlns:a14="http://schemas.microsoft.com/office/drawing/2010/main">
        <mc:Choice Requires="a14">
          <p:sp>
            <p:nvSpPr>
              <p:cNvPr id="6" name="Text Placeholder 4"/>
              <p:cNvSpPr txBox="1">
                <a:spLocks/>
              </p:cNvSpPr>
              <p:nvPr/>
            </p:nvSpPr>
            <p:spPr>
              <a:xfrm>
                <a:off x="1630003" y="1390918"/>
                <a:ext cx="9265524" cy="494548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lvl="2"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Precision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lớp</a:t>
                </a:r>
                <a:r>
                  <a:rPr lang="en-US" sz="2600" dirty="0">
                    <a:latin typeface="Times New Roman" panose="02020603050405020304" pitchFamily="18" charset="0"/>
                    <a:cs typeface="Times New Roman" panose="02020603050405020304" pitchFamily="18" charset="0"/>
                  </a:rPr>
                  <a:t> c</a:t>
                </a:r>
                <a:r>
                  <a:rPr lang="en-US" sz="2600" baseline="-25000" dirty="0">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tổng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số</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thuộc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lớp</a:t>
                </a:r>
                <a:r>
                  <a:rPr lang="en-US" sz="2600" dirty="0">
                    <a:latin typeface="Times New Roman" panose="02020603050405020304" pitchFamily="18" charset="0"/>
                    <a:cs typeface="Times New Roman" panose="02020603050405020304" pitchFamily="18" charset="0"/>
                  </a:rPr>
                  <a:t> c</a:t>
                </a:r>
                <a:r>
                  <a:rPr lang="en-US" sz="2600" baseline="-25000" dirty="0">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phân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loại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chính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xác</a:t>
                </a:r>
                <a:r>
                  <a:rPr lang="en-US" sz="2600" dirty="0">
                    <a:latin typeface="Times New Roman" panose="02020603050405020304" pitchFamily="18" charset="0"/>
                    <a:cs typeface="Times New Roman" panose="02020603050405020304" pitchFamily="18" charset="0"/>
                  </a:rPr>
                  <a:t> chia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tổng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phân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loại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lớp</a:t>
                </a:r>
                <a:r>
                  <a:rPr lang="en-US" sz="2600" dirty="0">
                    <a:latin typeface="Times New Roman" panose="02020603050405020304" pitchFamily="18" charset="0"/>
                    <a:cs typeface="Times New Roman" panose="02020603050405020304" pitchFamily="18" charset="0"/>
                  </a:rPr>
                  <a:t> c</a:t>
                </a:r>
                <a:r>
                  <a:rPr lang="en-US" sz="2600" baseline="-25000" dirty="0">
                    <a:latin typeface="Times New Roman" panose="02020603050405020304" pitchFamily="18" charset="0"/>
                    <a:cs typeface="Times New Roman" panose="02020603050405020304" pitchFamily="18" charset="0"/>
                  </a:rPr>
                  <a:t>i</a:t>
                </a:r>
              </a:p>
              <a:p>
                <a:pPr marL="457200" lvl="2" indent="-457200">
                  <a:buFont typeface="Arial" panose="020B0604020202020204" pitchFamily="34" charset="0"/>
                  <a:buChar char="•"/>
                </a:pPr>
                <a:endParaRPr lang="en-US" sz="2600" baseline="-25000" dirty="0">
                  <a:latin typeface="Times New Roman" panose="02020603050405020304" pitchFamily="18" charset="0"/>
                  <a:cs typeface="Times New Roman" panose="02020603050405020304" pitchFamily="18" charset="0"/>
                </a:endParaRPr>
              </a:p>
              <a:p>
                <a:pPr marL="2286000" lvl="7" indent="0">
                  <a:buNone/>
                </a:pPr>
                <a14:m>
                  <m:oMathPara xmlns:m="http://schemas.openxmlformats.org/officeDocument/2006/math">
                    <m:oMathParaPr>
                      <m:jc m:val="centerGroup"/>
                    </m:oMathParaPr>
                    <m:oMath xmlns:m="http://schemas.openxmlformats.org/officeDocument/2006/math">
                      <m:r>
                        <a:rPr lang="vi-VN" sz="2600" i="1">
                          <a:latin typeface="Cambria Math" panose="02040503050406030204" pitchFamily="18" charset="0"/>
                        </a:rPr>
                        <m:t>𝑃𝑟𝑒𝑐𝑖𝑠𝑖𝑜𝑛</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vi-VN" sz="2600" i="1">
                                  <a:latin typeface="Cambria Math" panose="02040503050406030204" pitchFamily="18" charset="0"/>
                                </a:rPr>
                                <m:t>𝑐</m:t>
                              </m:r>
                            </m:e>
                            <m:sub>
                              <m:r>
                                <a:rPr lang="vi-VN" sz="2600" i="1">
                                  <a:latin typeface="Cambria Math" panose="02040503050406030204" pitchFamily="18" charset="0"/>
                                </a:rPr>
                                <m:t>𝑖</m:t>
                              </m:r>
                            </m:sub>
                          </m:sSub>
                        </m:e>
                      </m:d>
                      <m:r>
                        <a:rPr lang="vi-VN" sz="2600" i="1">
                          <a:latin typeface="Cambria Math" panose="02040503050406030204" pitchFamily="18" charset="0"/>
                        </a:rPr>
                        <m:t>=</m:t>
                      </m:r>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vi-VN" sz="2600" i="1">
                                  <a:latin typeface="Cambria Math" panose="02040503050406030204" pitchFamily="18" charset="0"/>
                                </a:rPr>
                                <m:t>𝑇𝑃</m:t>
                              </m:r>
                            </m:e>
                            <m:sub>
                              <m:r>
                                <a:rPr lang="vi-VN" sz="2600" i="1">
                                  <a:latin typeface="Cambria Math" panose="02040503050406030204" pitchFamily="18" charset="0"/>
                                </a:rPr>
                                <m:t>𝑖</m:t>
                              </m:r>
                            </m:sub>
                          </m:sSub>
                        </m:num>
                        <m:den>
                          <m:sSub>
                            <m:sSubPr>
                              <m:ctrlPr>
                                <a:rPr lang="en-US" sz="2600" i="1">
                                  <a:latin typeface="Cambria Math" panose="02040503050406030204" pitchFamily="18" charset="0"/>
                                </a:rPr>
                              </m:ctrlPr>
                            </m:sSubPr>
                            <m:e>
                              <m:r>
                                <a:rPr lang="vi-VN" sz="2600" i="1">
                                  <a:latin typeface="Cambria Math" panose="02040503050406030204" pitchFamily="18" charset="0"/>
                                </a:rPr>
                                <m:t>𝑇𝑃</m:t>
                              </m:r>
                            </m:e>
                            <m:sub>
                              <m:r>
                                <a:rPr lang="vi-VN" sz="2600" i="1">
                                  <a:latin typeface="Cambria Math" panose="02040503050406030204" pitchFamily="18" charset="0"/>
                                </a:rPr>
                                <m:t>𝑖</m:t>
                              </m:r>
                            </m:sub>
                          </m:sSub>
                          <m:r>
                            <a:rPr lang="vi-VN" sz="2600" i="1">
                              <a:latin typeface="Cambria Math" panose="02040503050406030204" pitchFamily="18" charset="0"/>
                            </a:rPr>
                            <m:t>+</m:t>
                          </m:r>
                          <m:sSub>
                            <m:sSubPr>
                              <m:ctrlPr>
                                <a:rPr lang="en-US" sz="2600" i="1">
                                  <a:latin typeface="Cambria Math" panose="02040503050406030204" pitchFamily="18" charset="0"/>
                                </a:rPr>
                              </m:ctrlPr>
                            </m:sSubPr>
                            <m:e>
                              <m:r>
                                <a:rPr lang="vi-VN" sz="2600" i="1">
                                  <a:latin typeface="Cambria Math" panose="02040503050406030204" pitchFamily="18" charset="0"/>
                                </a:rPr>
                                <m:t>𝐹𝑃</m:t>
                              </m:r>
                            </m:e>
                            <m:sub>
                              <m:r>
                                <a:rPr lang="vi-VN" sz="2600" i="1">
                                  <a:latin typeface="Cambria Math" panose="02040503050406030204" pitchFamily="18" charset="0"/>
                                </a:rPr>
                                <m:t>𝑖</m:t>
                              </m:r>
                            </m:sub>
                          </m:sSub>
                        </m:den>
                      </m:f>
                    </m:oMath>
                  </m:oMathPara>
                </a14:m>
                <a:endParaRPr lang="en-US" sz="2400" baseline="-25000" dirty="0">
                  <a:latin typeface="Times New Roman" panose="02020603050405020304" pitchFamily="18" charset="0"/>
                  <a:cs typeface="Times New Roman" panose="02020603050405020304" pitchFamily="18" charset="0"/>
                </a:endParaRPr>
              </a:p>
              <a:p>
                <a:pPr marL="457200" lvl="2"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Recall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lớp</a:t>
                </a:r>
                <a:r>
                  <a:rPr lang="en-US" sz="2600" dirty="0">
                    <a:latin typeface="Times New Roman" panose="02020603050405020304" pitchFamily="18" charset="0"/>
                    <a:cs typeface="Times New Roman" panose="02020603050405020304" pitchFamily="18" charset="0"/>
                  </a:rPr>
                  <a:t> c</a:t>
                </a:r>
                <a:r>
                  <a:rPr lang="en-US" sz="2600" baseline="-25000" dirty="0">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tổng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số</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thuộc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lớp</a:t>
                </a:r>
                <a:r>
                  <a:rPr lang="en-US" sz="2600" dirty="0">
                    <a:latin typeface="Times New Roman" panose="02020603050405020304" pitchFamily="18" charset="0"/>
                    <a:cs typeface="Times New Roman" panose="02020603050405020304" pitchFamily="18" charset="0"/>
                  </a:rPr>
                  <a:t> c</a:t>
                </a:r>
                <a:r>
                  <a:rPr lang="en-US" sz="2600" baseline="-25000" dirty="0">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phân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loại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chính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xác</a:t>
                </a:r>
                <a:r>
                  <a:rPr lang="en-US" sz="2600" dirty="0">
                    <a:latin typeface="Times New Roman" panose="02020603050405020304" pitchFamily="18" charset="0"/>
                    <a:cs typeface="Times New Roman" panose="02020603050405020304" pitchFamily="18" charset="0"/>
                  </a:rPr>
                  <a:t> chia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tổng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thuộc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lớp</a:t>
                </a:r>
                <a:r>
                  <a:rPr lang="en-US" sz="2600" dirty="0">
                    <a:latin typeface="Times New Roman" panose="02020603050405020304" pitchFamily="18" charset="0"/>
                    <a:cs typeface="Times New Roman" panose="02020603050405020304" pitchFamily="18" charset="0"/>
                  </a:rPr>
                  <a:t> c</a:t>
                </a:r>
                <a:r>
                  <a:rPr lang="en-US" sz="2600" baseline="-25000" dirty="0">
                    <a:latin typeface="Times New Roman" panose="02020603050405020304" pitchFamily="18" charset="0"/>
                    <a:cs typeface="Times New Roman" panose="02020603050405020304" pitchFamily="18" charset="0"/>
                  </a:rPr>
                  <a:t>i</a:t>
                </a:r>
              </a:p>
              <a:p>
                <a:pPr marL="457200" lvl="2" indent="-457200">
                  <a:buFont typeface="Arial" panose="020B0604020202020204" pitchFamily="34" charset="0"/>
                  <a:buChar char="•"/>
                </a:pPr>
                <a:endParaRPr lang="en-US" sz="2600" baseline="-25000" dirty="0">
                  <a:latin typeface="Times New Roman" panose="02020603050405020304" pitchFamily="18" charset="0"/>
                  <a:cs typeface="Times New Roman" panose="02020603050405020304" pitchFamily="18" charset="0"/>
                </a:endParaRPr>
              </a:p>
              <a:p>
                <a:pPr marL="2286000" lvl="7" indent="0">
                  <a:buNone/>
                </a:pPr>
                <a14:m>
                  <m:oMathPara xmlns:m="http://schemas.openxmlformats.org/officeDocument/2006/math">
                    <m:oMathParaPr>
                      <m:jc m:val="centerGroup"/>
                    </m:oMathParaPr>
                    <m:oMath xmlns:m="http://schemas.openxmlformats.org/officeDocument/2006/math">
                      <m:r>
                        <a:rPr lang="vi-VN" sz="2600" i="1">
                          <a:latin typeface="Cambria Math" panose="02040503050406030204" pitchFamily="18" charset="0"/>
                        </a:rPr>
                        <m:t>𝑅𝑒𝑐𝑎𝑙𝑙</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vi-VN" sz="2600" i="1">
                                  <a:latin typeface="Cambria Math" panose="02040503050406030204" pitchFamily="18" charset="0"/>
                                </a:rPr>
                                <m:t>𝑐</m:t>
                              </m:r>
                            </m:e>
                            <m:sub>
                              <m:r>
                                <a:rPr lang="vi-VN" sz="2600" i="1">
                                  <a:latin typeface="Cambria Math" panose="02040503050406030204" pitchFamily="18" charset="0"/>
                                </a:rPr>
                                <m:t>𝑖</m:t>
                              </m:r>
                            </m:sub>
                          </m:sSub>
                        </m:e>
                      </m:d>
                      <m:r>
                        <a:rPr lang="vi-VN" sz="2600" i="1">
                          <a:latin typeface="Cambria Math" panose="02040503050406030204" pitchFamily="18" charset="0"/>
                        </a:rPr>
                        <m:t>=</m:t>
                      </m:r>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vi-VN" sz="2600" i="1">
                                  <a:latin typeface="Cambria Math" panose="02040503050406030204" pitchFamily="18" charset="0"/>
                                </a:rPr>
                                <m:t>𝑇𝑃</m:t>
                              </m:r>
                            </m:e>
                            <m:sub>
                              <m:r>
                                <a:rPr lang="vi-VN" sz="2600" i="1">
                                  <a:latin typeface="Cambria Math" panose="02040503050406030204" pitchFamily="18" charset="0"/>
                                </a:rPr>
                                <m:t>𝑖</m:t>
                              </m:r>
                            </m:sub>
                          </m:sSub>
                        </m:num>
                        <m:den>
                          <m:sSub>
                            <m:sSubPr>
                              <m:ctrlPr>
                                <a:rPr lang="en-US" sz="2600" i="1">
                                  <a:latin typeface="Cambria Math" panose="02040503050406030204" pitchFamily="18" charset="0"/>
                                </a:rPr>
                              </m:ctrlPr>
                            </m:sSubPr>
                            <m:e>
                              <m:r>
                                <a:rPr lang="vi-VN" sz="2600" i="1">
                                  <a:latin typeface="Cambria Math" panose="02040503050406030204" pitchFamily="18" charset="0"/>
                                </a:rPr>
                                <m:t>𝑇𝑃</m:t>
                              </m:r>
                            </m:e>
                            <m:sub>
                              <m:r>
                                <a:rPr lang="vi-VN" sz="2600" i="1">
                                  <a:latin typeface="Cambria Math" panose="02040503050406030204" pitchFamily="18" charset="0"/>
                                </a:rPr>
                                <m:t>𝑖</m:t>
                              </m:r>
                            </m:sub>
                          </m:sSub>
                          <m:r>
                            <a:rPr lang="vi-VN" sz="2600" i="1">
                              <a:latin typeface="Cambria Math" panose="02040503050406030204" pitchFamily="18" charset="0"/>
                            </a:rPr>
                            <m:t>+</m:t>
                          </m:r>
                          <m:sSub>
                            <m:sSubPr>
                              <m:ctrlPr>
                                <a:rPr lang="en-US" sz="2600" i="1">
                                  <a:latin typeface="Cambria Math" panose="02040503050406030204" pitchFamily="18" charset="0"/>
                                </a:rPr>
                              </m:ctrlPr>
                            </m:sSubPr>
                            <m:e>
                              <m:r>
                                <a:rPr lang="vi-VN" sz="2600" i="1">
                                  <a:latin typeface="Cambria Math" panose="02040503050406030204" pitchFamily="18" charset="0"/>
                                </a:rPr>
                                <m:t>𝐹𝑁</m:t>
                              </m:r>
                            </m:e>
                            <m:sub>
                              <m:r>
                                <a:rPr lang="vi-VN" sz="2600" i="1">
                                  <a:latin typeface="Cambria Math" panose="02040503050406030204" pitchFamily="18" charset="0"/>
                                </a:rPr>
                                <m:t>𝑖</m:t>
                              </m:r>
                            </m:sub>
                          </m:sSub>
                        </m:den>
                      </m:f>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6" name="Text Placeholder 4"/>
              <p:cNvSpPr txBox="1">
                <a:spLocks noRot="1" noChangeAspect="1" noMove="1" noResize="1" noEditPoints="1" noAdjustHandles="1" noChangeArrowheads="1" noChangeShapeType="1" noTextEdit="1"/>
              </p:cNvSpPr>
              <p:nvPr/>
            </p:nvSpPr>
            <p:spPr>
              <a:xfrm>
                <a:off x="1630003" y="1390918"/>
                <a:ext cx="9265524" cy="4945488"/>
              </a:xfrm>
              <a:prstGeom prst="rect">
                <a:avLst/>
              </a:prstGeom>
              <a:blipFill rotWithShape="0">
                <a:blip r:embed="rId2"/>
                <a:stretch>
                  <a:fillRect l="-987" t="-1110"/>
                </a:stretch>
              </a:blipFill>
            </p:spPr>
            <p:txBody>
              <a:bodyPr/>
              <a:lstStyle/>
              <a:p>
                <a:r>
                  <a:rPr lang="en-US">
                    <a:noFill/>
                  </a:rPr>
                  <a:t> </a:t>
                </a:r>
              </a:p>
            </p:txBody>
          </p:sp>
        </mc:Fallback>
      </mc:AlternateContent>
    </p:spTree>
    <p:extLst>
      <p:ext uri="{BB962C8B-B14F-4D97-AF65-F5344CB8AC3E}">
        <p14:creationId xmlns:p14="http://schemas.microsoft.com/office/powerpoint/2010/main" val="2830463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30003" y="562592"/>
            <a:ext cx="8915399" cy="596508"/>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accent2">
                    <a:lumMod val="50000"/>
                  </a:schemeClr>
                </a:solidFill>
                <a:latin typeface="Times New Roman" panose="02020603050405020304" pitchFamily="18" charset="0"/>
                <a:cs typeface="Times New Roman" panose="02020603050405020304" pitchFamily="18" charset="0"/>
              </a:rPr>
              <a:t>NỘI DUNG:</a:t>
            </a:r>
          </a:p>
        </p:txBody>
      </p:sp>
      <p:sp>
        <p:nvSpPr>
          <p:cNvPr id="6" name="Text Placeholder 4"/>
          <p:cNvSpPr txBox="1">
            <a:spLocks/>
          </p:cNvSpPr>
          <p:nvPr/>
        </p:nvSpPr>
        <p:spPr>
          <a:xfrm>
            <a:off x="1630003" y="1609989"/>
            <a:ext cx="8915399" cy="498399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M</a:t>
            </a:r>
            <a:r>
              <a:rPr lang="vi-VN" sz="2800" dirty="0">
                <a:solidFill>
                  <a:schemeClr val="tx1"/>
                </a:solidFill>
                <a:latin typeface="Times New Roman" panose="02020603050405020304" pitchFamily="18" charset="0"/>
                <a:cs typeface="Times New Roman" panose="02020603050405020304" pitchFamily="18" charset="0"/>
              </a:rPr>
              <a:t>ô tả bài toán</a:t>
            </a:r>
            <a:endParaRPr lang="en-US" sz="2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Convolutional neural network</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2800" dirty="0">
                <a:solidFill>
                  <a:schemeClr val="tx1"/>
                </a:solidFill>
                <a:latin typeface="Times New Roman" panose="02020603050405020304" pitchFamily="18" charset="0"/>
                <a:cs typeface="Times New Roman" panose="02020603050405020304" pitchFamily="18" charset="0"/>
              </a:rPr>
              <a:t>Bộ dữ liệu VLSP 2016</a:t>
            </a:r>
            <a:r>
              <a:rPr lang="vi-VN" sz="2800" dirty="0">
                <a:latin typeface="Times New Roman" panose="02020603050405020304" pitchFamily="18" charset="0"/>
                <a:cs typeface="Times New Roman" panose="02020603050405020304" pitchFamily="18" charset="0"/>
              </a:rPr>
              <a:t> </a:t>
            </a:r>
            <a:endParaRPr lang="en-US" sz="2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2800" dirty="0">
                <a:solidFill>
                  <a:schemeClr val="tx1"/>
                </a:solidFill>
                <a:latin typeface="Times New Roman" panose="02020603050405020304" pitchFamily="18" charset="0"/>
                <a:cs typeface="Times New Roman" panose="02020603050405020304" pitchFamily="18" charset="0"/>
              </a:rPr>
              <a:t>Tiền xử lý dữ liệu</a:t>
            </a:r>
            <a:endParaRPr lang="en-US" sz="2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2800" dirty="0">
                <a:solidFill>
                  <a:schemeClr val="tx1"/>
                </a:solidFill>
                <a:latin typeface="Times New Roman" panose="02020603050405020304" pitchFamily="18" charset="0"/>
                <a:cs typeface="Times New Roman" panose="02020603050405020304" pitchFamily="18" charset="0"/>
              </a:rPr>
              <a:t>Đánh giá mô hình</a:t>
            </a:r>
            <a:endParaRPr lang="en-US" sz="2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2800" dirty="0">
                <a:solidFill>
                  <a:schemeClr val="tx1"/>
                </a:solidFill>
                <a:latin typeface="Times New Roman" panose="02020603050405020304" pitchFamily="18" charset="0"/>
                <a:cs typeface="Times New Roman" panose="02020603050405020304" pitchFamily="18" charset="0"/>
              </a:rPr>
              <a:t>Kết </a:t>
            </a:r>
            <a:r>
              <a:rPr lang="en-US" sz="2800" dirty="0" err="1">
                <a:solidFill>
                  <a:schemeClr val="tx1"/>
                </a:solidFill>
                <a:latin typeface="Times New Roman" panose="02020603050405020304" pitchFamily="18" charset="0"/>
                <a:cs typeface="Times New Roman" panose="02020603050405020304" pitchFamily="18" charset="0"/>
              </a:rPr>
              <a:t>quả</a:t>
            </a:r>
            <a:r>
              <a:rPr lang="en-US" sz="2800" dirty="0">
                <a:solidFill>
                  <a:schemeClr val="tx1"/>
                </a:solidFill>
                <a:latin typeface="Times New Roman" panose="02020603050405020304" pitchFamily="18" charset="0"/>
                <a:cs typeface="Times New Roman" panose="02020603050405020304" pitchFamily="18" charset="0"/>
              </a:rPr>
              <a:t>.</a:t>
            </a:r>
            <a:endParaRPr lang="vi-VN" sz="2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vi-VN" sz="2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4776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30003" y="562592"/>
            <a:ext cx="8915399" cy="596508"/>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solidFill>
                  <a:schemeClr val="accent2">
                    <a:lumMod val="50000"/>
                  </a:schemeClr>
                </a:solidFill>
                <a:latin typeface="Times New Roman" panose="02020603050405020304" pitchFamily="18" charset="0"/>
                <a:cs typeface="Times New Roman" panose="02020603050405020304" pitchFamily="18" charset="0"/>
              </a:rPr>
              <a:t>Đánh</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giá</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mô</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hình</a:t>
            </a:r>
            <a:r>
              <a:rPr lang="en-US" dirty="0">
                <a:solidFill>
                  <a:schemeClr val="accent2">
                    <a:lumMod val="50000"/>
                  </a:schemeClr>
                </a:solidFill>
                <a:latin typeface="Times New Roman" panose="02020603050405020304" pitchFamily="18" charset="0"/>
                <a:cs typeface="Times New Roman" panose="02020603050405020304" pitchFamily="18" charset="0"/>
              </a:rPr>
              <a:t>: Precision, Recall, F1 score</a:t>
            </a:r>
          </a:p>
        </p:txBody>
      </p:sp>
      <mc:AlternateContent xmlns:mc="http://schemas.openxmlformats.org/markup-compatibility/2006" xmlns:a14="http://schemas.microsoft.com/office/drawing/2010/main">
        <mc:Choice Requires="a14">
          <p:sp>
            <p:nvSpPr>
              <p:cNvPr id="6" name="Text Placeholder 4"/>
              <p:cNvSpPr txBox="1">
                <a:spLocks/>
              </p:cNvSpPr>
              <p:nvPr/>
            </p:nvSpPr>
            <p:spPr>
              <a:xfrm>
                <a:off x="1630003" y="1390918"/>
                <a:ext cx="9265524" cy="494548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lvl="2"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F</a:t>
                </a:r>
                <a:r>
                  <a:rPr lang="en-US" sz="2600" baseline="-25000" dirty="0">
                    <a:latin typeface="Times New Roman" panose="02020603050405020304" pitchFamily="18" charset="0"/>
                    <a:cs typeface="Times New Roman" panose="02020603050405020304" pitchFamily="18" charset="0"/>
                  </a:rPr>
                  <a:t>1</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lớp</a:t>
                </a:r>
                <a:r>
                  <a:rPr lang="en-US" sz="2600" dirty="0">
                    <a:latin typeface="Times New Roman" panose="02020603050405020304" pitchFamily="18" charset="0"/>
                    <a:cs typeface="Times New Roman" panose="02020603050405020304" pitchFamily="18" charset="0"/>
                  </a:rPr>
                  <a:t> c</a:t>
                </a:r>
                <a:r>
                  <a:rPr lang="en-US" sz="2600" baseline="-25000" dirty="0">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hợp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2 </a:t>
                </a:r>
                <a:r>
                  <a:rPr lang="en-US" sz="2600" dirty="0" err="1">
                    <a:latin typeface="Times New Roman" panose="02020603050405020304" pitchFamily="18" charset="0"/>
                    <a:cs typeface="Times New Roman" panose="02020603050405020304" pitchFamily="18" charset="0"/>
                  </a:rPr>
                  <a:t>tiêu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đánh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giá</a:t>
                </a:r>
                <a:r>
                  <a:rPr lang="en-US" sz="2600" dirty="0">
                    <a:latin typeface="Times New Roman" panose="02020603050405020304" pitchFamily="18" charset="0"/>
                    <a:cs typeface="Times New Roman" panose="02020603050405020304" pitchFamily="18" charset="0"/>
                  </a:rPr>
                  <a:t> Precision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Recall:</a:t>
                </a:r>
              </a:p>
              <a:p>
                <a:pPr marL="457200" lvl="2" indent="-457200">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1828800" lvl="6" indent="0">
                  <a:buNone/>
                </a:pPr>
                <a:r>
                  <a:rPr lang="en-US" sz="2600" dirty="0"/>
                  <a:t>		</a:t>
                </a:r>
                <a14:m>
                  <m:oMath xmlns:m="http://schemas.openxmlformats.org/officeDocument/2006/math">
                    <m:sSub>
                      <m:sSubPr>
                        <m:ctrlPr>
                          <a:rPr lang="en-US" sz="2600" i="1">
                            <a:latin typeface="Cambria Math" panose="02040503050406030204" pitchFamily="18" charset="0"/>
                          </a:rPr>
                        </m:ctrlPr>
                      </m:sSubPr>
                      <m:e>
                        <m:r>
                          <a:rPr lang="vi-VN" sz="2600" i="1">
                            <a:latin typeface="Cambria Math" panose="02040503050406030204" pitchFamily="18" charset="0"/>
                          </a:rPr>
                          <m:t>𝐹</m:t>
                        </m:r>
                      </m:e>
                      <m:sub>
                        <m:r>
                          <a:rPr lang="vi-VN" sz="2600" i="1">
                            <a:latin typeface="Cambria Math" panose="02040503050406030204" pitchFamily="18" charset="0"/>
                          </a:rPr>
                          <m:t>1</m:t>
                        </m:r>
                      </m:sub>
                    </m:sSub>
                    <m:r>
                      <a:rPr lang="vi-VN" sz="2600" i="1">
                        <a:latin typeface="Cambria Math" panose="02040503050406030204" pitchFamily="18" charset="0"/>
                      </a:rPr>
                      <m:t>=</m:t>
                    </m:r>
                    <m:f>
                      <m:fPr>
                        <m:ctrlPr>
                          <a:rPr lang="en-US" sz="2600" i="1">
                            <a:latin typeface="Cambria Math" panose="02040503050406030204" pitchFamily="18" charset="0"/>
                          </a:rPr>
                        </m:ctrlPr>
                      </m:fPr>
                      <m:num>
                        <m:r>
                          <a:rPr lang="vi-VN" sz="2600" i="1">
                            <a:latin typeface="Cambria Math" panose="02040503050406030204" pitchFamily="18" charset="0"/>
                          </a:rPr>
                          <m:t>2.</m:t>
                        </m:r>
                        <m:r>
                          <a:rPr lang="vi-VN" sz="2600" i="1">
                            <a:latin typeface="Cambria Math" panose="02040503050406030204" pitchFamily="18" charset="0"/>
                          </a:rPr>
                          <m:t>𝑃𝑟𝑒𝑐𝑖𝑠𝑖𝑜𝑛</m:t>
                        </m:r>
                        <m:r>
                          <a:rPr lang="vi-VN" sz="2600" i="1">
                            <a:latin typeface="Cambria Math" panose="02040503050406030204" pitchFamily="18" charset="0"/>
                          </a:rPr>
                          <m:t>.</m:t>
                        </m:r>
                        <m:r>
                          <a:rPr lang="vi-VN" sz="2600" i="1">
                            <a:latin typeface="Cambria Math" panose="02040503050406030204" pitchFamily="18" charset="0"/>
                          </a:rPr>
                          <m:t>𝑅𝑒𝑐𝑎𝑙𝑙</m:t>
                        </m:r>
                      </m:num>
                      <m:den>
                        <m:r>
                          <a:rPr lang="vi-VN" sz="2600" i="1">
                            <a:latin typeface="Cambria Math" panose="02040503050406030204" pitchFamily="18" charset="0"/>
                          </a:rPr>
                          <m:t>𝑃𝑟𝑒𝑐𝑖𝑠𝑖𝑜𝑛</m:t>
                        </m:r>
                        <m:r>
                          <a:rPr lang="vi-VN" sz="2600" i="1">
                            <a:latin typeface="Cambria Math" panose="02040503050406030204" pitchFamily="18" charset="0"/>
                          </a:rPr>
                          <m:t>+</m:t>
                        </m:r>
                        <m:r>
                          <a:rPr lang="vi-VN" sz="2600" i="1">
                            <a:latin typeface="Cambria Math" panose="02040503050406030204" pitchFamily="18" charset="0"/>
                          </a:rPr>
                          <m:t>𝑅𝑒𝑐𝑎𝑙𝑙</m:t>
                        </m:r>
                      </m:den>
                    </m:f>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6" name="Text Placeholder 4"/>
              <p:cNvSpPr txBox="1">
                <a:spLocks noRot="1" noChangeAspect="1" noMove="1" noResize="1" noEditPoints="1" noAdjustHandles="1" noChangeArrowheads="1" noChangeShapeType="1" noTextEdit="1"/>
              </p:cNvSpPr>
              <p:nvPr/>
            </p:nvSpPr>
            <p:spPr>
              <a:xfrm>
                <a:off x="1630003" y="1390918"/>
                <a:ext cx="9265524" cy="4945488"/>
              </a:xfrm>
              <a:prstGeom prst="rect">
                <a:avLst/>
              </a:prstGeom>
              <a:blipFill rotWithShape="0">
                <a:blip r:embed="rId2"/>
                <a:stretch>
                  <a:fillRect l="-987" t="-1110"/>
                </a:stretch>
              </a:blipFill>
            </p:spPr>
            <p:txBody>
              <a:bodyPr/>
              <a:lstStyle/>
              <a:p>
                <a:r>
                  <a:rPr lang="en-US">
                    <a:noFill/>
                  </a:rPr>
                  <a:t> </a:t>
                </a:r>
              </a:p>
            </p:txBody>
          </p:sp>
        </mc:Fallback>
      </mc:AlternateContent>
    </p:spTree>
    <p:extLst>
      <p:ext uri="{BB962C8B-B14F-4D97-AF65-F5344CB8AC3E}">
        <p14:creationId xmlns:p14="http://schemas.microsoft.com/office/powerpoint/2010/main" val="2463122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30003" y="562592"/>
            <a:ext cx="8915399" cy="596508"/>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solidFill>
                  <a:schemeClr val="accent2">
                    <a:lumMod val="50000"/>
                  </a:schemeClr>
                </a:solidFill>
                <a:latin typeface="Times New Roman" panose="02020603050405020304" pitchFamily="18" charset="0"/>
                <a:cs typeface="Times New Roman" panose="02020603050405020304" pitchFamily="18" charset="0"/>
              </a:rPr>
              <a:t>Kết</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quả</a:t>
            </a:r>
            <a:r>
              <a:rPr lang="en-US" dirty="0">
                <a:solidFill>
                  <a:schemeClr val="accent2">
                    <a:lumMod val="50000"/>
                  </a:schemeClr>
                </a:solidFill>
                <a:latin typeface="Times New Roman" panose="02020603050405020304" pitchFamily="18" charset="0"/>
                <a:cs typeface="Times New Roman" panose="02020603050405020304" pitchFamily="18" charset="0"/>
              </a:rPr>
              <a:t>:</a:t>
            </a:r>
          </a:p>
        </p:txBody>
      </p:sp>
      <p:sp>
        <p:nvSpPr>
          <p:cNvPr id="6" name="Text Placeholder 4"/>
          <p:cNvSpPr txBox="1">
            <a:spLocks/>
          </p:cNvSpPr>
          <p:nvPr/>
        </p:nvSpPr>
        <p:spPr>
          <a:xfrm>
            <a:off x="1630003" y="1609989"/>
            <a:ext cx="8915399" cy="498399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18EA5E00-A5E9-4FE3-A284-62856114A9D2}"/>
              </a:ext>
            </a:extLst>
          </p:cNvPr>
          <p:cNvGraphicFramePr>
            <a:graphicFrameLocks noGrp="1"/>
          </p:cNvGraphicFramePr>
          <p:nvPr>
            <p:extLst>
              <p:ext uri="{D42A27DB-BD31-4B8C-83A1-F6EECF244321}">
                <p14:modId xmlns:p14="http://schemas.microsoft.com/office/powerpoint/2010/main" val="2736953327"/>
              </p:ext>
            </p:extLst>
          </p:nvPr>
        </p:nvGraphicFramePr>
        <p:xfrm>
          <a:off x="1846470" y="2064882"/>
          <a:ext cx="8127999" cy="2728236"/>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392869089"/>
                    </a:ext>
                  </a:extLst>
                </a:gridCol>
                <a:gridCol w="2709333">
                  <a:extLst>
                    <a:ext uri="{9D8B030D-6E8A-4147-A177-3AD203B41FA5}">
                      <a16:colId xmlns:a16="http://schemas.microsoft.com/office/drawing/2014/main" val="1915418965"/>
                    </a:ext>
                  </a:extLst>
                </a:gridCol>
                <a:gridCol w="2709333">
                  <a:extLst>
                    <a:ext uri="{9D8B030D-6E8A-4147-A177-3AD203B41FA5}">
                      <a16:colId xmlns:a16="http://schemas.microsoft.com/office/drawing/2014/main" val="1493550336"/>
                    </a:ext>
                  </a:extLst>
                </a:gridCol>
              </a:tblGrid>
              <a:tr h="234948">
                <a:tc>
                  <a:txBody>
                    <a:bodyPr/>
                    <a:lstStyle/>
                    <a:p>
                      <a:endParaRPr lang="en-US" dirty="0"/>
                    </a:p>
                  </a:txBody>
                  <a:tcPr/>
                </a:tc>
                <a:tc>
                  <a:txBody>
                    <a:bodyPr/>
                    <a:lstStyle/>
                    <a:p>
                      <a:r>
                        <a:rPr lang="en-US" dirty="0"/>
                        <a:t>Positive</a:t>
                      </a:r>
                    </a:p>
                  </a:txBody>
                  <a:tcPr/>
                </a:tc>
                <a:tc>
                  <a:txBody>
                    <a:bodyPr/>
                    <a:lstStyle/>
                    <a:p>
                      <a:r>
                        <a:rPr lang="en-US" dirty="0" err="1"/>
                        <a:t>Nagetive</a:t>
                      </a:r>
                      <a:endParaRPr lang="en-US" dirty="0"/>
                    </a:p>
                  </a:txBody>
                  <a:tcPr/>
                </a:tc>
                <a:extLst>
                  <a:ext uri="{0D108BD9-81ED-4DB2-BD59-A6C34878D82A}">
                    <a16:rowId xmlns:a16="http://schemas.microsoft.com/office/drawing/2014/main" val="1350459046"/>
                  </a:ext>
                </a:extLst>
              </a:tr>
              <a:tr h="787492">
                <a:tc>
                  <a:txBody>
                    <a:bodyPr/>
                    <a:lstStyle/>
                    <a:p>
                      <a:r>
                        <a:rPr lang="en-US" dirty="0"/>
                        <a:t>Prediction</a:t>
                      </a: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79,12%</a:t>
                      </a:r>
                      <a:endParaRPr lang="en-US" dirty="0"/>
                    </a:p>
                  </a:txBody>
                  <a:tcPr/>
                </a:tc>
                <a:tc>
                  <a:txBody>
                    <a:bodyPr/>
                    <a:lstStyle/>
                    <a:p>
                      <a:r>
                        <a:rPr lang="en-US" dirty="0"/>
                        <a:t>83,54%</a:t>
                      </a:r>
                    </a:p>
                  </a:txBody>
                  <a:tcPr/>
                </a:tc>
                <a:extLst>
                  <a:ext uri="{0D108BD9-81ED-4DB2-BD59-A6C34878D82A}">
                    <a16:rowId xmlns:a16="http://schemas.microsoft.com/office/drawing/2014/main" val="3299556037"/>
                  </a:ext>
                </a:extLst>
              </a:tr>
              <a:tr h="787492">
                <a:tc>
                  <a:txBody>
                    <a:bodyPr/>
                    <a:lstStyle/>
                    <a:p>
                      <a:r>
                        <a:rPr lang="en-US" dirty="0"/>
                        <a:t>Recall</a:t>
                      </a: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84,71%</a:t>
                      </a:r>
                      <a:endParaRPr lang="en-US" dirty="0"/>
                    </a:p>
                  </a:txBody>
                  <a:tcPr/>
                </a:tc>
                <a:tc>
                  <a:txBody>
                    <a:bodyPr/>
                    <a:lstStyle/>
                    <a:p>
                      <a:r>
                        <a:rPr lang="en-US" dirty="0"/>
                        <a:t>77,65%</a:t>
                      </a:r>
                    </a:p>
                  </a:txBody>
                  <a:tcPr/>
                </a:tc>
                <a:extLst>
                  <a:ext uri="{0D108BD9-81ED-4DB2-BD59-A6C34878D82A}">
                    <a16:rowId xmlns:a16="http://schemas.microsoft.com/office/drawing/2014/main" val="1953104786"/>
                  </a:ext>
                </a:extLst>
              </a:tr>
              <a:tr h="787492">
                <a:tc>
                  <a:txBody>
                    <a:bodyPr/>
                    <a:lstStyle/>
                    <a:p>
                      <a:r>
                        <a:rPr lang="en-US" dirty="0"/>
                        <a:t>F1</a:t>
                      </a: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81,82%</a:t>
                      </a:r>
                      <a:endParaRPr lang="en-US" dirty="0"/>
                    </a:p>
                  </a:txBody>
                  <a:tcPr/>
                </a:tc>
                <a:tc>
                  <a:txBody>
                    <a:bodyPr/>
                    <a:lstStyle/>
                    <a:p>
                      <a:r>
                        <a:rPr lang="en-US" dirty="0"/>
                        <a:t>80,49%</a:t>
                      </a:r>
                    </a:p>
                  </a:txBody>
                  <a:tcPr/>
                </a:tc>
                <a:extLst>
                  <a:ext uri="{0D108BD9-81ED-4DB2-BD59-A6C34878D82A}">
                    <a16:rowId xmlns:a16="http://schemas.microsoft.com/office/drawing/2014/main" val="2155690940"/>
                  </a:ext>
                </a:extLst>
              </a:tr>
            </a:tbl>
          </a:graphicData>
        </a:graphic>
      </p:graphicFrame>
    </p:spTree>
    <p:extLst>
      <p:ext uri="{BB962C8B-B14F-4D97-AF65-F5344CB8AC3E}">
        <p14:creationId xmlns:p14="http://schemas.microsoft.com/office/powerpoint/2010/main" val="3089467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22431" y="3073972"/>
            <a:ext cx="8915399" cy="596508"/>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solidFill>
                  <a:schemeClr val="accent2">
                    <a:lumMod val="50000"/>
                  </a:schemeClr>
                </a:solidFill>
                <a:latin typeface="Times New Roman" panose="02020603050405020304" pitchFamily="18" charset="0"/>
                <a:cs typeface="Times New Roman" panose="02020603050405020304" pitchFamily="18" charset="0"/>
              </a:rPr>
              <a:t>Cảm</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ơn</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mọi</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người</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đã</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chú</a:t>
            </a:r>
            <a:r>
              <a:rPr lang="en-US" dirty="0">
                <a:solidFill>
                  <a:schemeClr val="accent2">
                    <a:lumMod val="50000"/>
                  </a:schemeClr>
                </a:solidFill>
                <a:latin typeface="Times New Roman" panose="02020603050405020304" pitchFamily="18" charset="0"/>
                <a:cs typeface="Times New Roman" panose="02020603050405020304" pitchFamily="18" charset="0"/>
              </a:rPr>
              <a:t> ý </a:t>
            </a:r>
            <a:r>
              <a:rPr lang="en-US" dirty="0" err="1">
                <a:solidFill>
                  <a:schemeClr val="accent2">
                    <a:lumMod val="50000"/>
                  </a:schemeClr>
                </a:solidFill>
                <a:latin typeface="Times New Roman" panose="02020603050405020304" pitchFamily="18" charset="0"/>
                <a:cs typeface="Times New Roman" panose="02020603050405020304" pitchFamily="18" charset="0"/>
              </a:rPr>
              <a:t>lắng</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nghe</a:t>
            </a:r>
            <a:r>
              <a:rPr lang="en-US" dirty="0">
                <a:solidFill>
                  <a:schemeClr val="accent2">
                    <a:lumMod val="50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3929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30003" y="562592"/>
            <a:ext cx="8915399" cy="596508"/>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dirty="0">
                <a:solidFill>
                  <a:schemeClr val="accent2">
                    <a:lumMod val="50000"/>
                  </a:schemeClr>
                </a:solidFill>
                <a:latin typeface="Times New Roman" panose="02020603050405020304" pitchFamily="18" charset="0"/>
                <a:cs typeface="Times New Roman" panose="02020603050405020304" pitchFamily="18" charset="0"/>
              </a:rPr>
              <a:t>Mô tả bài toán</a:t>
            </a:r>
            <a:endParaRPr lang="en-US"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Text Placeholder 4"/>
          <p:cNvSpPr txBox="1">
            <a:spLocks/>
          </p:cNvSpPr>
          <p:nvPr/>
        </p:nvSpPr>
        <p:spPr>
          <a:xfrm>
            <a:off x="1630003" y="1609989"/>
            <a:ext cx="8915399" cy="498399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Hệ thống phân tích quan điểm người dùng được xây dựng với mục đích phân loại nhận xét, đánh giá của người dùng thu thập trên internet thành </a:t>
            </a:r>
            <a:r>
              <a:rPr lang="en-US" sz="2800" dirty="0">
                <a:latin typeface="Times New Roman" panose="02020603050405020304" pitchFamily="18" charset="0"/>
                <a:cs typeface="Times New Roman" panose="02020603050405020304" pitchFamily="18" charset="0"/>
              </a:rPr>
              <a:t>2</a:t>
            </a:r>
            <a:r>
              <a:rPr lang="vi-VN" sz="2800" dirty="0">
                <a:latin typeface="Times New Roman" panose="02020603050405020304" pitchFamily="18" charset="0"/>
                <a:cs typeface="Times New Roman" panose="02020603050405020304" pitchFamily="18" charset="0"/>
              </a:rPr>
              <a:t> nhóm: Positive (Tích cực), Neugative (Tiêu cực) </a:t>
            </a:r>
            <a:r>
              <a:rPr lang="en-US" sz="2800" dirty="0">
                <a:latin typeface="Times New Roman" panose="02020603050405020304" pitchFamily="18" charset="0"/>
                <a:cs typeface="Times New Roman" panose="02020603050405020304" pitchFamily="18" charset="0"/>
              </a:rPr>
              <a:t>.</a:t>
            </a:r>
            <a:r>
              <a:rPr lang="vi-VN" sz="2800" dirty="0">
                <a:latin typeface="Times New Roman" panose="02020603050405020304" pitchFamily="18" charset="0"/>
                <a:cs typeface="Times New Roman" panose="02020603050405020304" pitchFamily="18" charset="0"/>
              </a:rPr>
              <a:t>Đầu vào và đầu ra được mô tả như sau:</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Input: Đoạn text đánh giá của người dùng về sản phẩm, dịch vụ.</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Output: Quan điểm của người dùng về sản phẩm, dịch vụ đó</a:t>
            </a:r>
            <a:endParaRPr lang="en-US" sz="28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1912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30003" y="562592"/>
            <a:ext cx="8915399" cy="596508"/>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dirty="0">
                <a:solidFill>
                  <a:schemeClr val="accent2">
                    <a:lumMod val="50000"/>
                  </a:schemeClr>
                </a:solidFill>
                <a:latin typeface="Times New Roman" panose="02020603050405020304" pitchFamily="18" charset="0"/>
                <a:cs typeface="Times New Roman" panose="02020603050405020304" pitchFamily="18" charset="0"/>
              </a:rPr>
              <a:t>Phương pháp giải quyết</a:t>
            </a:r>
            <a:endParaRPr lang="en-US"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Text Placeholder 4"/>
          <p:cNvSpPr txBox="1">
            <a:spLocks/>
          </p:cNvSpPr>
          <p:nvPr/>
        </p:nvSpPr>
        <p:spPr>
          <a:xfrm>
            <a:off x="1630003" y="1390918"/>
            <a:ext cx="8915399" cy="520306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mạng</a:t>
            </a:r>
            <a:r>
              <a:rPr lang="en-US" sz="2800" dirty="0">
                <a:latin typeface="Times New Roman" panose="02020603050405020304" pitchFamily="18" charset="0"/>
                <a:cs typeface="Times New Roman" panose="02020603050405020304" pitchFamily="18" charset="0"/>
              </a:rPr>
              <a:t> CNN</a:t>
            </a:r>
            <a:endParaRPr lang="vi-VN"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vi-VN" sz="2800" dirty="0">
              <a:latin typeface="Times New Roman" panose="02020603050405020304" pitchFamily="18" charset="0"/>
              <a:cs typeface="Times New Roman" panose="02020603050405020304" pitchFamily="18" charset="0"/>
            </a:endParaRPr>
          </a:p>
          <a:p>
            <a:pPr marL="0" indent="0">
              <a:buNone/>
            </a:pPr>
            <a:endParaRPr lang="vi-VN"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852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30003" y="562592"/>
            <a:ext cx="8915399" cy="596508"/>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dirty="0">
                <a:latin typeface="Times New Roman" panose="02020603050405020304" pitchFamily="18" charset="0"/>
                <a:cs typeface="Times New Roman" panose="02020603050405020304" pitchFamily="18" charset="0"/>
              </a:rPr>
              <a:t>Convolutional neural network </a:t>
            </a:r>
            <a:endParaRPr lang="en-US"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Text Placeholder 4"/>
          <p:cNvSpPr txBox="1">
            <a:spLocks/>
          </p:cNvSpPr>
          <p:nvPr/>
        </p:nvSpPr>
        <p:spPr>
          <a:xfrm>
            <a:off x="1630003" y="1609989"/>
            <a:ext cx="8915399" cy="498399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600" dirty="0" err="1">
                <a:solidFill>
                  <a:schemeClr val="tx1"/>
                </a:solidFill>
                <a:latin typeface="Times New Roman" panose="02020603050405020304" pitchFamily="18" charset="0"/>
                <a:cs typeface="Times New Roman" panose="02020603050405020304" pitchFamily="18" charset="0"/>
              </a:rPr>
              <a:t>Làm</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thế</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nào</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để</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ánh</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xạ</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từ</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bài</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toán</a:t>
            </a:r>
            <a:r>
              <a:rPr lang="en-US" sz="2600" dirty="0">
                <a:solidFill>
                  <a:schemeClr val="tx1"/>
                </a:solidFill>
                <a:latin typeface="Times New Roman" panose="02020603050405020304" pitchFamily="18" charset="0"/>
                <a:cs typeface="Times New Roman" panose="02020603050405020304" pitchFamily="18" charset="0"/>
              </a:rPr>
              <a:t> Computer Vision sang NLP?</a:t>
            </a:r>
          </a:p>
          <a:p>
            <a:pPr>
              <a:buFont typeface="Arial" panose="020B0604020202020204" pitchFamily="34" charset="0"/>
              <a:buChar char="•"/>
            </a:pPr>
            <a:r>
              <a:rPr lang="en-US" sz="2600" dirty="0">
                <a:solidFill>
                  <a:schemeClr val="tx1"/>
                </a:solidFill>
                <a:latin typeface="Times New Roman" panose="02020603050405020304" pitchFamily="18" charset="0"/>
                <a:cs typeface="Times New Roman" panose="02020603050405020304" pitchFamily="18" charset="0"/>
              </a:rPr>
              <a:t>Convolutional?</a:t>
            </a:r>
          </a:p>
          <a:p>
            <a:pPr>
              <a:buFont typeface="Arial" panose="020B0604020202020204" pitchFamily="34" charset="0"/>
              <a:buChar char="•"/>
            </a:pPr>
            <a:endParaRPr lang="en-US" sz="26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6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6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600" dirty="0">
              <a:solidFill>
                <a:schemeClr val="tx1"/>
              </a:solidFill>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vi-VN" sz="2600" dirty="0">
                <a:latin typeface="Times New Roman" panose="02020603050405020304" pitchFamily="18" charset="0"/>
                <a:cs typeface="Times New Roman" panose="02020603050405020304" pitchFamily="18" charset="0"/>
              </a:rPr>
              <a:t>Ngoài ra, còn có 1 lớp đặc biệt gọi là pooling, được thiết kế để giảm số chiều của mỗi ouput của lớp convolution  để làm input cho lớp sau.</a:t>
            </a:r>
            <a:endParaRPr lang="en-US" sz="2600" dirty="0">
              <a:latin typeface="Times New Roman" panose="02020603050405020304" pitchFamily="18" charset="0"/>
              <a:cs typeface="Times New Roman" panose="02020603050405020304" pitchFamily="18" charset="0"/>
            </a:endParaRPr>
          </a:p>
        </p:txBody>
      </p:sp>
      <p:pic>
        <p:nvPicPr>
          <p:cNvPr id="5" name="Image2"/>
          <p:cNvPicPr/>
          <p:nvPr/>
        </p:nvPicPr>
        <p:blipFill>
          <a:blip r:embed="rId2"/>
          <a:stretch>
            <a:fillRect/>
          </a:stretch>
        </p:blipFill>
        <p:spPr bwMode="auto">
          <a:xfrm>
            <a:off x="4247883" y="2537137"/>
            <a:ext cx="3440805" cy="1982139"/>
          </a:xfrm>
          <a:prstGeom prst="rect">
            <a:avLst/>
          </a:prstGeom>
        </p:spPr>
      </p:pic>
    </p:spTree>
    <p:extLst>
      <p:ext uri="{BB962C8B-B14F-4D97-AF65-F5344CB8AC3E}">
        <p14:creationId xmlns:p14="http://schemas.microsoft.com/office/powerpoint/2010/main" val="224928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30003" y="562592"/>
            <a:ext cx="8915399" cy="596508"/>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solidFill>
                  <a:schemeClr val="accent2">
                    <a:lumMod val="50000"/>
                  </a:schemeClr>
                </a:solidFill>
                <a:latin typeface="Times New Roman" panose="02020603050405020304" pitchFamily="18" charset="0"/>
                <a:cs typeface="Times New Roman" panose="02020603050405020304" pitchFamily="18" charset="0"/>
              </a:rPr>
              <a:t>Ứng</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dụng</a:t>
            </a:r>
            <a:r>
              <a:rPr lang="en-US" dirty="0">
                <a:solidFill>
                  <a:schemeClr val="accent2">
                    <a:lumMod val="50000"/>
                  </a:schemeClr>
                </a:solidFill>
                <a:latin typeface="Times New Roman" panose="02020603050405020304" pitchFamily="18" charset="0"/>
                <a:cs typeface="Times New Roman" panose="02020603050405020304" pitchFamily="18" charset="0"/>
              </a:rPr>
              <a:t> CNN </a:t>
            </a:r>
            <a:r>
              <a:rPr lang="en-US" dirty="0" err="1">
                <a:solidFill>
                  <a:schemeClr val="accent2">
                    <a:lumMod val="50000"/>
                  </a:schemeClr>
                </a:solidFill>
                <a:latin typeface="Times New Roman" panose="02020603050405020304" pitchFamily="18" charset="0"/>
                <a:cs typeface="Times New Roman" panose="02020603050405020304" pitchFamily="18" charset="0"/>
              </a:rPr>
              <a:t>vào</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bài</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toán</a:t>
            </a:r>
            <a:r>
              <a:rPr lang="en-US" dirty="0">
                <a:solidFill>
                  <a:schemeClr val="accent2">
                    <a:lumMod val="50000"/>
                  </a:schemeClr>
                </a:solidFill>
                <a:latin typeface="Times New Roman" panose="02020603050405020304" pitchFamily="18" charset="0"/>
                <a:cs typeface="Times New Roman" panose="02020603050405020304" pitchFamily="18" charset="0"/>
              </a:rPr>
              <a:t> NLP</a:t>
            </a:r>
          </a:p>
        </p:txBody>
      </p:sp>
      <p:sp>
        <p:nvSpPr>
          <p:cNvPr id="6" name="Text Placeholder 4"/>
          <p:cNvSpPr txBox="1">
            <a:spLocks/>
          </p:cNvSpPr>
          <p:nvPr/>
        </p:nvSpPr>
        <p:spPr>
          <a:xfrm>
            <a:off x="1630003" y="1609989"/>
            <a:ext cx="8915399" cy="498399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5" name="Image3"/>
          <p:cNvPicPr/>
          <p:nvPr/>
        </p:nvPicPr>
        <p:blipFill>
          <a:blip r:embed="rId2"/>
          <a:stretch>
            <a:fillRect/>
          </a:stretch>
        </p:blipFill>
        <p:spPr bwMode="auto">
          <a:xfrm>
            <a:off x="2680065" y="1789843"/>
            <a:ext cx="6244993" cy="4624285"/>
          </a:xfrm>
          <a:prstGeom prst="rect">
            <a:avLst/>
          </a:prstGeom>
        </p:spPr>
      </p:pic>
    </p:spTree>
    <p:extLst>
      <p:ext uri="{BB962C8B-B14F-4D97-AF65-F5344CB8AC3E}">
        <p14:creationId xmlns:p14="http://schemas.microsoft.com/office/powerpoint/2010/main" val="162167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30003" y="562592"/>
            <a:ext cx="8915399" cy="596508"/>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solidFill>
                  <a:schemeClr val="accent2">
                    <a:lumMod val="50000"/>
                  </a:schemeClr>
                </a:solidFill>
                <a:latin typeface="Times New Roman" panose="02020603050405020304" pitchFamily="18" charset="0"/>
                <a:cs typeface="Times New Roman" panose="02020603050405020304" pitchFamily="18" charset="0"/>
              </a:rPr>
              <a:t>Cấu</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hình</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mạng</a:t>
            </a:r>
            <a:r>
              <a:rPr lang="en-US" dirty="0">
                <a:solidFill>
                  <a:schemeClr val="accent2">
                    <a:lumMod val="50000"/>
                  </a:schemeClr>
                </a:solidFill>
                <a:latin typeface="Times New Roman" panose="02020603050405020304" pitchFamily="18" charset="0"/>
                <a:cs typeface="Times New Roman" panose="02020603050405020304" pitchFamily="18" charset="0"/>
              </a:rPr>
              <a:t> CNN </a:t>
            </a:r>
            <a:r>
              <a:rPr lang="en-US" dirty="0" err="1">
                <a:solidFill>
                  <a:schemeClr val="accent2">
                    <a:lumMod val="50000"/>
                  </a:schemeClr>
                </a:solidFill>
                <a:latin typeface="Times New Roman" panose="02020603050405020304" pitchFamily="18" charset="0"/>
                <a:cs typeface="Times New Roman" panose="02020603050405020304" pitchFamily="18" charset="0"/>
              </a:rPr>
              <a:t>cho</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bài</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toán</a:t>
            </a:r>
            <a:r>
              <a:rPr lang="en-US" dirty="0">
                <a:solidFill>
                  <a:schemeClr val="accent2">
                    <a:lumMod val="50000"/>
                  </a:schemeClr>
                </a:solidFill>
                <a:latin typeface="Times New Roman" panose="02020603050405020304" pitchFamily="18" charset="0"/>
                <a:cs typeface="Times New Roman" panose="02020603050405020304" pitchFamily="18" charset="0"/>
              </a:rPr>
              <a:t> Sentiment Analysis</a:t>
            </a:r>
          </a:p>
        </p:txBody>
      </p:sp>
      <p:sp>
        <p:nvSpPr>
          <p:cNvPr id="6" name="Text Placeholder 4"/>
          <p:cNvSpPr txBox="1">
            <a:spLocks/>
          </p:cNvSpPr>
          <p:nvPr/>
        </p:nvSpPr>
        <p:spPr>
          <a:xfrm>
            <a:off x="1630003" y="1609989"/>
            <a:ext cx="8915399" cy="498399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7" name="Image5"/>
          <p:cNvPicPr/>
          <p:nvPr/>
        </p:nvPicPr>
        <p:blipFill>
          <a:blip r:embed="rId2"/>
          <a:stretch>
            <a:fillRect/>
          </a:stretch>
        </p:blipFill>
        <p:spPr bwMode="auto">
          <a:xfrm>
            <a:off x="1411061" y="2034863"/>
            <a:ext cx="8915399" cy="3657598"/>
          </a:xfrm>
          <a:prstGeom prst="rect">
            <a:avLst/>
          </a:prstGeom>
        </p:spPr>
      </p:pic>
    </p:spTree>
    <p:extLst>
      <p:ext uri="{BB962C8B-B14F-4D97-AF65-F5344CB8AC3E}">
        <p14:creationId xmlns:p14="http://schemas.microsoft.com/office/powerpoint/2010/main" val="3831539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30003" y="562592"/>
            <a:ext cx="8915399" cy="596508"/>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accent2">
                    <a:lumMod val="50000"/>
                  </a:schemeClr>
                </a:solidFill>
                <a:latin typeface="Times New Roman" panose="02020603050405020304" pitchFamily="18" charset="0"/>
                <a:cs typeface="Times New Roman" panose="02020603050405020304" pitchFamily="18" charset="0"/>
              </a:rPr>
              <a:t>Word2vec</a:t>
            </a:r>
          </a:p>
        </p:txBody>
      </p:sp>
      <p:sp>
        <p:nvSpPr>
          <p:cNvPr id="6" name="Text Placeholder 4"/>
          <p:cNvSpPr txBox="1">
            <a:spLocks/>
          </p:cNvSpPr>
          <p:nvPr/>
        </p:nvSpPr>
        <p:spPr>
          <a:xfrm>
            <a:off x="1630003" y="1390918"/>
            <a:ext cx="9265524" cy="494548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lvl="2" indent="-457200">
              <a:buFont typeface="Arial" panose="020B0604020202020204" pitchFamily="34" charset="0"/>
              <a:buChar char="•"/>
            </a:pPr>
            <a:r>
              <a:rPr lang="vi-VN" sz="2600" dirty="0">
                <a:latin typeface="Times New Roman" panose="02020603050405020304" pitchFamily="18" charset="0"/>
                <a:cs typeface="Times New Roman" panose="02020603050405020304" pitchFamily="18" charset="0"/>
              </a:rPr>
              <a:t>Word2vec được tạo ra bởi một nhóm các nhà nghiên cứu dẫn đầu bởi Tomas Mikolov tại Google với mục đích tái tạo lại ngữ cảnh của ngôn ngữ thông qua không gian vector</a:t>
            </a:r>
          </a:p>
        </p:txBody>
      </p:sp>
      <p:pic>
        <p:nvPicPr>
          <p:cNvPr id="5" name="picture"/>
          <p:cNvPicPr/>
          <p:nvPr/>
        </p:nvPicPr>
        <p:blipFill>
          <a:blip r:embed="rId2"/>
          <a:stretch>
            <a:fillRect/>
          </a:stretch>
        </p:blipFill>
        <p:spPr bwMode="auto">
          <a:xfrm>
            <a:off x="3075098" y="3039414"/>
            <a:ext cx="5669657" cy="2988694"/>
          </a:xfrm>
          <a:prstGeom prst="rect">
            <a:avLst/>
          </a:prstGeom>
        </p:spPr>
      </p:pic>
    </p:spTree>
    <p:extLst>
      <p:ext uri="{BB962C8B-B14F-4D97-AF65-F5344CB8AC3E}">
        <p14:creationId xmlns:p14="http://schemas.microsoft.com/office/powerpoint/2010/main" val="1808413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30003" y="562592"/>
            <a:ext cx="8915399" cy="596508"/>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dirty="0">
                <a:solidFill>
                  <a:schemeClr val="accent2">
                    <a:lumMod val="50000"/>
                  </a:schemeClr>
                </a:solidFill>
                <a:latin typeface="Times New Roman" panose="02020603050405020304" pitchFamily="18" charset="0"/>
                <a:cs typeface="Times New Roman" panose="02020603050405020304" pitchFamily="18" charset="0"/>
              </a:rPr>
              <a:t>Bộ dữ liệu VLSP 2016</a:t>
            </a:r>
            <a:endParaRPr lang="en-US"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Text Placeholder 4"/>
          <p:cNvSpPr txBox="1">
            <a:spLocks/>
          </p:cNvSpPr>
          <p:nvPr/>
        </p:nvSpPr>
        <p:spPr>
          <a:xfrm>
            <a:off x="1630003" y="1390918"/>
            <a:ext cx="8915399" cy="520306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vi-VN" sz="2600" dirty="0">
                <a:latin typeface="Times New Roman" panose="02020603050405020304" pitchFamily="18" charset="0"/>
                <a:cs typeface="Times New Roman" panose="02020603050405020304" pitchFamily="18" charset="0"/>
              </a:rPr>
              <a:t>Bộ dữ liệu thô được lấy từ hội nghị: VLSP 2016 về Sentiment Analysis</a:t>
            </a:r>
          </a:p>
          <a:p>
            <a:pPr lvl="0">
              <a:buFont typeface="Arial" panose="020B0604020202020204" pitchFamily="34" charset="0"/>
              <a:buChar char="•"/>
            </a:pPr>
            <a:r>
              <a:rPr lang="vi-VN" sz="2600" dirty="0">
                <a:latin typeface="Times New Roman" panose="02020603050405020304" pitchFamily="18" charset="0"/>
                <a:cs typeface="Times New Roman" panose="02020603050405020304" pitchFamily="18" charset="0"/>
              </a:rPr>
              <a:t>Đây là một bộ dữ liệu được VLSP lấy từ: Tinhte.vn, Vnexpress.net và Facebook, bao gồm </a:t>
            </a:r>
            <a:r>
              <a:rPr lang="en-US" sz="2600" dirty="0">
                <a:latin typeface="Times New Roman" panose="02020603050405020304" pitchFamily="18" charset="0"/>
                <a:cs typeface="Times New Roman" panose="02020603050405020304" pitchFamily="18" charset="0"/>
              </a:rPr>
              <a:t>3400</a:t>
            </a:r>
            <a:r>
              <a:rPr lang="vi-VN" sz="2600" dirty="0">
                <a:latin typeface="Times New Roman" panose="02020603050405020304" pitchFamily="18" charset="0"/>
                <a:cs typeface="Times New Roman" panose="02020603050405020304" pitchFamily="18" charset="0"/>
              </a:rPr>
              <a:t> bình luận của người dùng được chia đều cho </a:t>
            </a:r>
            <a:r>
              <a:rPr lang="en-US" sz="2600" dirty="0">
                <a:latin typeface="Times New Roman" panose="02020603050405020304" pitchFamily="18" charset="0"/>
                <a:cs typeface="Times New Roman" panose="02020603050405020304" pitchFamily="18" charset="0"/>
              </a:rPr>
              <a:t>2</a:t>
            </a:r>
            <a:r>
              <a:rPr lang="vi-VN" sz="2600" dirty="0">
                <a:latin typeface="Times New Roman" panose="02020603050405020304" pitchFamily="18" charset="0"/>
                <a:cs typeface="Times New Roman" panose="02020603050405020304" pitchFamily="18" charset="0"/>
              </a:rPr>
              <a:t> nhãn: Tích cực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tiêu cực.</a:t>
            </a:r>
          </a:p>
          <a:p>
            <a:pPr lvl="0">
              <a:buFont typeface="Wingdings" panose="05000000000000000000" pitchFamily="2" charset="2"/>
              <a:buChar char="Ø"/>
            </a:pPr>
            <a:r>
              <a:rPr lang="vi-VN" sz="2600" dirty="0">
                <a:latin typeface="Times New Roman" panose="02020603050405020304" pitchFamily="18" charset="0"/>
                <a:cs typeface="Times New Roman" panose="02020603050405020304" pitchFamily="18" charset="0"/>
              </a:rPr>
              <a:t>Một số đặc điểm:</a:t>
            </a:r>
          </a:p>
          <a:p>
            <a:pPr>
              <a:buFont typeface="Arial" panose="020B0604020202020204" pitchFamily="34" charset="0"/>
              <a:buChar char="•"/>
            </a:pPr>
            <a:r>
              <a:rPr lang="vi-VN" sz="2600" dirty="0">
                <a:latin typeface="Times New Roman" panose="02020603050405020304" pitchFamily="18" charset="0"/>
                <a:cs typeface="Times New Roman" panose="02020603050405020304" pitchFamily="18" charset="0"/>
              </a:rPr>
              <a:t>Bộ dữ liệu nhỏ, chỉ phù hợp cho nghiên cứu.</a:t>
            </a:r>
          </a:p>
          <a:p>
            <a:pPr>
              <a:buFont typeface="Arial" panose="020B0604020202020204" pitchFamily="34" charset="0"/>
              <a:buChar char="•"/>
            </a:pPr>
            <a:r>
              <a:rPr lang="vi-VN" sz="2600" dirty="0">
                <a:latin typeface="Times New Roman" panose="02020603050405020304" pitchFamily="18" charset="0"/>
                <a:cs typeface="Times New Roman" panose="02020603050405020304" pitchFamily="18" charset="0"/>
              </a:rPr>
              <a:t>Nhiều câu đánh giá có chứa đường dẫn tới trang web khác</a:t>
            </a:r>
          </a:p>
          <a:p>
            <a:pPr lvl="0">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vi-VN"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vi-VN"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vi-VN"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712973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679</TotalTime>
  <Words>1012</Words>
  <Application>Microsoft Office PowerPoint</Application>
  <PresentationFormat>Widescreen</PresentationFormat>
  <Paragraphs>125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Cambria Math</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 Học Máy</dc:title>
  <dc:creator>lynhancapital@gmail.com</dc:creator>
  <cp:lastModifiedBy>NGOCTHANG</cp:lastModifiedBy>
  <cp:revision>35</cp:revision>
  <dcterms:created xsi:type="dcterms:W3CDTF">2018-04-23T18:03:53Z</dcterms:created>
  <dcterms:modified xsi:type="dcterms:W3CDTF">2018-07-05T05:07:33Z</dcterms:modified>
</cp:coreProperties>
</file>