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54" d="100"/>
          <a:sy n="54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 năm</a:t>
            </a:r>
            <a:r>
              <a:rPr lang="en-US" baseline="0" smtClean="0"/>
              <a:t> để master và trở thành full-stack developer.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B9B6-2F09-467A-9D47-8AC5571348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 năm</a:t>
            </a:r>
            <a:r>
              <a:rPr lang="en-US" baseline="0" smtClean="0"/>
              <a:t> để master và trở thành full-stack developer.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B9B6-2F09-467A-9D47-8AC5571348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2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9" y="3684672"/>
            <a:ext cx="7440706" cy="2012885"/>
          </a:xfrm>
        </p:spPr>
        <p:txBody>
          <a:bodyPr>
            <a:normAutofit/>
          </a:bodyPr>
          <a:lstStyle/>
          <a:p>
            <a:r>
              <a:rPr lang="en-US" sz="4800" smtClean="0">
                <a:solidFill>
                  <a:srgbClr val="FFFF00"/>
                </a:solidFill>
              </a:rPr>
              <a:t>Environment &amp; Development Tools</a:t>
            </a:r>
            <a:endParaRPr lang="en-US" sz="480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4682" y="1965869"/>
            <a:ext cx="5357600" cy="1160213"/>
          </a:xfrm>
        </p:spPr>
        <p:txBody>
          <a:bodyPr>
            <a:noAutofit/>
          </a:bodyPr>
          <a:lstStyle/>
          <a:p>
            <a:r>
              <a:rPr lang="en-US" sz="2800"/>
              <a:t>JavaScript </a:t>
            </a:r>
            <a:r>
              <a:rPr lang="en-US" sz="2800" smtClean="0"/>
              <a:t>Runtime </a:t>
            </a:r>
          </a:p>
          <a:p>
            <a:r>
              <a:rPr lang="en-US" sz="2800" smtClean="0"/>
              <a:t>On Server Side</a:t>
            </a:r>
            <a:endParaRPr lang="en-US" sz="2800"/>
          </a:p>
        </p:txBody>
      </p:sp>
      <p:pic>
        <p:nvPicPr>
          <p:cNvPr id="1032" name="Picture 8" descr="https://seeklogo.com/images/N/nodejs-logo-FBE122E377-seeklogo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57" y="827172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/>
              <a:t>Visual Studio Code</a:t>
            </a:r>
            <a:endParaRPr lang="en-US" spc="-150"/>
          </a:p>
          <a:p>
            <a:pPr marL="713740" marR="192405" indent="-571500">
              <a:lnSpc>
                <a:spcPct val="111100"/>
              </a:lnSpc>
              <a:buFont typeface="Arial" panose="020B0604020202020204" pitchFamily="34" charset="0"/>
              <a:buChar char="•"/>
            </a:pPr>
            <a:r>
              <a:rPr lang="en-US"/>
              <a:t>Git &amp; Github</a:t>
            </a:r>
            <a:endParaRPr lang="en-US" spc="-150"/>
          </a:p>
          <a:p>
            <a:pPr marL="713740" marR="192405" indent="-571500">
              <a:lnSpc>
                <a:spcPct val="111100"/>
              </a:lnSpc>
              <a:buFont typeface="Arial" panose="020B0604020202020204" pitchFamily="34" charset="0"/>
              <a:buChar char="•"/>
            </a:pPr>
            <a:r>
              <a:rPr lang="en-US" spc="-150"/>
              <a:t>NodeJS, NPM &amp; </a:t>
            </a:r>
            <a:r>
              <a:rPr lang="en-US" spc="-150" smtClean="0"/>
              <a:t>TypeScript</a:t>
            </a:r>
            <a:endParaRPr lang="en-US" spc="40"/>
          </a:p>
          <a:p>
            <a:pPr marL="713740" marR="192405" indent="-571500">
              <a:lnSpc>
                <a:spcPct val="111100"/>
              </a:lnSpc>
              <a:buFont typeface="Arial" panose="020B0604020202020204" pitchFamily="34" charset="0"/>
              <a:buChar char="•"/>
            </a:pPr>
            <a:r>
              <a:rPr lang="en-US" spc="40" smtClean="0"/>
              <a:t>Nodemon, ts-node, bower, …</a:t>
            </a:r>
            <a:endParaRPr lang="en-US" spc="90"/>
          </a:p>
        </p:txBody>
      </p:sp>
    </p:spTree>
    <p:extLst>
      <p:ext uri="{BB962C8B-B14F-4D97-AF65-F5344CB8AC3E}">
        <p14:creationId xmlns:p14="http://schemas.microsoft.com/office/powerpoint/2010/main" val="20214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6626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5532" y="321469"/>
            <a:ext cx="7702302" cy="723059"/>
          </a:xfrm>
          <a:prstGeom prst="rect">
            <a:avLst/>
          </a:prstGeom>
        </p:spPr>
        <p:txBody>
          <a:bodyPr vert="horz" wrap="square" lIns="0" tIns="8930" rIns="0" bIns="0" rtlCol="0" anchor="t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lang="en-US" sz="4640" spc="21">
                <a:solidFill>
                  <a:srgbClr val="C4F672"/>
                </a:solidFill>
                <a:latin typeface="Arial"/>
                <a:cs typeface="Arial"/>
              </a:rPr>
              <a:t>Visual Studio Code</a:t>
            </a:r>
            <a:endParaRPr sz="464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6265" y="1367454"/>
            <a:ext cx="7983141" cy="5210305"/>
          </a:xfrm>
          <a:prstGeom prst="rect">
            <a:avLst/>
          </a:prstGeom>
        </p:spPr>
        <p:txBody>
          <a:bodyPr vert="horz" wrap="square" lIns="0" tIns="150019" rIns="0" bIns="0" rtlCol="0">
            <a:spAutoFit/>
          </a:bodyPr>
          <a:lstStyle/>
          <a:p>
            <a:pPr marL="241093" indent="-232164">
              <a:spcBef>
                <a:spcPts val="1181"/>
              </a:spcBef>
              <a:buSzPct val="75000"/>
              <a:buChar char="•"/>
              <a:tabLst>
                <a:tab pos="241539" algn="l"/>
              </a:tabLst>
            </a:pPr>
            <a:r>
              <a:rPr lang="en-US" sz="3234" spc="-80">
                <a:solidFill>
                  <a:srgbClr val="FFFFFF"/>
                </a:solidFill>
                <a:latin typeface="Arial"/>
                <a:cs typeface="Arial"/>
              </a:rPr>
              <a:t>https://code.visualstudio.com/</a:t>
            </a:r>
          </a:p>
          <a:p>
            <a:pPr marL="241093" indent="-232164">
              <a:spcBef>
                <a:spcPts val="1181"/>
              </a:spcBef>
              <a:buSzPct val="75000"/>
              <a:buChar char="•"/>
              <a:tabLst>
                <a:tab pos="241539" algn="l"/>
              </a:tabLst>
            </a:pPr>
            <a:r>
              <a:rPr lang="en-US" sz="3234" b="1" spc="-56">
                <a:solidFill>
                  <a:srgbClr val="FFFFFF"/>
                </a:solidFill>
                <a:latin typeface="Arial"/>
                <a:cs typeface="Arial"/>
              </a:rPr>
              <a:t>Extensions:</a:t>
            </a:r>
          </a:p>
          <a:p>
            <a:pPr marL="562550" lvl="1" indent="-232164">
              <a:spcBef>
                <a:spcPts val="1181"/>
              </a:spcBef>
              <a:buSzPct val="75000"/>
              <a:buChar char="•"/>
              <a:tabLst>
                <a:tab pos="241539" algn="l"/>
              </a:tabLst>
            </a:pPr>
            <a:r>
              <a:rPr lang="en-US" sz="3234" spc="-56">
                <a:solidFill>
                  <a:srgbClr val="FFFFFF"/>
                </a:solidFill>
                <a:latin typeface="Arial"/>
                <a:cs typeface="Arial"/>
              </a:rPr>
              <a:t>Angular 7 Snippets</a:t>
            </a:r>
          </a:p>
          <a:p>
            <a:pPr marL="562550" lvl="1" indent="-232164">
              <a:spcBef>
                <a:spcPts val="1181"/>
              </a:spcBef>
              <a:buSzPct val="75000"/>
              <a:buChar char="•"/>
              <a:tabLst>
                <a:tab pos="241539" algn="l"/>
              </a:tabLst>
            </a:pPr>
            <a:r>
              <a:rPr lang="en-US" sz="3234" spc="-56">
                <a:solidFill>
                  <a:srgbClr val="FFFFFF"/>
                </a:solidFill>
                <a:latin typeface="Arial"/>
                <a:cs typeface="Arial"/>
              </a:rPr>
              <a:t>Beautify</a:t>
            </a:r>
          </a:p>
          <a:p>
            <a:pPr marL="562550" lvl="1" indent="-232164">
              <a:spcBef>
                <a:spcPts val="1181"/>
              </a:spcBef>
              <a:buSzPct val="75000"/>
              <a:buChar char="•"/>
              <a:tabLst>
                <a:tab pos="241539" algn="l"/>
              </a:tabLst>
            </a:pPr>
            <a:r>
              <a:rPr lang="en-US" sz="3234" spc="-56">
                <a:solidFill>
                  <a:srgbClr val="FFFFFF"/>
                </a:solidFill>
                <a:latin typeface="Arial"/>
                <a:cs typeface="Arial"/>
              </a:rPr>
              <a:t>Gitlens</a:t>
            </a:r>
          </a:p>
          <a:p>
            <a:pPr marL="562550" lvl="1" indent="-232164">
              <a:spcBef>
                <a:spcPts val="1181"/>
              </a:spcBef>
              <a:buSzPct val="75000"/>
              <a:buChar char="•"/>
              <a:tabLst>
                <a:tab pos="241539" algn="l"/>
              </a:tabLst>
            </a:pPr>
            <a:r>
              <a:rPr lang="en-US" sz="3234" spc="-56">
                <a:solidFill>
                  <a:srgbClr val="FFFFFF"/>
                </a:solidFill>
                <a:latin typeface="Arial"/>
                <a:cs typeface="Arial"/>
              </a:rPr>
              <a:t>EditorConfig for VS Code</a:t>
            </a:r>
          </a:p>
          <a:p>
            <a:pPr marL="562550" lvl="1" indent="-232164">
              <a:spcBef>
                <a:spcPts val="1181"/>
              </a:spcBef>
              <a:buSzPct val="75000"/>
              <a:buChar char="•"/>
              <a:tabLst>
                <a:tab pos="241539" algn="l"/>
              </a:tabLst>
            </a:pPr>
            <a:r>
              <a:rPr lang="en-US" sz="3234" spc="-56">
                <a:solidFill>
                  <a:srgbClr val="FFFFFF"/>
                </a:solidFill>
                <a:latin typeface="Arial"/>
                <a:cs typeface="Arial"/>
              </a:rPr>
              <a:t>Debugger for Chrome</a:t>
            </a:r>
          </a:p>
          <a:p>
            <a:pPr marL="562550" lvl="1" indent="-232164">
              <a:spcBef>
                <a:spcPts val="1181"/>
              </a:spcBef>
              <a:buSzPct val="75000"/>
              <a:buChar char="•"/>
              <a:tabLst>
                <a:tab pos="241539" algn="l"/>
              </a:tabLst>
            </a:pPr>
            <a:r>
              <a:rPr lang="en-US" sz="3234" spc="-56">
                <a:solidFill>
                  <a:srgbClr val="FFFFFF"/>
                </a:solidFill>
                <a:latin typeface="Arial"/>
                <a:cs typeface="Arial"/>
              </a:rPr>
              <a:t>TSLint</a:t>
            </a:r>
            <a:endParaRPr sz="3234" spc="-56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76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6626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5532" y="321469"/>
            <a:ext cx="7702302" cy="723059"/>
          </a:xfrm>
          <a:prstGeom prst="rect">
            <a:avLst/>
          </a:prstGeom>
        </p:spPr>
        <p:txBody>
          <a:bodyPr vert="horz" wrap="square" lIns="0" tIns="8930" rIns="0" bIns="0" rtlCol="0" anchor="t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lang="en-US" sz="4640" spc="21">
                <a:solidFill>
                  <a:srgbClr val="C4F672"/>
                </a:solidFill>
                <a:latin typeface="Arial"/>
                <a:cs typeface="Arial"/>
              </a:rPr>
              <a:t>Git &amp; Github</a:t>
            </a:r>
            <a:endParaRPr sz="464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6265" y="1367454"/>
            <a:ext cx="7983141" cy="5210305"/>
          </a:xfrm>
          <a:prstGeom prst="rect">
            <a:avLst/>
          </a:prstGeom>
        </p:spPr>
        <p:txBody>
          <a:bodyPr vert="horz" wrap="square" lIns="0" tIns="150019" rIns="0" bIns="0" rtlCol="0">
            <a:spAutoFit/>
          </a:bodyPr>
          <a:lstStyle/>
          <a:p>
            <a:pPr marL="241093" indent="-232164">
              <a:spcBef>
                <a:spcPts val="1181"/>
              </a:spcBef>
              <a:buSzPct val="75000"/>
              <a:buChar char="•"/>
              <a:tabLst>
                <a:tab pos="241539" algn="l"/>
              </a:tabLst>
            </a:pPr>
            <a:r>
              <a:rPr lang="en-US" sz="3234" spc="-80">
                <a:solidFill>
                  <a:srgbClr val="FFFFFF"/>
                </a:solidFill>
                <a:latin typeface="Arial"/>
                <a:cs typeface="Arial"/>
              </a:rPr>
              <a:t>Free private &amp; public: https://github.com/</a:t>
            </a:r>
          </a:p>
          <a:p>
            <a:pPr marL="241093" indent="-232164">
              <a:spcBef>
                <a:spcPts val="1181"/>
              </a:spcBef>
              <a:buSzPct val="75000"/>
              <a:buChar char="•"/>
              <a:tabLst>
                <a:tab pos="241539" algn="l"/>
              </a:tabLst>
            </a:pPr>
            <a:r>
              <a:rPr lang="en-US" sz="3234" b="1" spc="-56">
                <a:solidFill>
                  <a:srgbClr val="FFFFFF"/>
                </a:solidFill>
                <a:latin typeface="Arial"/>
                <a:cs typeface="Arial"/>
              </a:rPr>
              <a:t>Các lệnh cơ bản:</a:t>
            </a:r>
          </a:p>
          <a:p>
            <a:pPr marL="562550" lvl="1" indent="-232164">
              <a:spcBef>
                <a:spcPts val="1181"/>
              </a:spcBef>
              <a:buSzPct val="75000"/>
              <a:buChar char="•"/>
              <a:tabLst>
                <a:tab pos="241539" algn="l"/>
              </a:tabLst>
            </a:pPr>
            <a:r>
              <a:rPr lang="en-US" sz="3234" spc="-56">
                <a:solidFill>
                  <a:srgbClr val="FFFFFF"/>
                </a:solidFill>
                <a:latin typeface="Arial"/>
                <a:cs typeface="Arial"/>
              </a:rPr>
              <a:t>Git clone</a:t>
            </a:r>
          </a:p>
          <a:p>
            <a:pPr marL="562550" lvl="1" indent="-232164">
              <a:spcBef>
                <a:spcPts val="1181"/>
              </a:spcBef>
              <a:buSzPct val="75000"/>
              <a:buFontTx/>
              <a:buChar char="•"/>
              <a:tabLst>
                <a:tab pos="241539" algn="l"/>
              </a:tabLst>
            </a:pPr>
            <a:r>
              <a:rPr lang="en-US" sz="3234" spc="-56">
                <a:solidFill>
                  <a:srgbClr val="FFFFFF"/>
                </a:solidFill>
                <a:latin typeface="Arial"/>
                <a:cs typeface="Arial"/>
              </a:rPr>
              <a:t>Git status</a:t>
            </a:r>
          </a:p>
          <a:p>
            <a:pPr marL="562550" lvl="1" indent="-232164">
              <a:spcBef>
                <a:spcPts val="1181"/>
              </a:spcBef>
              <a:buSzPct val="75000"/>
              <a:buChar char="•"/>
              <a:tabLst>
                <a:tab pos="241539" algn="l"/>
              </a:tabLst>
            </a:pPr>
            <a:r>
              <a:rPr lang="en-US" sz="3234" spc="-56">
                <a:solidFill>
                  <a:srgbClr val="FFFFFF"/>
                </a:solidFill>
                <a:latin typeface="Arial"/>
                <a:cs typeface="Arial"/>
              </a:rPr>
              <a:t>Git commit</a:t>
            </a:r>
          </a:p>
          <a:p>
            <a:pPr marL="562550" lvl="1" indent="-232164">
              <a:spcBef>
                <a:spcPts val="1181"/>
              </a:spcBef>
              <a:buSzPct val="75000"/>
              <a:buChar char="•"/>
              <a:tabLst>
                <a:tab pos="241539" algn="l"/>
              </a:tabLst>
            </a:pPr>
            <a:r>
              <a:rPr lang="en-US" sz="3234" spc="-56">
                <a:solidFill>
                  <a:srgbClr val="FFFFFF"/>
                </a:solidFill>
                <a:latin typeface="Arial"/>
                <a:cs typeface="Arial"/>
              </a:rPr>
              <a:t>Git pull</a:t>
            </a:r>
          </a:p>
          <a:p>
            <a:pPr marL="562550" lvl="1" indent="-232164">
              <a:spcBef>
                <a:spcPts val="1181"/>
              </a:spcBef>
              <a:buSzPct val="75000"/>
              <a:buChar char="•"/>
              <a:tabLst>
                <a:tab pos="241539" algn="l"/>
              </a:tabLst>
            </a:pPr>
            <a:r>
              <a:rPr lang="en-US" sz="3234" spc="-56">
                <a:solidFill>
                  <a:srgbClr val="FFFFFF"/>
                </a:solidFill>
                <a:latin typeface="Arial"/>
                <a:cs typeface="Arial"/>
              </a:rPr>
              <a:t>Git push</a:t>
            </a:r>
          </a:p>
          <a:p>
            <a:pPr marL="562550" lvl="1" indent="-232164">
              <a:spcBef>
                <a:spcPts val="1181"/>
              </a:spcBef>
              <a:buSzPct val="75000"/>
              <a:buChar char="•"/>
              <a:tabLst>
                <a:tab pos="241539" algn="l"/>
              </a:tabLst>
            </a:pPr>
            <a:r>
              <a:rPr lang="en-US" sz="3234" spc="-56">
                <a:solidFill>
                  <a:srgbClr val="FFFFFF"/>
                </a:solidFill>
                <a:latin typeface="Arial"/>
                <a:cs typeface="Arial"/>
              </a:rPr>
              <a:t>Git checkout</a:t>
            </a:r>
            <a:endParaRPr sz="3234" spc="-56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503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https</a:t>
            </a:r>
            <a:r>
              <a:rPr lang="en-US">
                <a:solidFill>
                  <a:srgbClr val="FFFF00"/>
                </a:solidFill>
              </a:rPr>
              <a:t>://</a:t>
            </a:r>
            <a:r>
              <a:rPr lang="en-US" smtClean="0">
                <a:solidFill>
                  <a:srgbClr val="FFFF00"/>
                </a:solidFill>
              </a:rPr>
              <a:t>github.com/vunb/backend-nodejs</a:t>
            </a:r>
          </a:p>
          <a:p>
            <a:r>
              <a:rPr lang="en-US">
                <a:solidFill>
                  <a:srgbClr val="FFFF00"/>
                </a:solidFill>
              </a:rPr>
              <a:t>https://github.com/vunb/fullstack-nodejs</a:t>
            </a:r>
          </a:p>
        </p:txBody>
      </p:sp>
    </p:spTree>
    <p:extLst>
      <p:ext uri="{BB962C8B-B14F-4D97-AF65-F5344CB8AC3E}">
        <p14:creationId xmlns:p14="http://schemas.microsoft.com/office/powerpoint/2010/main" val="2377237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862</TotalTime>
  <Words>109</Words>
  <Application>Microsoft Office PowerPoint</Application>
  <PresentationFormat>Widescreen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Environment &amp; Development Tools</vt:lpstr>
      <vt:lpstr>Tổng quan</vt:lpstr>
      <vt:lpstr>Visual Studio Code</vt:lpstr>
      <vt:lpstr>Git &amp; Github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199</cp:revision>
  <dcterms:created xsi:type="dcterms:W3CDTF">2019-01-18T02:20:21Z</dcterms:created>
  <dcterms:modified xsi:type="dcterms:W3CDTF">2019-03-10T00:33:56Z</dcterms:modified>
</cp:coreProperties>
</file>