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266" r:id="rId3"/>
    <p:sldId id="270" r:id="rId4"/>
    <p:sldId id="271" r:id="rId5"/>
    <p:sldId id="273" r:id="rId6"/>
    <p:sldId id="272" r:id="rId7"/>
    <p:sldId id="274" r:id="rId8"/>
    <p:sldId id="275" r:id="rId9"/>
    <p:sldId id="276" r:id="rId10"/>
    <p:sldId id="278" r:id="rId11"/>
    <p:sldId id="279" r:id="rId12"/>
    <p:sldId id="277" r:id="rId13"/>
    <p:sldId id="280" r:id="rId14"/>
    <p:sldId id="281" r:id="rId15"/>
    <p:sldId id="282" r:id="rId16"/>
    <p:sldId id="283" r:id="rId17"/>
    <p:sldId id="284" r:id="rId18"/>
    <p:sldId id="285" r:id="rId19"/>
    <p:sldId id="26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4" autoAdjust="0"/>
    <p:restoredTop sz="92857" autoAdjust="0"/>
  </p:normalViewPr>
  <p:slideViewPr>
    <p:cSldViewPr snapToGrid="0">
      <p:cViewPr varScale="1">
        <p:scale>
          <a:sx n="54" d="100"/>
          <a:sy n="54" d="100"/>
        </p:scale>
        <p:origin x="88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59A0B2-88F1-430E-BA3A-2AAE21785401}" type="datetimeFigureOut">
              <a:rPr lang="en-US" smtClean="0"/>
              <a:t>06-Apr-19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839C62-8CE4-4F42-A762-96B2C4D8FB42}" type="slidenum">
              <a:rPr lang="en-US" smtClean="0"/>
              <a:t>‹#›</a:t>
            </a:fld>
            <a:endParaRPr lang="en-US"/>
          </a:p>
        </p:txBody>
      </p:sp>
    </p:spTree>
    <p:extLst>
      <p:ext uri="{BB962C8B-B14F-4D97-AF65-F5344CB8AC3E}">
        <p14:creationId xmlns:p14="http://schemas.microsoft.com/office/powerpoint/2010/main" val="3806234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607141" y="3095428"/>
            <a:ext cx="6522733" cy="2602130"/>
          </a:xfrm>
        </p:spPr>
        <p:txBody>
          <a:bodyPr anchor="t">
            <a:normAutofit/>
          </a:bodyPr>
          <a:lstStyle>
            <a:lvl1pPr algn="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2772274" y="1688448"/>
            <a:ext cx="5357600" cy="1160213"/>
          </a:xfrm>
        </p:spPr>
        <p:txBody>
          <a:bodyPr tIns="0" anchor="b">
            <a:normAutofit/>
          </a:bodyPr>
          <a:lstStyle>
            <a:lvl1pPr marL="0" indent="0" algn="r">
              <a:buNone/>
              <a:defRPr sz="20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06-Apr-19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06-Apr-19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06-Apr-19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06-Apr-19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06-Apr-19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06-Apr-19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06-Apr-19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06-Apr-19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06-Apr-19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06-Apr-19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06-Apr-19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4.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06-Apr-19</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2" descr="https://30rf8d15s64u1fgz873k86d7-wpengine.netdna-ssl.com/wp-content/uploads/2014/09/nodejs1-300x250.png"/>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51173" y="5509116"/>
            <a:ext cx="1144944" cy="95412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userDrawn="1"/>
        </p:nvSpPr>
        <p:spPr>
          <a:xfrm>
            <a:off x="-11333" y="6443050"/>
            <a:ext cx="1043876" cy="369332"/>
          </a:xfrm>
          <a:prstGeom prst="rect">
            <a:avLst/>
          </a:prstGeom>
          <a:noFill/>
        </p:spPr>
        <p:txBody>
          <a:bodyPr wrap="none" rtlCol="0">
            <a:spAutoFit/>
          </a:bodyPr>
          <a:lstStyle/>
          <a:p>
            <a:r>
              <a:rPr lang="en-US" b="1" smtClean="0">
                <a:solidFill>
                  <a:srgbClr val="92D050"/>
                </a:solidFill>
              </a:rPr>
              <a:t>Nodemy</a:t>
            </a:r>
            <a:endParaRPr lang="en-US" b="1">
              <a:solidFill>
                <a:srgbClr val="92D050"/>
              </a:solidFill>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ftr="0" dt="0"/>
  <p:txStyles>
    <p:titleStyle>
      <a:lvl1pPr algn="r" defTabSz="914400" rtl="0" eaLnBrk="1" latinLnBrk="0" hangingPunct="1">
        <a:lnSpc>
          <a:spcPct val="90000"/>
        </a:lnSpc>
        <a:spcBef>
          <a:spcPct val="0"/>
        </a:spcBef>
        <a:buNone/>
        <a:defRPr sz="4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8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4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9534" y="3639670"/>
            <a:ext cx="7568654" cy="2057887"/>
          </a:xfrm>
        </p:spPr>
        <p:txBody>
          <a:bodyPr/>
          <a:lstStyle/>
          <a:p>
            <a:r>
              <a:rPr lang="en-US" smtClean="0">
                <a:solidFill>
                  <a:srgbClr val="FFFF00"/>
                </a:solidFill>
              </a:rPr>
              <a:t>Các cơ chế xác thực</a:t>
            </a:r>
            <a:br>
              <a:rPr lang="en-US" smtClean="0">
                <a:solidFill>
                  <a:srgbClr val="FFFF00"/>
                </a:solidFill>
              </a:rPr>
            </a:br>
            <a:r>
              <a:rPr lang="en-US" smtClean="0">
                <a:solidFill>
                  <a:srgbClr val="FFFF00"/>
                </a:solidFill>
              </a:rPr>
              <a:t>Passport.js</a:t>
            </a:r>
            <a:endParaRPr lang="en-US">
              <a:solidFill>
                <a:srgbClr val="FFFF00"/>
              </a:solidFill>
            </a:endParaRPr>
          </a:p>
        </p:txBody>
      </p:sp>
      <p:sp>
        <p:nvSpPr>
          <p:cNvPr id="3" name="Subtitle 2"/>
          <p:cNvSpPr>
            <a:spLocks noGrp="1"/>
          </p:cNvSpPr>
          <p:nvPr>
            <p:ph type="subTitle" idx="1"/>
          </p:nvPr>
        </p:nvSpPr>
        <p:spPr/>
        <p:txBody>
          <a:bodyPr>
            <a:normAutofit/>
          </a:bodyPr>
          <a:lstStyle/>
          <a:p>
            <a:r>
              <a:rPr lang="en-US"/>
              <a:t>JavaScript Runtime </a:t>
            </a:r>
          </a:p>
          <a:p>
            <a:r>
              <a:rPr lang="en-US"/>
              <a:t>On Server Side</a:t>
            </a:r>
          </a:p>
        </p:txBody>
      </p:sp>
      <p:pic>
        <p:nvPicPr>
          <p:cNvPr id="6" name="Picture 8" descr="https://seeklogo.com/images/N/nodejs-logo-FBE122E377-seeklogo.co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7207" y="553654"/>
            <a:ext cx="2253706" cy="2541774"/>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5623" y="5199530"/>
            <a:ext cx="4710865" cy="1801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49235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P2: </a:t>
            </a:r>
            <a:r>
              <a:rPr lang="en-US"/>
              <a:t>Bảo mật </a:t>
            </a:r>
            <a:r>
              <a:rPr lang="en-US"/>
              <a:t>hơn </a:t>
            </a:r>
            <a:r>
              <a:rPr lang="en-US" smtClean="0"/>
              <a:t>nữa</a:t>
            </a:r>
            <a:br>
              <a:rPr lang="en-US" smtClean="0"/>
            </a:br>
            <a:r>
              <a:rPr lang="en-US" smtClean="0"/>
              <a:t>Xác </a:t>
            </a:r>
            <a:r>
              <a:rPr lang="en-US"/>
              <a:t>thực nhiều nhân </a:t>
            </a:r>
            <a:r>
              <a:rPr lang="en-US"/>
              <a:t>tố </a:t>
            </a:r>
            <a:r>
              <a:rPr lang="en-US"/>
              <a:t>(</a:t>
            </a:r>
            <a:r>
              <a:rPr lang="en-US" smtClean="0"/>
              <a:t>2FA)</a:t>
            </a:r>
            <a:r>
              <a:rPr lang="en-US"/>
              <a:t/>
            </a:r>
            <a:br>
              <a:rPr lang="en-US"/>
            </a:br>
            <a:endParaRPr lang="en-US"/>
          </a:p>
        </p:txBody>
      </p:sp>
      <p:sp>
        <p:nvSpPr>
          <p:cNvPr id="3" name="Content Placeholder 2"/>
          <p:cNvSpPr>
            <a:spLocks noGrp="1"/>
          </p:cNvSpPr>
          <p:nvPr>
            <p:ph idx="1"/>
          </p:nvPr>
        </p:nvSpPr>
        <p:spPr>
          <a:xfrm>
            <a:off x="1165412" y="2052116"/>
            <a:ext cx="10130117" cy="3997828"/>
          </a:xfrm>
        </p:spPr>
        <p:txBody>
          <a:bodyPr/>
          <a:lstStyle/>
          <a:p>
            <a:r>
              <a:rPr lang="en-US" smtClean="0"/>
              <a:t>Các nhân tố tham gia vào quá trình xác thực 2FA</a:t>
            </a:r>
          </a:p>
          <a:p>
            <a:pPr lvl="1"/>
            <a:r>
              <a:rPr lang="en-US" smtClean="0"/>
              <a:t>Tri </a:t>
            </a:r>
            <a:r>
              <a:rPr lang="en-US"/>
              <a:t>thức: T</a:t>
            </a:r>
            <a:r>
              <a:rPr lang="vi-VN"/>
              <a:t>hứ gì đó mà người dùng biết</a:t>
            </a:r>
            <a:r>
              <a:rPr lang="en-US"/>
              <a:t> về điều </a:t>
            </a:r>
            <a:r>
              <a:rPr lang="en-US"/>
              <a:t>đó</a:t>
            </a:r>
            <a:r>
              <a:rPr lang="en-US" smtClean="0"/>
              <a:t>. Thường là câu trả lời cho 1 câu hỏi bí mật, nhưng cũng có thể là mã PIN.</a:t>
            </a:r>
          </a:p>
          <a:p>
            <a:pPr lvl="1"/>
            <a:r>
              <a:rPr lang="en-US" smtClean="0"/>
              <a:t>Sở hữu: </a:t>
            </a:r>
            <a:r>
              <a:rPr lang="vi-VN"/>
              <a:t>người dùng được yêu cầu đưa ra một thông tin xác thực cụ thể mà họ </a:t>
            </a:r>
            <a:r>
              <a:rPr lang="vi-VN"/>
              <a:t>sở </a:t>
            </a:r>
            <a:r>
              <a:rPr lang="vi-VN" smtClean="0"/>
              <a:t>hữu</a:t>
            </a:r>
            <a:r>
              <a:rPr lang="en-US" smtClean="0"/>
              <a:t>. Ví dụ cùng thiết bị di động, …</a:t>
            </a:r>
          </a:p>
          <a:p>
            <a:pPr lvl="1"/>
            <a:r>
              <a:rPr lang="en-US"/>
              <a:t>Nhân tố </a:t>
            </a:r>
            <a:r>
              <a:rPr lang="en-US"/>
              <a:t>tự </a:t>
            </a:r>
            <a:r>
              <a:rPr lang="en-US" smtClean="0"/>
              <a:t>nhiên: có liên quan vật lý tới con người, </a:t>
            </a:r>
            <a:r>
              <a:rPr lang="vi-VN"/>
              <a:t>thông thường liên quan đến </a:t>
            </a:r>
            <a:r>
              <a:rPr lang="vi-VN"/>
              <a:t>sinh </a:t>
            </a:r>
            <a:r>
              <a:rPr lang="vi-VN" smtClean="0"/>
              <a:t>học</a:t>
            </a:r>
            <a:r>
              <a:rPr lang="en-US" smtClean="0"/>
              <a:t>. Ví dụ Touch ID, Face ID trên iOS.</a:t>
            </a:r>
            <a:endParaRPr lang="en-US"/>
          </a:p>
          <a:p>
            <a:endParaRPr lang="en-US"/>
          </a:p>
        </p:txBody>
      </p:sp>
    </p:spTree>
    <p:extLst>
      <p:ext uri="{BB962C8B-B14F-4D97-AF65-F5344CB8AC3E}">
        <p14:creationId xmlns:p14="http://schemas.microsoft.com/office/powerpoint/2010/main" val="40711582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P2: Xác thực Single-sign on</a:t>
            </a:r>
            <a:endParaRPr lang="en-US"/>
          </a:p>
        </p:txBody>
      </p:sp>
      <p:sp>
        <p:nvSpPr>
          <p:cNvPr id="3" name="Content Placeholder 2"/>
          <p:cNvSpPr>
            <a:spLocks noGrp="1"/>
          </p:cNvSpPr>
          <p:nvPr>
            <p:ph idx="1"/>
          </p:nvPr>
        </p:nvSpPr>
        <p:spPr>
          <a:xfrm>
            <a:off x="1272988" y="2052116"/>
            <a:ext cx="4823012" cy="3997828"/>
          </a:xfrm>
        </p:spPr>
        <p:txBody>
          <a:bodyPr/>
          <a:lstStyle/>
          <a:p>
            <a:r>
              <a:rPr lang="en-US" smtClean="0"/>
              <a:t>C</a:t>
            </a:r>
            <a:r>
              <a:rPr lang="vi-VN" smtClean="0"/>
              <a:t>ơ </a:t>
            </a:r>
            <a:r>
              <a:rPr lang="vi-VN"/>
              <a:t>chế xác thực yêu cầu người dùng đăng nhập vào chỉ một lần với một tài khoản và mật khẩu để truy cập vào nhiều ứng dụng trong 1 phiên </a:t>
            </a:r>
            <a:r>
              <a:rPr lang="vi-VN"/>
              <a:t>làm </a:t>
            </a:r>
            <a:r>
              <a:rPr lang="vi-VN" smtClean="0"/>
              <a:t>việc</a:t>
            </a:r>
            <a:endParaRPr lang="en-US" smtClean="0"/>
          </a:p>
          <a:p>
            <a:r>
              <a:rPr lang="en-US" smtClean="0"/>
              <a:t>Ví dụ: Gmail, Facebook, ...</a:t>
            </a:r>
            <a:endParaRPr lang="en-US"/>
          </a:p>
        </p:txBody>
      </p:sp>
      <p:pic>
        <p:nvPicPr>
          <p:cNvPr id="1026" name="Picture 2" descr="https://drive.google.com/uc?id=0B05rqFCwNCjkY1JTNlRDNXNXdTQ&amp;export=downlo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195120"/>
            <a:ext cx="6096000"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15881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Chức năng quản lý người dùng</a:t>
            </a:r>
            <a:endParaRPr lang="en-US"/>
          </a:p>
        </p:txBody>
      </p:sp>
      <p:sp>
        <p:nvSpPr>
          <p:cNvPr id="3" name="Content Placeholder 2"/>
          <p:cNvSpPr>
            <a:spLocks noGrp="1"/>
          </p:cNvSpPr>
          <p:nvPr>
            <p:ph idx="1"/>
          </p:nvPr>
        </p:nvSpPr>
        <p:spPr>
          <a:xfrm>
            <a:off x="1362635" y="2052116"/>
            <a:ext cx="9448800" cy="3997828"/>
          </a:xfrm>
        </p:spPr>
        <p:txBody>
          <a:bodyPr/>
          <a:lstStyle/>
          <a:p>
            <a:r>
              <a:rPr lang="en-US" smtClean="0"/>
              <a:t>Xây </a:t>
            </a:r>
            <a:r>
              <a:rPr lang="en-US"/>
              <a:t>dựng chức năng </a:t>
            </a:r>
            <a:r>
              <a:rPr lang="en-US"/>
              <a:t>xác </a:t>
            </a:r>
            <a:r>
              <a:rPr lang="en-US" smtClean="0"/>
              <a:t>thực, đồng nghĩa với việc xây dựng chức năng quản lý người dùng, gồm:</a:t>
            </a:r>
          </a:p>
          <a:p>
            <a:pPr lvl="1"/>
            <a:r>
              <a:rPr lang="en-US" smtClean="0"/>
              <a:t>Chức năng tự đăng ký</a:t>
            </a:r>
          </a:p>
          <a:p>
            <a:pPr lvl="1"/>
            <a:r>
              <a:rPr lang="en-US" smtClean="0"/>
              <a:t>Email xác minh</a:t>
            </a:r>
          </a:p>
          <a:p>
            <a:pPr lvl="1"/>
            <a:r>
              <a:rPr lang="en-US" smtClean="0"/>
              <a:t>Đặt lại mật khẩu</a:t>
            </a:r>
          </a:p>
          <a:p>
            <a:pPr lvl="1"/>
            <a:r>
              <a:rPr lang="en-US" smtClean="0"/>
              <a:t>Cập nhật hồ sơ tài khoản</a:t>
            </a:r>
          </a:p>
          <a:p>
            <a:pPr lvl="1"/>
            <a:endParaRPr lang="en-US"/>
          </a:p>
        </p:txBody>
      </p:sp>
    </p:spTree>
    <p:extLst>
      <p:ext uri="{BB962C8B-B14F-4D97-AF65-F5344CB8AC3E}">
        <p14:creationId xmlns:p14="http://schemas.microsoft.com/office/powerpoint/2010/main" val="34824340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Passport.js</a:t>
            </a:r>
            <a:endParaRPr lang="en-US"/>
          </a:p>
        </p:txBody>
      </p:sp>
      <p:sp>
        <p:nvSpPr>
          <p:cNvPr id="3" name="Content Placeholder 2"/>
          <p:cNvSpPr>
            <a:spLocks noGrp="1"/>
          </p:cNvSpPr>
          <p:nvPr>
            <p:ph idx="1"/>
          </p:nvPr>
        </p:nvSpPr>
        <p:spPr>
          <a:xfrm>
            <a:off x="1201271" y="2052116"/>
            <a:ext cx="10291482" cy="4599696"/>
          </a:xfrm>
        </p:spPr>
        <p:txBody>
          <a:bodyPr/>
          <a:lstStyle/>
          <a:p>
            <a:r>
              <a:rPr lang="en-US"/>
              <a:t>Theo trang chủ: </a:t>
            </a:r>
            <a:r>
              <a:rPr lang="en-US">
                <a:solidFill>
                  <a:srgbClr val="FFFF00"/>
                </a:solidFill>
              </a:rPr>
              <a:t>passportjs.org</a:t>
            </a:r>
          </a:p>
          <a:p>
            <a:r>
              <a:rPr lang="en-US" smtClean="0"/>
              <a:t>Passport </a:t>
            </a:r>
            <a:r>
              <a:rPr lang="en-US"/>
              <a:t>is an authentication middleware for Node.js</a:t>
            </a:r>
            <a:r>
              <a:rPr lang="en-US"/>
              <a:t>. </a:t>
            </a:r>
            <a:endParaRPr lang="en-US" smtClean="0"/>
          </a:p>
          <a:p>
            <a:r>
              <a:rPr lang="en-US" smtClean="0"/>
              <a:t>Extremely </a:t>
            </a:r>
            <a:r>
              <a:rPr lang="en-US"/>
              <a:t>flexible and modular, Passport can be unobtrusively dropped in to any Express-based </a:t>
            </a:r>
            <a:r>
              <a:rPr lang="en-US"/>
              <a:t>web </a:t>
            </a:r>
            <a:r>
              <a:rPr lang="en-US" smtClean="0"/>
              <a:t>application</a:t>
            </a:r>
          </a:p>
          <a:p>
            <a:r>
              <a:rPr lang="en-US"/>
              <a:t>A comprehensive set of strategies support authentication using a username and password, Facebook, Twitter, and more</a:t>
            </a:r>
          </a:p>
        </p:txBody>
      </p:sp>
    </p:spTree>
    <p:extLst>
      <p:ext uri="{BB962C8B-B14F-4D97-AF65-F5344CB8AC3E}">
        <p14:creationId xmlns:p14="http://schemas.microsoft.com/office/powerpoint/2010/main" val="3525192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Passport.js</a:t>
            </a:r>
          </a:p>
        </p:txBody>
      </p:sp>
      <p:sp>
        <p:nvSpPr>
          <p:cNvPr id="3" name="Content Placeholder 2"/>
          <p:cNvSpPr>
            <a:spLocks noGrp="1"/>
          </p:cNvSpPr>
          <p:nvPr>
            <p:ph idx="1"/>
          </p:nvPr>
        </p:nvSpPr>
        <p:spPr>
          <a:xfrm>
            <a:off x="1255059" y="2052116"/>
            <a:ext cx="9315080" cy="3997828"/>
          </a:xfrm>
        </p:spPr>
        <p:txBody>
          <a:bodyPr/>
          <a:lstStyle/>
          <a:p>
            <a:r>
              <a:rPr lang="en-US" smtClean="0"/>
              <a:t>Passport cho phép tích hợp các chiến lược đăng nhập phù hợp với nhiều loại dịch vụ.</a:t>
            </a:r>
          </a:p>
          <a:p>
            <a:r>
              <a:rPr lang="en-US" smtClean="0"/>
              <a:t>Hiện thư viện hỗ trợ hơn </a:t>
            </a:r>
            <a:r>
              <a:rPr lang="en-US"/>
              <a:t>500+</a:t>
            </a:r>
            <a:r>
              <a:rPr lang="en-US" smtClean="0"/>
              <a:t> chiến lược, chỉ việc cắm + cấu hình chút ít là chạy</a:t>
            </a:r>
          </a:p>
          <a:p>
            <a:r>
              <a:rPr lang="en-US">
                <a:solidFill>
                  <a:srgbClr val="FFFF00"/>
                </a:solidFill>
              </a:rPr>
              <a:t>https://github.com/jaredhanson/passport/wiki/Strategies</a:t>
            </a:r>
          </a:p>
        </p:txBody>
      </p:sp>
    </p:spTree>
    <p:extLst>
      <p:ext uri="{BB962C8B-B14F-4D97-AF65-F5344CB8AC3E}">
        <p14:creationId xmlns:p14="http://schemas.microsoft.com/office/powerpoint/2010/main" val="667201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Passport.js</a:t>
            </a:r>
          </a:p>
        </p:txBody>
      </p:sp>
      <p:sp>
        <p:nvSpPr>
          <p:cNvPr id="3" name="Content Placeholder 2"/>
          <p:cNvSpPr>
            <a:spLocks noGrp="1"/>
          </p:cNvSpPr>
          <p:nvPr>
            <p:ph sz="half" idx="1"/>
          </p:nvPr>
        </p:nvSpPr>
        <p:spPr>
          <a:xfrm>
            <a:off x="1326776" y="2052116"/>
            <a:ext cx="4159624" cy="3997828"/>
          </a:xfrm>
        </p:spPr>
        <p:txBody>
          <a:bodyPr/>
          <a:lstStyle/>
          <a:p>
            <a:r>
              <a:rPr lang="en-US" smtClean="0"/>
              <a:t>Các nhóm chính:</a:t>
            </a:r>
          </a:p>
          <a:p>
            <a:pPr lvl="1"/>
            <a:r>
              <a:rPr lang="en-US"/>
              <a:t>Forms</a:t>
            </a:r>
          </a:p>
          <a:p>
            <a:pPr lvl="1"/>
            <a:r>
              <a:rPr lang="en-US"/>
              <a:t>Standards</a:t>
            </a:r>
          </a:p>
          <a:p>
            <a:pPr lvl="1"/>
            <a:r>
              <a:rPr lang="en-US"/>
              <a:t>Providers</a:t>
            </a:r>
          </a:p>
          <a:p>
            <a:pPr lvl="1"/>
            <a:r>
              <a:rPr lang="en-US" smtClean="0"/>
              <a:t>API</a:t>
            </a:r>
            <a:endParaRPr lang="en-US"/>
          </a:p>
          <a:p>
            <a:pPr lvl="1"/>
            <a:r>
              <a:rPr lang="en-US"/>
              <a:t>Multi-Factor</a:t>
            </a:r>
          </a:p>
          <a:p>
            <a:pPr lvl="1"/>
            <a:r>
              <a:rPr lang="en-US"/>
              <a:t>Other</a:t>
            </a:r>
          </a:p>
        </p:txBody>
      </p:sp>
      <p:sp>
        <p:nvSpPr>
          <p:cNvPr id="4" name="Content Placeholder 3"/>
          <p:cNvSpPr>
            <a:spLocks noGrp="1"/>
          </p:cNvSpPr>
          <p:nvPr>
            <p:ph sz="half" idx="2"/>
          </p:nvPr>
        </p:nvSpPr>
        <p:spPr>
          <a:xfrm>
            <a:off x="5486400" y="2052114"/>
            <a:ext cx="5074458" cy="3997829"/>
          </a:xfrm>
        </p:spPr>
        <p:txBody>
          <a:bodyPr/>
          <a:lstStyle/>
          <a:p>
            <a:r>
              <a:rPr lang="en-US" smtClean="0"/>
              <a:t>Enterprise</a:t>
            </a:r>
          </a:p>
          <a:p>
            <a:pPr lvl="1"/>
            <a:r>
              <a:rPr lang="en-US"/>
              <a:t>Identity Management</a:t>
            </a:r>
          </a:p>
          <a:p>
            <a:pPr lvl="1"/>
            <a:r>
              <a:rPr lang="en-US"/>
              <a:t>Content Management Systems</a:t>
            </a:r>
          </a:p>
          <a:p>
            <a:pPr lvl="1"/>
            <a:r>
              <a:rPr lang="en-US"/>
              <a:t>Service Integration</a:t>
            </a:r>
          </a:p>
        </p:txBody>
      </p:sp>
    </p:spTree>
    <p:extLst>
      <p:ext uri="{BB962C8B-B14F-4D97-AF65-F5344CB8AC3E}">
        <p14:creationId xmlns:p14="http://schemas.microsoft.com/office/powerpoint/2010/main" val="25451765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Passport.js</a:t>
            </a:r>
          </a:p>
        </p:txBody>
      </p:sp>
      <p:sp>
        <p:nvSpPr>
          <p:cNvPr id="3" name="Content Placeholder 2"/>
          <p:cNvSpPr>
            <a:spLocks noGrp="1"/>
          </p:cNvSpPr>
          <p:nvPr>
            <p:ph idx="1"/>
          </p:nvPr>
        </p:nvSpPr>
        <p:spPr>
          <a:xfrm>
            <a:off x="1237129" y="2052116"/>
            <a:ext cx="9333010" cy="4581766"/>
          </a:xfrm>
        </p:spPr>
        <p:txBody>
          <a:bodyPr/>
          <a:lstStyle/>
          <a:p>
            <a:r>
              <a:rPr lang="en-US" smtClean="0"/>
              <a:t>Phổ biến:</a:t>
            </a:r>
          </a:p>
          <a:p>
            <a:pPr lvl="1"/>
            <a:r>
              <a:rPr lang="en-US"/>
              <a:t>Local — username and password form submission</a:t>
            </a:r>
          </a:p>
          <a:p>
            <a:pPr lvl="1"/>
            <a:r>
              <a:rPr lang="en-US"/>
              <a:t>Remember Me — remember me cookie</a:t>
            </a:r>
          </a:p>
          <a:p>
            <a:pPr lvl="1"/>
            <a:r>
              <a:rPr lang="en-US" smtClean="0"/>
              <a:t>OpenID</a:t>
            </a:r>
          </a:p>
          <a:p>
            <a:pPr lvl="1"/>
            <a:r>
              <a:rPr lang="en-US" smtClean="0"/>
              <a:t>BrowserID</a:t>
            </a:r>
          </a:p>
          <a:p>
            <a:pPr lvl="1"/>
            <a:r>
              <a:rPr lang="en-US" smtClean="0"/>
              <a:t>OAuth </a:t>
            </a:r>
            <a:r>
              <a:rPr lang="en-US"/>
              <a:t>— implements OAuth 1.0 and </a:t>
            </a:r>
            <a:r>
              <a:rPr lang="en-US"/>
              <a:t>OAuth </a:t>
            </a:r>
            <a:r>
              <a:rPr lang="en-US" smtClean="0"/>
              <a:t>2.0</a:t>
            </a:r>
            <a:endParaRPr lang="en-US"/>
          </a:p>
        </p:txBody>
      </p:sp>
    </p:spTree>
    <p:extLst>
      <p:ext uri="{BB962C8B-B14F-4D97-AF65-F5344CB8AC3E}">
        <p14:creationId xmlns:p14="http://schemas.microsoft.com/office/powerpoint/2010/main" val="36301270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Quá trình xác thực – Passport.js</a:t>
            </a:r>
            <a:endParaRPr lang="en-US"/>
          </a:p>
        </p:txBody>
      </p:sp>
      <p:sp>
        <p:nvSpPr>
          <p:cNvPr id="3" name="Content Placeholder 2"/>
          <p:cNvSpPr>
            <a:spLocks noGrp="1"/>
          </p:cNvSpPr>
          <p:nvPr>
            <p:ph idx="1"/>
          </p:nvPr>
        </p:nvSpPr>
        <p:spPr/>
        <p:txBody>
          <a:bodyPr/>
          <a:lstStyle/>
          <a:p>
            <a:endParaRPr lang="en-US"/>
          </a:p>
        </p:txBody>
      </p:sp>
      <p:sp>
        <p:nvSpPr>
          <p:cNvPr id="4" name="Rectangle 3"/>
          <p:cNvSpPr/>
          <p:nvPr/>
        </p:nvSpPr>
        <p:spPr>
          <a:xfrm>
            <a:off x="1541929" y="1885285"/>
            <a:ext cx="9430871" cy="473066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Passport authentication strateg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5564" y="2052116"/>
            <a:ext cx="5943600" cy="4200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26618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Cài đặt Passport-Local</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30583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References</a:t>
            </a:r>
            <a:endParaRPr lang="en-US"/>
          </a:p>
        </p:txBody>
      </p:sp>
      <p:sp>
        <p:nvSpPr>
          <p:cNvPr id="3" name="Content Placeholder 2"/>
          <p:cNvSpPr>
            <a:spLocks noGrp="1"/>
          </p:cNvSpPr>
          <p:nvPr>
            <p:ph idx="1"/>
          </p:nvPr>
        </p:nvSpPr>
        <p:spPr>
          <a:xfrm>
            <a:off x="1021976" y="2052116"/>
            <a:ext cx="10273553" cy="3997828"/>
          </a:xfrm>
        </p:spPr>
        <p:txBody>
          <a:bodyPr/>
          <a:lstStyle/>
          <a:p>
            <a:r>
              <a:rPr lang="en-US">
                <a:solidFill>
                  <a:srgbClr val="FFFF00"/>
                </a:solidFill>
              </a:rPr>
              <a:t>https://</a:t>
            </a:r>
            <a:r>
              <a:rPr lang="en-US" smtClean="0">
                <a:solidFill>
                  <a:srgbClr val="FFFF00"/>
                </a:solidFill>
              </a:rPr>
              <a:t>expressjs.com/en/guide/database-integration.html</a:t>
            </a:r>
          </a:p>
          <a:p>
            <a:r>
              <a:rPr lang="en-US">
                <a:solidFill>
                  <a:srgbClr val="FFFF00"/>
                </a:solidFill>
              </a:rPr>
              <a:t>https://mongoosejs.com/docs/index.html</a:t>
            </a:r>
            <a:endParaRPr lang="en-US" smtClean="0">
              <a:solidFill>
                <a:srgbClr val="FFFF00"/>
              </a:solidFill>
            </a:endParaRPr>
          </a:p>
          <a:p>
            <a:r>
              <a:rPr lang="en-US">
                <a:solidFill>
                  <a:srgbClr val="FFFF00"/>
                </a:solidFill>
              </a:rPr>
              <a:t>https://knexjs.org</a:t>
            </a:r>
            <a:r>
              <a:rPr lang="en-US" smtClean="0">
                <a:solidFill>
                  <a:srgbClr val="FFFF00"/>
                </a:solidFill>
              </a:rPr>
              <a:t>/</a:t>
            </a:r>
          </a:p>
          <a:p>
            <a:r>
              <a:rPr lang="en-US">
                <a:solidFill>
                  <a:srgbClr val="FFFF00"/>
                </a:solidFill>
              </a:rPr>
              <a:t>https://</a:t>
            </a:r>
            <a:r>
              <a:rPr lang="en-US">
                <a:solidFill>
                  <a:srgbClr val="FFFF00"/>
                </a:solidFill>
              </a:rPr>
              <a:t>jonathas.com/token-based-authentication-in-nodejs-with-passport-jwt-and-bcrypt</a:t>
            </a:r>
            <a:r>
              <a:rPr lang="en-US" smtClean="0">
                <a:solidFill>
                  <a:srgbClr val="FFFF00"/>
                </a:solidFill>
              </a:rPr>
              <a:t>/</a:t>
            </a:r>
          </a:p>
          <a:p>
            <a:r>
              <a:rPr lang="en-US">
                <a:solidFill>
                  <a:srgbClr val="FFFF00"/>
                </a:solidFill>
              </a:rPr>
              <a:t>https://www.ctl.io/developers/blog/post/build-user-authentication-with-node-js-express-passport-and-mongodb</a:t>
            </a:r>
            <a:endParaRPr lang="en-US">
              <a:solidFill>
                <a:srgbClr val="FFFF00"/>
              </a:solidFill>
            </a:endParaRPr>
          </a:p>
        </p:txBody>
      </p:sp>
    </p:spTree>
    <p:extLst>
      <p:ext uri="{BB962C8B-B14F-4D97-AF65-F5344CB8AC3E}">
        <p14:creationId xmlns:p14="http://schemas.microsoft.com/office/powerpoint/2010/main" val="32321477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mtClean="0"/>
              <a:t>Xác thực người dùng</a:t>
            </a:r>
            <a:endParaRPr lang="en-US"/>
          </a:p>
        </p:txBody>
      </p:sp>
      <p:sp>
        <p:nvSpPr>
          <p:cNvPr id="6" name="Content Placeholder 5"/>
          <p:cNvSpPr>
            <a:spLocks noGrp="1"/>
          </p:cNvSpPr>
          <p:nvPr>
            <p:ph idx="1"/>
          </p:nvPr>
        </p:nvSpPr>
        <p:spPr>
          <a:xfrm>
            <a:off x="1093694" y="2052116"/>
            <a:ext cx="10148047" cy="3997828"/>
          </a:xfrm>
        </p:spPr>
        <p:txBody>
          <a:bodyPr/>
          <a:lstStyle/>
          <a:p>
            <a:r>
              <a:rPr lang="en-US" smtClean="0"/>
              <a:t>Là </a:t>
            </a:r>
            <a:r>
              <a:rPr lang="vi-VN"/>
              <a:t>quá trình mà trong đó ứng dụng xác minh danh tính của người </a:t>
            </a:r>
            <a:r>
              <a:rPr lang="vi-VN" smtClean="0"/>
              <a:t>dùng</a:t>
            </a:r>
            <a:endParaRPr lang="en-US" smtClean="0"/>
          </a:p>
          <a:p>
            <a:r>
              <a:rPr lang="en-US"/>
              <a:t>Việc xác thực của ứng dụng sử dụng rất nhiều giao thức khác </a:t>
            </a:r>
            <a:r>
              <a:rPr lang="en-US" smtClean="0"/>
              <a:t>nhau:</a:t>
            </a:r>
          </a:p>
          <a:p>
            <a:pPr lvl="1"/>
            <a:r>
              <a:rPr lang="en-US" smtClean="0"/>
              <a:t>Mật </a:t>
            </a:r>
            <a:r>
              <a:rPr lang="en-US"/>
              <a:t>khẩu, các giải pháp </a:t>
            </a:r>
            <a:r>
              <a:rPr lang="en-US" smtClean="0"/>
              <a:t>OTP </a:t>
            </a:r>
            <a:r>
              <a:rPr lang="en-US"/>
              <a:t>đến kiểm tra chữ ký, thẻ RFID, quét vân </a:t>
            </a:r>
            <a:r>
              <a:rPr lang="en-US" smtClean="0"/>
              <a:t>tay, Face ID, …</a:t>
            </a:r>
          </a:p>
          <a:p>
            <a:r>
              <a:rPr lang="en-US" smtClean="0"/>
              <a:t>Lưu ý: </a:t>
            </a:r>
            <a:r>
              <a:rPr lang="vi-VN"/>
              <a:t>Xác thực chỉ gồm việc xác minh danh tính của người dùng, trong khi định quyền là việc xác định/xác minh quyền thuộc về một người dùng</a:t>
            </a:r>
            <a:endParaRPr lang="en-US"/>
          </a:p>
        </p:txBody>
      </p:sp>
    </p:spTree>
    <p:extLst>
      <p:ext uri="{BB962C8B-B14F-4D97-AF65-F5344CB8AC3E}">
        <p14:creationId xmlns:p14="http://schemas.microsoft.com/office/powerpoint/2010/main" val="124057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a:t>Xác thực hoạt động như thế </a:t>
            </a:r>
            <a:r>
              <a:rPr lang="vi-VN" smtClean="0"/>
              <a:t>nào</a:t>
            </a:r>
            <a:r>
              <a:rPr lang="en-US" smtClean="0"/>
              <a:t>?</a:t>
            </a:r>
            <a:endParaRPr lang="en-US"/>
          </a:p>
        </p:txBody>
      </p:sp>
      <p:sp>
        <p:nvSpPr>
          <p:cNvPr id="3" name="Content Placeholder 2"/>
          <p:cNvSpPr>
            <a:spLocks noGrp="1"/>
          </p:cNvSpPr>
          <p:nvPr>
            <p:ph idx="1"/>
          </p:nvPr>
        </p:nvSpPr>
        <p:spPr>
          <a:xfrm>
            <a:off x="1255059" y="2052116"/>
            <a:ext cx="9315080" cy="3997828"/>
          </a:xfrm>
        </p:spPr>
        <p:txBody>
          <a:bodyPr/>
          <a:lstStyle/>
          <a:p>
            <a:r>
              <a:rPr lang="vi-VN"/>
              <a:t>Các ứng dụng xác thực bằng cách so sánh thông tin xác thực mà người dùng cung cấp với thông tin xác thực được lưu trên cơ sở dữ </a:t>
            </a:r>
            <a:r>
              <a:rPr lang="vi-VN" smtClean="0"/>
              <a:t>liệu</a:t>
            </a:r>
            <a:endParaRPr lang="en-US" smtClean="0"/>
          </a:p>
          <a:p>
            <a:r>
              <a:rPr lang="vi-VN"/>
              <a:t>Nếu các thông tin xác thực trùng khớp, người dùng được xác minh và quyền truy cập sẽ được trao cho người dùng dựa trên tập các quyền dành cho người dùng đó</a:t>
            </a:r>
            <a:endParaRPr lang="en-US"/>
          </a:p>
        </p:txBody>
      </p:sp>
    </p:spTree>
    <p:extLst>
      <p:ext uri="{BB962C8B-B14F-4D97-AF65-F5344CB8AC3E}">
        <p14:creationId xmlns:p14="http://schemas.microsoft.com/office/powerpoint/2010/main" val="103604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mtClean="0"/>
              <a:t>P</a:t>
            </a:r>
            <a:r>
              <a:rPr lang="en-US"/>
              <a:t>2</a:t>
            </a:r>
            <a:r>
              <a:rPr lang="vi-VN" smtClean="0"/>
              <a:t>: </a:t>
            </a:r>
            <a:r>
              <a:rPr lang="vi-VN"/>
              <a:t>xác thực bằng mật khẩu</a:t>
            </a:r>
            <a:endParaRPr lang="en-US"/>
          </a:p>
        </p:txBody>
      </p:sp>
      <p:sp>
        <p:nvSpPr>
          <p:cNvPr id="3" name="Content Placeholder 2"/>
          <p:cNvSpPr>
            <a:spLocks noGrp="1"/>
          </p:cNvSpPr>
          <p:nvPr>
            <p:ph idx="1"/>
          </p:nvPr>
        </p:nvSpPr>
        <p:spPr>
          <a:xfrm>
            <a:off x="1219200" y="2052116"/>
            <a:ext cx="6777318" cy="3997828"/>
          </a:xfrm>
        </p:spPr>
        <p:txBody>
          <a:bodyPr/>
          <a:lstStyle/>
          <a:p>
            <a:r>
              <a:rPr lang="en-US"/>
              <a:t>Mật khẩu có thể cung cấp mức bảo mật cần </a:t>
            </a:r>
            <a:r>
              <a:rPr lang="en-US" smtClean="0"/>
              <a:t>thiết và cơ bản nhất </a:t>
            </a:r>
            <a:r>
              <a:rPr lang="en-US"/>
              <a:t>cho hầu hết các ứng </a:t>
            </a:r>
            <a:r>
              <a:rPr lang="en-US" smtClean="0"/>
              <a:t>dụng</a:t>
            </a:r>
          </a:p>
          <a:p>
            <a:r>
              <a:rPr lang="en-US" smtClean="0"/>
              <a:t>Cơ chế này đôi khi bị chỉ trích &amp; được kết hợp bởi 2FA + OTP.</a:t>
            </a:r>
          </a:p>
          <a:p>
            <a:r>
              <a:rPr lang="en-US" smtClean="0"/>
              <a:t>M</a:t>
            </a:r>
            <a:r>
              <a:rPr lang="vi-VN" smtClean="0"/>
              <a:t>ật </a:t>
            </a:r>
            <a:r>
              <a:rPr lang="vi-VN"/>
              <a:t>khẩu </a:t>
            </a:r>
            <a:r>
              <a:rPr lang="vi-VN" smtClean="0"/>
              <a:t>yêu </a:t>
            </a:r>
            <a:r>
              <a:rPr lang="vi-VN"/>
              <a:t>cầu người dùng đặt mật khẩu "mạnh" có chứa số, chữ cái, hoa-thường và các ký tự đặc biệt</a:t>
            </a:r>
            <a:endParaRPr lang="en-US"/>
          </a:p>
        </p:txBody>
      </p:sp>
      <p:pic>
        <p:nvPicPr>
          <p:cNvPr id="4" name="Picture 3"/>
          <p:cNvPicPr>
            <a:picLocks noChangeAspect="1"/>
          </p:cNvPicPr>
          <p:nvPr/>
        </p:nvPicPr>
        <p:blipFill>
          <a:blip r:embed="rId2"/>
          <a:stretch>
            <a:fillRect/>
          </a:stretch>
        </p:blipFill>
        <p:spPr>
          <a:xfrm>
            <a:off x="8448675" y="2052116"/>
            <a:ext cx="3743325" cy="4572000"/>
          </a:xfrm>
          <a:prstGeom prst="rect">
            <a:avLst/>
          </a:prstGeom>
        </p:spPr>
      </p:pic>
    </p:spTree>
    <p:extLst>
      <p:ext uri="{BB962C8B-B14F-4D97-AF65-F5344CB8AC3E}">
        <p14:creationId xmlns:p14="http://schemas.microsoft.com/office/powerpoint/2010/main" val="723839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mtClean="0"/>
              <a:t>P</a:t>
            </a:r>
            <a:r>
              <a:rPr lang="en-US"/>
              <a:t>2</a:t>
            </a:r>
            <a:r>
              <a:rPr lang="vi-VN" smtClean="0"/>
              <a:t>: </a:t>
            </a:r>
            <a:r>
              <a:rPr lang="vi-VN"/>
              <a:t>xác thực bằng mật khẩu</a:t>
            </a:r>
            <a:endParaRPr lang="en-US"/>
          </a:p>
        </p:txBody>
      </p:sp>
      <p:sp>
        <p:nvSpPr>
          <p:cNvPr id="3" name="Content Placeholder 2"/>
          <p:cNvSpPr>
            <a:spLocks noGrp="1"/>
          </p:cNvSpPr>
          <p:nvPr>
            <p:ph idx="1"/>
          </p:nvPr>
        </p:nvSpPr>
        <p:spPr>
          <a:xfrm>
            <a:off x="1219200" y="2052116"/>
            <a:ext cx="6777318" cy="3997828"/>
          </a:xfrm>
        </p:spPr>
        <p:txBody>
          <a:bodyPr/>
          <a:lstStyle/>
          <a:p>
            <a:r>
              <a:rPr lang="en-US"/>
              <a:t>Băm mật khẩu với một thuật toán một chiều </a:t>
            </a:r>
            <a:r>
              <a:rPr lang="en-US" smtClean="0"/>
              <a:t>mạnh</a:t>
            </a:r>
            <a:r>
              <a:rPr lang="en-US"/>
              <a:t> </a:t>
            </a:r>
            <a:r>
              <a:rPr lang="en-US" smtClean="0"/>
              <a:t>kết hợp với “Salt”.</a:t>
            </a:r>
          </a:p>
          <a:p>
            <a:r>
              <a:rPr lang="vi-VN"/>
              <a:t>Luôn sử dụng khóa bí mật được lưu ở một nơi riêng biệt. Thay thế khóa để đảm bảo chúng không bao giờ được dùng lại</a:t>
            </a:r>
            <a:endParaRPr lang="en-US"/>
          </a:p>
        </p:txBody>
      </p:sp>
      <p:pic>
        <p:nvPicPr>
          <p:cNvPr id="4" name="Picture 3"/>
          <p:cNvPicPr>
            <a:picLocks noChangeAspect="1"/>
          </p:cNvPicPr>
          <p:nvPr/>
        </p:nvPicPr>
        <p:blipFill>
          <a:blip r:embed="rId2"/>
          <a:stretch>
            <a:fillRect/>
          </a:stretch>
        </p:blipFill>
        <p:spPr>
          <a:xfrm>
            <a:off x="8448675" y="2052116"/>
            <a:ext cx="3743325" cy="4572000"/>
          </a:xfrm>
          <a:prstGeom prst="rect">
            <a:avLst/>
          </a:prstGeom>
        </p:spPr>
      </p:pic>
    </p:spTree>
    <p:extLst>
      <p:ext uri="{BB962C8B-B14F-4D97-AF65-F5344CB8AC3E}">
        <p14:creationId xmlns:p14="http://schemas.microsoft.com/office/powerpoint/2010/main" val="2070987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P2: Xác thực bằng token</a:t>
            </a:r>
          </a:p>
        </p:txBody>
      </p:sp>
      <p:sp>
        <p:nvSpPr>
          <p:cNvPr id="3" name="Content Placeholder 2"/>
          <p:cNvSpPr>
            <a:spLocks noGrp="1"/>
          </p:cNvSpPr>
          <p:nvPr>
            <p:ph idx="1"/>
          </p:nvPr>
        </p:nvSpPr>
        <p:spPr>
          <a:xfrm>
            <a:off x="1219200" y="2052116"/>
            <a:ext cx="9350939" cy="3997828"/>
          </a:xfrm>
        </p:spPr>
        <p:txBody>
          <a:bodyPr/>
          <a:lstStyle/>
          <a:p>
            <a:r>
              <a:rPr lang="en-US" smtClean="0"/>
              <a:t>L</a:t>
            </a:r>
            <a:r>
              <a:rPr lang="vi-VN" smtClean="0"/>
              <a:t>à phương </a:t>
            </a:r>
            <a:r>
              <a:rPr lang="vi-VN"/>
              <a:t>pháp hiện đại hơn, được thiết kế để giải quyết các vấn đề không thể giải quyết bằng session ID được lưu ở phía </a:t>
            </a:r>
            <a:r>
              <a:rPr lang="vi-VN" smtClean="0"/>
              <a:t>server</a:t>
            </a:r>
            <a:endParaRPr lang="en-US" smtClean="0"/>
          </a:p>
          <a:p>
            <a:r>
              <a:rPr lang="vi-VN"/>
              <a:t>Xác thực bằng token tăng khả năng mở rộng của ứng dụng của bạn, làm giảm tải cho server và hỗ trợ tốt hơn cho các microservice phân tán hoặc </a:t>
            </a:r>
            <a:r>
              <a:rPr lang="vi-VN" smtClean="0"/>
              <a:t>cloud-based</a:t>
            </a:r>
            <a:r>
              <a:rPr lang="en-US" smtClean="0"/>
              <a:t>.</a:t>
            </a:r>
          </a:p>
          <a:p>
            <a:r>
              <a:rPr lang="en-US" smtClean="0"/>
              <a:t>Thường kết hợp Access Token và Refress Token</a:t>
            </a:r>
            <a:endParaRPr lang="en-US"/>
          </a:p>
        </p:txBody>
      </p:sp>
    </p:spTree>
    <p:extLst>
      <p:ext uri="{BB962C8B-B14F-4D97-AF65-F5344CB8AC3E}">
        <p14:creationId xmlns:p14="http://schemas.microsoft.com/office/powerpoint/2010/main" val="407794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P2: Bảo mật hơn nữa - API key</a:t>
            </a:r>
          </a:p>
        </p:txBody>
      </p:sp>
      <p:sp>
        <p:nvSpPr>
          <p:cNvPr id="3" name="Content Placeholder 2"/>
          <p:cNvSpPr>
            <a:spLocks noGrp="1"/>
          </p:cNvSpPr>
          <p:nvPr>
            <p:ph idx="1"/>
          </p:nvPr>
        </p:nvSpPr>
        <p:spPr>
          <a:xfrm>
            <a:off x="1201271" y="2052116"/>
            <a:ext cx="9368868" cy="3997828"/>
          </a:xfrm>
        </p:spPr>
        <p:txBody>
          <a:bodyPr/>
          <a:lstStyle/>
          <a:p>
            <a:r>
              <a:rPr lang="en-US" smtClean="0"/>
              <a:t>Là cơ chế </a:t>
            </a:r>
            <a:r>
              <a:rPr lang="vi-VN" smtClean="0"/>
              <a:t>xác </a:t>
            </a:r>
            <a:r>
              <a:rPr lang="vi-VN"/>
              <a:t>thực mà không bao giờ hiện diện ở phía giao diện người </a:t>
            </a:r>
            <a:r>
              <a:rPr lang="vi-VN" smtClean="0"/>
              <a:t>dùng</a:t>
            </a:r>
            <a:endParaRPr lang="en-US" smtClean="0"/>
          </a:p>
          <a:p>
            <a:r>
              <a:rPr lang="vi-VN"/>
              <a:t>API key là một thứ thay thế mật khẩu được máy sinh ra mà ứng dụng gửi tới để có thể truy cập đến API của </a:t>
            </a:r>
            <a:r>
              <a:rPr lang="vi-VN" smtClean="0"/>
              <a:t>bạn</a:t>
            </a:r>
            <a:endParaRPr lang="en-US" smtClean="0"/>
          </a:p>
          <a:p>
            <a:r>
              <a:rPr lang="vi-VN"/>
              <a:t>API key được sinh ra ngẫu nhiên, dài hơn username nhiều và không bao giờ chứa các từ có thể tìm thấy trong từ điển</a:t>
            </a:r>
            <a:endParaRPr lang="en-US"/>
          </a:p>
        </p:txBody>
      </p:sp>
    </p:spTree>
    <p:extLst>
      <p:ext uri="{BB962C8B-B14F-4D97-AF65-F5344CB8AC3E}">
        <p14:creationId xmlns:p14="http://schemas.microsoft.com/office/powerpoint/2010/main" val="1581411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P2: Bảo mật hơn nữa - API key</a:t>
            </a:r>
          </a:p>
        </p:txBody>
      </p:sp>
      <p:sp>
        <p:nvSpPr>
          <p:cNvPr id="3" name="Content Placeholder 2"/>
          <p:cNvSpPr>
            <a:spLocks noGrp="1"/>
          </p:cNvSpPr>
          <p:nvPr>
            <p:ph idx="1"/>
          </p:nvPr>
        </p:nvSpPr>
        <p:spPr>
          <a:xfrm>
            <a:off x="1201270" y="2052116"/>
            <a:ext cx="10022541" cy="3997828"/>
          </a:xfrm>
        </p:spPr>
        <p:txBody>
          <a:bodyPr/>
          <a:lstStyle/>
          <a:p>
            <a:r>
              <a:rPr lang="vi-VN"/>
              <a:t>Một API key bị rò rỉ vẫn giữ cho người dùng được bảo vệ vì nó không chứa thông tin định danh nào </a:t>
            </a:r>
            <a:r>
              <a:rPr lang="vi-VN" smtClean="0"/>
              <a:t>cả</a:t>
            </a:r>
            <a:endParaRPr lang="en-US" smtClean="0"/>
          </a:p>
          <a:p>
            <a:r>
              <a:rPr lang="en-US" smtClean="0"/>
              <a:t>API Key thường được sử dụng giữa các App – App với nhau</a:t>
            </a:r>
          </a:p>
          <a:p>
            <a:r>
              <a:rPr lang="vi-VN" smtClean="0"/>
              <a:t>API </a:t>
            </a:r>
            <a:r>
              <a:rPr lang="vi-VN"/>
              <a:t>key rất quan trọng với việc bảo mật ứng dụng của bạn, vì thế đừng lưu chúng ở những nơi dễ dàng truy cập được</a:t>
            </a:r>
            <a:endParaRPr lang="en-US"/>
          </a:p>
        </p:txBody>
      </p:sp>
    </p:spTree>
    <p:extLst>
      <p:ext uri="{BB962C8B-B14F-4D97-AF65-F5344CB8AC3E}">
        <p14:creationId xmlns:p14="http://schemas.microsoft.com/office/powerpoint/2010/main" val="3633826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P2: </a:t>
            </a:r>
            <a:r>
              <a:rPr lang="en-US"/>
              <a:t>Bảo mật </a:t>
            </a:r>
            <a:r>
              <a:rPr lang="en-US"/>
              <a:t>hơn </a:t>
            </a:r>
            <a:r>
              <a:rPr lang="en-US" smtClean="0"/>
              <a:t>nữa</a:t>
            </a:r>
            <a:br>
              <a:rPr lang="en-US" smtClean="0"/>
            </a:br>
            <a:r>
              <a:rPr lang="en-US" smtClean="0"/>
              <a:t>Xác </a:t>
            </a:r>
            <a:r>
              <a:rPr lang="en-US"/>
              <a:t>thực nhiều nhân </a:t>
            </a:r>
            <a:r>
              <a:rPr lang="en-US"/>
              <a:t>tố </a:t>
            </a:r>
            <a:r>
              <a:rPr lang="en-US"/>
              <a:t>(</a:t>
            </a:r>
            <a:r>
              <a:rPr lang="en-US" smtClean="0"/>
              <a:t>2FA)</a:t>
            </a:r>
            <a:r>
              <a:rPr lang="en-US"/>
              <a:t/>
            </a:r>
            <a:br>
              <a:rPr lang="en-US"/>
            </a:br>
            <a:endParaRPr lang="en-US"/>
          </a:p>
        </p:txBody>
      </p:sp>
      <p:sp>
        <p:nvSpPr>
          <p:cNvPr id="3" name="Content Placeholder 2"/>
          <p:cNvSpPr>
            <a:spLocks noGrp="1"/>
          </p:cNvSpPr>
          <p:nvPr>
            <p:ph idx="1"/>
          </p:nvPr>
        </p:nvSpPr>
        <p:spPr>
          <a:xfrm>
            <a:off x="1165412" y="2052116"/>
            <a:ext cx="6303619" cy="3997828"/>
          </a:xfrm>
        </p:spPr>
        <p:txBody>
          <a:bodyPr/>
          <a:lstStyle/>
          <a:p>
            <a:r>
              <a:rPr lang="en-US" smtClean="0"/>
              <a:t>Phổ </a:t>
            </a:r>
            <a:r>
              <a:rPr lang="en-US"/>
              <a:t>biến là Google </a:t>
            </a:r>
            <a:r>
              <a:rPr lang="en-US" smtClean="0"/>
              <a:t>Authenticator</a:t>
            </a:r>
          </a:p>
          <a:p>
            <a:r>
              <a:rPr lang="en-US" smtClean="0"/>
              <a:t>X</a:t>
            </a:r>
            <a:r>
              <a:rPr lang="vi-VN" smtClean="0"/>
              <a:t>ác </a:t>
            </a:r>
            <a:r>
              <a:rPr lang="vi-VN"/>
              <a:t>thực nhiều nhân tố đơn giản là việc xác thực yêu cầu cung cấp 2 hay nhiều thông tin xác thực độc lập với nhau</a:t>
            </a:r>
            <a:endParaRPr lang="en-US"/>
          </a:p>
        </p:txBody>
      </p:sp>
      <p:pic>
        <p:nvPicPr>
          <p:cNvPr id="1026" name="Picture 2" descr="https://stormpath.com/wp-content/uploads/2016/03/09-banner-multi-facto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9032" y="3442448"/>
            <a:ext cx="4927394" cy="3254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94624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ERM_Theme">
      <a:majorFont>
        <a:latin typeface="Tahoma"/>
        <a:ea typeface=""/>
        <a:cs typeface=""/>
      </a:majorFont>
      <a:minorFont>
        <a:latin typeface="Arial Unicode MS"/>
        <a:ea typeface=""/>
        <a:cs typeface=""/>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TM16401375[[fn=Madison]]</Template>
  <TotalTime>956</TotalTime>
  <Words>935</Words>
  <Application>Microsoft Office PowerPoint</Application>
  <PresentationFormat>Widescreen</PresentationFormat>
  <Paragraphs>83</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 Unicode MS</vt:lpstr>
      <vt:lpstr>Arial</vt:lpstr>
      <vt:lpstr>Calibri</vt:lpstr>
      <vt:lpstr>MS Shell Dlg 2</vt:lpstr>
      <vt:lpstr>Tahoma</vt:lpstr>
      <vt:lpstr>Wingdings</vt:lpstr>
      <vt:lpstr>Wingdings 3</vt:lpstr>
      <vt:lpstr>Madison</vt:lpstr>
      <vt:lpstr>Các cơ chế xác thực Passport.js</vt:lpstr>
      <vt:lpstr>Xác thực người dùng</vt:lpstr>
      <vt:lpstr>Xác thực hoạt động như thế nào?</vt:lpstr>
      <vt:lpstr>P2: xác thực bằng mật khẩu</vt:lpstr>
      <vt:lpstr>P2: xác thực bằng mật khẩu</vt:lpstr>
      <vt:lpstr>P2: Xác thực bằng token</vt:lpstr>
      <vt:lpstr>P2: Bảo mật hơn nữa - API key</vt:lpstr>
      <vt:lpstr>P2: Bảo mật hơn nữa - API key</vt:lpstr>
      <vt:lpstr>P2: Bảo mật hơn nữa Xác thực nhiều nhân tố (2FA) </vt:lpstr>
      <vt:lpstr>P2: Bảo mật hơn nữa Xác thực nhiều nhân tố (2FA) </vt:lpstr>
      <vt:lpstr>P2: Xác thực Single-sign on</vt:lpstr>
      <vt:lpstr>Chức năng quản lý người dùng</vt:lpstr>
      <vt:lpstr>Passport.js</vt:lpstr>
      <vt:lpstr>Passport.js</vt:lpstr>
      <vt:lpstr>Passport.js</vt:lpstr>
      <vt:lpstr>Passport.js</vt:lpstr>
      <vt:lpstr>Quá trình xác thực – Passport.js</vt:lpstr>
      <vt:lpstr>Cài đặt Passport-Local</vt:lpstr>
      <vt:lpstr>References</vt:lpstr>
    </vt:vector>
  </TitlesOfParts>
  <Company>HUST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CLI</dc:title>
  <dc:creator>Vu Nhu Bao</dc:creator>
  <cp:lastModifiedBy>Vu Nhu Bao</cp:lastModifiedBy>
  <cp:revision>196</cp:revision>
  <dcterms:created xsi:type="dcterms:W3CDTF">2019-01-18T02:20:21Z</dcterms:created>
  <dcterms:modified xsi:type="dcterms:W3CDTF">2019-04-06T16:50:45Z</dcterms:modified>
</cp:coreProperties>
</file>