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9" r:id="rId4"/>
    <p:sldId id="258" r:id="rId5"/>
    <p:sldId id="271" r:id="rId6"/>
    <p:sldId id="273" r:id="rId7"/>
    <p:sldId id="272" r:id="rId8"/>
    <p:sldId id="270" r:id="rId9"/>
    <p:sldId id="274" r:id="rId10"/>
    <p:sldId id="275" r:id="rId11"/>
    <p:sldId id="282" r:id="rId12"/>
    <p:sldId id="276" r:id="rId13"/>
    <p:sldId id="277" r:id="rId14"/>
    <p:sldId id="278" r:id="rId15"/>
    <p:sldId id="279" r:id="rId16"/>
    <p:sldId id="283" r:id="rId17"/>
    <p:sldId id="284" r:id="rId18"/>
    <p:sldId id="280" r:id="rId19"/>
    <p:sldId id="281" r:id="rId20"/>
    <p:sldId id="285" r:id="rId21"/>
    <p:sldId id="286" r:id="rId22"/>
    <p:sldId id="287" r:id="rId23"/>
    <p:sldId id="288" r:id="rId24"/>
    <p:sldId id="289" r:id="rId25"/>
    <p:sldId id="26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4660"/>
  </p:normalViewPr>
  <p:slideViewPr>
    <p:cSldViewPr snapToGrid="0">
      <p:cViewPr varScale="1">
        <p:scale>
          <a:sx n="45" d="100"/>
          <a:sy n="45" d="100"/>
        </p:scale>
        <p:origin x="5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A0B2-88F1-430E-BA3A-2AAE21785401}" type="datetimeFigureOut">
              <a:rPr lang="en-US" smtClean="0"/>
              <a:t>19-Jan-19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39C62-8CE4-4F42-A762-96B2C4D8F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34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141" y="3095428"/>
            <a:ext cx="6522733" cy="2602130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1688448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19-Jan-19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93124" y="2848661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19-Jan-19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19-Jan-19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19-Jan-19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19-Jan-19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19-Jan-19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19-Jan-19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19-Jan-19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19-Jan-19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19-Jan-19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19-Jan-19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19-Jan-19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2" descr="https://30rf8d15s64u1fgz873k86d7-wpengine.netdna-ssl.com/wp-content/uploads/2014/09/nodejs1-300x250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690" y="5791290"/>
            <a:ext cx="1144944" cy="95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TypeScript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 typed </a:t>
            </a:r>
            <a:r>
              <a:rPr lang="en-US"/>
              <a:t>superset of JavaScript</a:t>
            </a:r>
          </a:p>
        </p:txBody>
      </p:sp>
      <p:pic>
        <p:nvPicPr>
          <p:cNvPr id="1026" name="Picture 2" descr="https://pbs.twimg.com/profile_images/743155381661143040/bynNY5dJ_400x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310" y="1650118"/>
            <a:ext cx="2746374" cy="274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92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- Enum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Là kiểu mà giá trị của nó có thể quy đổi ra số thứ tự nguyên, bắt đầu từ 0</a:t>
            </a:r>
          </a:p>
          <a:p>
            <a:r>
              <a:rPr lang="en-US" smtClean="0"/>
              <a:t>Có thể thay đổi giá trị của các phần tử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639" y="5259369"/>
            <a:ext cx="4381500" cy="7905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599" y="4347279"/>
            <a:ext cx="542925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52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-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3599" y="2052116"/>
            <a:ext cx="8154596" cy="3997828"/>
          </a:xfrm>
        </p:spPr>
        <p:txBody>
          <a:bodyPr/>
          <a:lstStyle/>
          <a:p>
            <a:r>
              <a:rPr lang="en-US" smtClean="0"/>
              <a:t>Dùng để thiết kế quy cách lập trình, ràng buộc và mở rộng dữ liệu</a:t>
            </a:r>
          </a:p>
          <a:p>
            <a:r>
              <a:rPr lang="en-US" smtClean="0"/>
              <a:t>Cung cấp cơ chế Auto completion trong lúc lập trình và kiểm tra rang buộc kiểu dữ liệu lúc compile</a:t>
            </a:r>
          </a:p>
        </p:txBody>
      </p:sp>
    </p:spTree>
    <p:extLst>
      <p:ext uri="{BB962C8B-B14F-4D97-AF65-F5344CB8AC3E}">
        <p14:creationId xmlns:p14="http://schemas.microsoft.com/office/powerpoint/2010/main" val="69097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- Interface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1. Inline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2. Explicit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634" y="3127858"/>
            <a:ext cx="5781675" cy="16573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54" y="3127858"/>
            <a:ext cx="59912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22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– Optional, Readonly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899" y="2009253"/>
            <a:ext cx="3505200" cy="1752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839" y="2803255"/>
            <a:ext cx="3295650" cy="12477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3899" y="4802169"/>
            <a:ext cx="973455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65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– Class &amp; OOP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Class có thể kế thừa từ 1 hoặc nhiều interface</a:t>
            </a:r>
          </a:p>
          <a:p>
            <a:r>
              <a:rPr lang="en-US" smtClean="0"/>
              <a:t>Class chỉ được phép kế thừa 1 class khác</a:t>
            </a:r>
          </a:p>
          <a:p>
            <a:r>
              <a:rPr lang="en-US"/>
              <a:t>Ex</a:t>
            </a:r>
            <a:r>
              <a:rPr lang="en-US"/>
              <a:t>:</a:t>
            </a:r>
            <a:r>
              <a:rPr lang="en-US" sz="3200"/>
              <a:t> </a:t>
            </a:r>
            <a:r>
              <a:rPr lang="en-US" smtClean="0"/>
              <a:t>Employee </a:t>
            </a:r>
            <a:r>
              <a:rPr lang="en-US">
                <a:solidFill>
                  <a:srgbClr val="00B0F0"/>
                </a:solidFill>
              </a:rPr>
              <a:t>extends</a:t>
            </a:r>
            <a:r>
              <a:rPr lang="en-US"/>
              <a:t> </a:t>
            </a:r>
            <a:r>
              <a:rPr lang="en-US" smtClean="0"/>
              <a:t>Person </a:t>
            </a:r>
            <a:r>
              <a:rPr lang="en-US" smtClean="0">
                <a:solidFill>
                  <a:srgbClr val="FFFF00"/>
                </a:solidFill>
              </a:rPr>
              <a:t>implements</a:t>
            </a:r>
            <a:r>
              <a:rPr lang="en-US" smtClean="0"/>
              <a:t> ICanWork, ICanMakeMoney, ICanBuyThing</a:t>
            </a:r>
          </a:p>
          <a:p>
            <a:r>
              <a:rPr lang="en-US" smtClean="0"/>
              <a:t>Ex: Bird </a:t>
            </a:r>
            <a:r>
              <a:rPr lang="en-US">
                <a:solidFill>
                  <a:srgbClr val="00B0F0"/>
                </a:solidFill>
              </a:rPr>
              <a:t>extends</a:t>
            </a:r>
            <a:r>
              <a:rPr lang="en-US" smtClean="0"/>
              <a:t> Animal </a:t>
            </a:r>
            <a:r>
              <a:rPr lang="en-US">
                <a:solidFill>
                  <a:srgbClr val="FFFF00"/>
                </a:solidFill>
              </a:rPr>
              <a:t>implements</a:t>
            </a:r>
            <a:r>
              <a:rPr lang="en-US" smtClean="0"/>
              <a:t> ICanFly, ICanEat, ICanSing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60780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– Class &amp; OOP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Tính chất ?</a:t>
            </a:r>
          </a:p>
          <a:p>
            <a:pPr lvl="1"/>
            <a:r>
              <a:rPr lang="en-US" sz="2800" smtClean="0"/>
              <a:t>Trừu tượng</a:t>
            </a:r>
          </a:p>
          <a:p>
            <a:pPr lvl="1"/>
            <a:r>
              <a:rPr lang="en-US" sz="2800" smtClean="0"/>
              <a:t>Kế </a:t>
            </a:r>
            <a:r>
              <a:rPr lang="en-US" sz="2800"/>
              <a:t>thừa</a:t>
            </a:r>
          </a:p>
          <a:p>
            <a:pPr lvl="1"/>
            <a:r>
              <a:rPr lang="en-US" sz="2800" smtClean="0"/>
              <a:t>Đa hình</a:t>
            </a:r>
          </a:p>
          <a:p>
            <a:pPr lvl="1"/>
            <a:r>
              <a:rPr lang="en-US" sz="2800" smtClean="0"/>
              <a:t>Đóng </a:t>
            </a:r>
            <a:r>
              <a:rPr lang="en-US" sz="2800"/>
              <a:t>gói</a:t>
            </a:r>
          </a:p>
          <a:p>
            <a:pPr lvl="1"/>
            <a:endParaRPr lang="en-US" sz="2800" smtClean="0"/>
          </a:p>
        </p:txBody>
      </p:sp>
      <p:pic>
        <p:nvPicPr>
          <p:cNvPr id="5122" name="Picture 2" descr="https://ds055uzetaobb.cloudfront.net/image_optimizer/722c82aff075a14313be7fa7463f7fedad151a0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890" y="2463401"/>
            <a:ext cx="5129357" cy="358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0475" y="2969657"/>
            <a:ext cx="2991267" cy="30770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15603" y="3246465"/>
            <a:ext cx="130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Mercedes</a:t>
            </a:r>
            <a:endParaRPr lang="en-US" sz="2000"/>
          </a:p>
        </p:txBody>
      </p:sp>
      <p:sp>
        <p:nvSpPr>
          <p:cNvPr id="8" name="TextBox 7"/>
          <p:cNvSpPr txBox="1"/>
          <p:nvPr/>
        </p:nvSpPr>
        <p:spPr>
          <a:xfrm>
            <a:off x="9396129" y="432349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BMW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439777" y="53697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Audi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769717" y="5369743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(Model)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1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- Generic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Dùng để thiết kế cơ chế truyền kiểu của tham số, cho phép tùy biến lúc lập trình</a:t>
            </a:r>
          </a:p>
          <a:p>
            <a:r>
              <a:rPr lang="en-US" smtClean="0"/>
              <a:t>Các mức độ truy cập:</a:t>
            </a:r>
          </a:p>
          <a:p>
            <a:pPr lvl="1"/>
            <a:r>
              <a:rPr lang="en-US" smtClean="0"/>
              <a:t>Class</a:t>
            </a:r>
          </a:p>
          <a:p>
            <a:pPr lvl="1"/>
            <a:r>
              <a:rPr lang="en-US" smtClean="0"/>
              <a:t>Interface</a:t>
            </a:r>
          </a:p>
          <a:p>
            <a:pPr lvl="1"/>
            <a:r>
              <a:rPr lang="en-US" smtClean="0"/>
              <a:t>Function / Method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6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- Generic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599" y="2052116"/>
            <a:ext cx="65532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07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Decorators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3598" y="2052116"/>
            <a:ext cx="8504002" cy="3997828"/>
          </a:xfrm>
        </p:spPr>
        <p:txBody>
          <a:bodyPr/>
          <a:lstStyle/>
          <a:p>
            <a:r>
              <a:rPr lang="en-US" smtClean="0"/>
              <a:t>Có từ phiên bản TypeScript 1.5, để hỗ trợ Angular</a:t>
            </a:r>
          </a:p>
          <a:p>
            <a:r>
              <a:rPr lang="en-US" smtClean="0"/>
              <a:t>Component trong Angular được thiết kế bằng việc sử dụng các decorators.</a:t>
            </a:r>
          </a:p>
          <a:p>
            <a:r>
              <a:rPr lang="en-US" smtClean="0"/>
              <a:t>Mô tả, bổ sung thông tin cho: Class, Function, Property or Parameter.</a:t>
            </a:r>
          </a:p>
          <a:p>
            <a:r>
              <a:rPr lang="en-US" smtClean="0"/>
              <a:t>Bắt đầu bởi ký hiệu </a:t>
            </a:r>
            <a:r>
              <a:rPr lang="en-US" smtClean="0">
                <a:solidFill>
                  <a:srgbClr val="FF0000"/>
                </a:solidFill>
              </a:rPr>
              <a:t>@</a:t>
            </a:r>
            <a:r>
              <a:rPr lang="en-US" smtClean="0"/>
              <a:t>, ví dụ: </a:t>
            </a:r>
            <a:r>
              <a:rPr lang="en-US" smtClean="0">
                <a:solidFill>
                  <a:srgbClr val="FFFF00"/>
                </a:solidFill>
              </a:rPr>
              <a:t>@Log()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87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599" y="2052116"/>
            <a:ext cx="58674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28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quan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smtClean="0"/>
              <a:t>TypeScript (B) là tập siêu của JavaScript (A)</a:t>
            </a:r>
          </a:p>
          <a:p>
            <a:r>
              <a:rPr lang="en-US" sz="2400" smtClean="0"/>
              <a:t>Bổ sung hàng loạt cú pháp, ràng buộc về kiểu dữ liệu</a:t>
            </a:r>
            <a:endParaRPr lang="en-US" sz="2400"/>
          </a:p>
          <a:p>
            <a:r>
              <a:rPr lang="en-US" sz="2400" smtClean="0"/>
              <a:t>Buộc người dùng viết ứng dụng chặt chẽ hơn</a:t>
            </a:r>
          </a:p>
          <a:p>
            <a:r>
              <a:rPr lang="en-US" sz="2400" smtClean="0"/>
              <a:t>Phần mở rộng: </a:t>
            </a:r>
            <a:r>
              <a:rPr lang="en-US" sz="2400" smtClean="0">
                <a:solidFill>
                  <a:srgbClr val="FFFF00"/>
                </a:solidFill>
              </a:rPr>
              <a:t>.</a:t>
            </a:r>
            <a:r>
              <a:rPr lang="en-US" sz="2400" smtClean="0">
                <a:solidFill>
                  <a:srgbClr val="FFFF00"/>
                </a:solidFill>
              </a:rPr>
              <a:t>ts</a:t>
            </a:r>
          </a:p>
          <a:p>
            <a:r>
              <a:rPr lang="en-US" sz="2400" smtClean="0"/>
              <a:t>Trình biên dịch:</a:t>
            </a:r>
            <a:r>
              <a:rPr lang="en-US" sz="2400" smtClean="0">
                <a:solidFill>
                  <a:srgbClr val="FFFF00"/>
                </a:solidFill>
              </a:rPr>
              <a:t> tsc</a:t>
            </a:r>
            <a:endParaRPr lang="en-US" sz="2400" smtClean="0">
              <a:solidFill>
                <a:srgbClr val="FFFF00"/>
              </a:solidFill>
            </a:endParaRPr>
          </a:p>
        </p:txBody>
      </p:sp>
      <p:pic>
        <p:nvPicPr>
          <p:cNvPr id="2052" name="Picture 4" descr="https://upload.wikimedia.org/wikipedia/commons/thumb/b/b0/Venn_A_subset_B.svg/150px-Venn_A_subset_B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1525" y="494638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65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Đóng gói, nhóm lại để tái sử dụng: variables, , functions, interfaces và classes</a:t>
            </a:r>
          </a:p>
          <a:p>
            <a:r>
              <a:rPr lang="en-US" smtClean="0"/>
              <a:t>Nhiều file có thể sử dụng cùng module name</a:t>
            </a:r>
          </a:p>
          <a:p>
            <a:r>
              <a:rPr lang="en-US" smtClean="0"/>
              <a:t>Một file có thể chứa nhiều module name</a:t>
            </a:r>
          </a:p>
          <a:p>
            <a:r>
              <a:rPr lang="en-US" smtClean="0"/>
              <a:t>Có thể định nghĩa theo bí danh (Alias)</a:t>
            </a:r>
          </a:p>
          <a:p>
            <a:r>
              <a:rPr lang="en-US" smtClean="0"/>
              <a:t>Hai mức độ: Internal và External</a:t>
            </a:r>
          </a:p>
          <a:p>
            <a:r>
              <a:rPr lang="en-US"/>
              <a:t>Ex: </a:t>
            </a:r>
            <a:r>
              <a:rPr lang="en-US">
                <a:solidFill>
                  <a:srgbClr val="FFFF00"/>
                </a:solidFill>
              </a:rPr>
              <a:t>export interface User { ... }</a:t>
            </a:r>
          </a:p>
        </p:txBody>
      </p:sp>
    </p:spTree>
    <p:extLst>
      <p:ext uri="{BB962C8B-B14F-4D97-AF65-F5344CB8AC3E}">
        <p14:creationId xmlns:p14="http://schemas.microsoft.com/office/powerpoint/2010/main" val="20956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Internal Module: </a:t>
            </a:r>
          </a:p>
          <a:p>
            <a:pPr lvl="1"/>
            <a:r>
              <a:rPr lang="en-US" smtClean="0"/>
              <a:t>Đã lỗi thời (obsolete), được thay bởi namespace</a:t>
            </a:r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8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External Module</a:t>
            </a:r>
          </a:p>
          <a:p>
            <a:pPr lvl="1"/>
            <a:r>
              <a:rPr lang="en-US"/>
              <a:t>Xuất hiện để xác định và nạp các phụ thuộc (dependencies) giữa các file javascript với nhau</a:t>
            </a:r>
          </a:p>
          <a:p>
            <a:pPr lvl="1"/>
            <a:r>
              <a:rPr lang="en-US"/>
              <a:t>Chương trình có 1 file thì không cần phải thiết kế external module</a:t>
            </a:r>
          </a:p>
          <a:p>
            <a:pPr lvl="1"/>
            <a:r>
              <a:rPr lang="en-US"/>
              <a:t>Nếu target là CommonJS or AMD thì mỗi file được xem như là </a:t>
            </a:r>
            <a:r>
              <a:rPr lang="en-US"/>
              <a:t>1 </a:t>
            </a:r>
            <a:r>
              <a:rPr lang="en-US" smtClean="0"/>
              <a:t>module</a:t>
            </a:r>
          </a:p>
          <a:p>
            <a:pPr lvl="1"/>
            <a:r>
              <a:rPr lang="en-US" smtClean="0"/>
              <a:t>Cú pháp: sử dụng </a:t>
            </a:r>
            <a:r>
              <a:rPr lang="en-US" smtClean="0">
                <a:solidFill>
                  <a:srgbClr val="FFFF00"/>
                </a:solidFill>
              </a:rPr>
              <a:t>import</a:t>
            </a:r>
            <a:r>
              <a:rPr lang="en-US" smtClean="0"/>
              <a:t> và </a:t>
            </a:r>
            <a:r>
              <a:rPr lang="en-US" smtClean="0">
                <a:solidFill>
                  <a:srgbClr val="FFFF00"/>
                </a:solidFill>
              </a:rPr>
              <a:t>export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66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solidFill>
                  <a:srgbClr val="92D050"/>
                </a:solidFill>
              </a:rPr>
              <a:t>// FileName </a:t>
            </a:r>
            <a:r>
              <a:rPr lang="en-US">
                <a:solidFill>
                  <a:srgbClr val="92D050"/>
                </a:solidFill>
              </a:rPr>
              <a:t>: SomeInterface.ts </a:t>
            </a:r>
          </a:p>
          <a:p>
            <a:pPr marL="0" indent="0">
              <a:buNone/>
            </a:pPr>
            <a:r>
              <a:rPr lang="en-US">
                <a:solidFill>
                  <a:srgbClr val="FFFF00"/>
                </a:solidFill>
              </a:rPr>
              <a:t>export</a:t>
            </a:r>
            <a:r>
              <a:rPr lang="en-US"/>
              <a:t> </a:t>
            </a:r>
            <a:r>
              <a:rPr lang="en-US">
                <a:solidFill>
                  <a:srgbClr val="00B0F0"/>
                </a:solidFill>
              </a:rPr>
              <a:t>interface</a:t>
            </a:r>
            <a:r>
              <a:rPr lang="en-US"/>
              <a:t> SomeInterface { </a:t>
            </a:r>
          </a:p>
          <a:p>
            <a:pPr marL="0" indent="0">
              <a:buNone/>
            </a:pPr>
            <a:r>
              <a:rPr lang="en-US"/>
              <a:t>   //code declarations </a:t>
            </a:r>
          </a:p>
          <a:p>
            <a:pPr marL="0" indent="0">
              <a:buNone/>
            </a:pPr>
            <a:r>
              <a:rPr lang="en-US" smtClean="0"/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4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3599" y="2052116"/>
            <a:ext cx="8858420" cy="3997828"/>
          </a:xfrm>
        </p:spPr>
        <p:txBody>
          <a:bodyPr/>
          <a:lstStyle/>
          <a:p>
            <a:pPr marL="0" indent="0">
              <a:buNone/>
            </a:pPr>
            <a:r>
              <a:rPr lang="en-US" smtClean="0">
                <a:solidFill>
                  <a:srgbClr val="FFFF00"/>
                </a:solidFill>
              </a:rPr>
              <a:t>import</a:t>
            </a:r>
            <a:r>
              <a:rPr lang="en-US" smtClean="0"/>
              <a:t> </a:t>
            </a:r>
            <a:r>
              <a:rPr lang="en-US">
                <a:solidFill>
                  <a:srgbClr val="00B0F0"/>
                </a:solidFill>
              </a:rPr>
              <a:t>someInterfaceRef </a:t>
            </a:r>
            <a:r>
              <a:rPr lang="en-US"/>
              <a:t>= </a:t>
            </a:r>
            <a:r>
              <a:rPr lang="en-US"/>
              <a:t>require</a:t>
            </a:r>
            <a:r>
              <a:rPr lang="en-US" smtClean="0"/>
              <a:t>(</a:t>
            </a:r>
            <a:r>
              <a:rPr lang="en-US" smtClean="0">
                <a:solidFill>
                  <a:schemeClr val="accent5"/>
                </a:solidFill>
              </a:rPr>
              <a:t>“./</a:t>
            </a:r>
            <a:r>
              <a:rPr lang="en-US">
                <a:solidFill>
                  <a:schemeClr val="accent5"/>
                </a:solidFill>
              </a:rPr>
              <a:t>SomeInterface</a:t>
            </a:r>
            <a:r>
              <a:rPr lang="en-US" smtClean="0">
                <a:solidFill>
                  <a:schemeClr val="accent5"/>
                </a:solidFill>
              </a:rPr>
              <a:t>”</a:t>
            </a:r>
            <a:r>
              <a:rPr lang="en-US" smtClean="0"/>
              <a:t>)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0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13740" indent="-571500">
              <a:lnSpc>
                <a:spcPct val="100000"/>
              </a:lnSpc>
              <a:spcBef>
                <a:spcPts val="660"/>
              </a:spcBef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FFFF00"/>
                </a:solidFill>
              </a:rPr>
              <a:t>https://typescriptlang.org/docs</a:t>
            </a:r>
            <a:endParaRPr lang="en-US" spc="90" smtClean="0">
              <a:solidFill>
                <a:srgbClr val="FFFF00"/>
              </a:solidFill>
            </a:endParaRPr>
          </a:p>
          <a:p>
            <a:pPr marL="713740" indent="-571500">
              <a:lnSpc>
                <a:spcPct val="100000"/>
              </a:lnSpc>
              <a:spcBef>
                <a:spcPts val="660"/>
              </a:spcBef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FFFF00"/>
                </a:solidFill>
              </a:rPr>
              <a:t>https://devhints.io/typescript</a:t>
            </a:r>
          </a:p>
        </p:txBody>
      </p:sp>
    </p:spTree>
    <p:extLst>
      <p:ext uri="{BB962C8B-B14F-4D97-AF65-F5344CB8AC3E}">
        <p14:creationId xmlns:p14="http://schemas.microsoft.com/office/powerpoint/2010/main" val="276178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quan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smtClean="0"/>
              <a:t>Cài đặt:</a:t>
            </a:r>
            <a:r>
              <a:rPr lang="en-US" sz="2400" smtClean="0">
                <a:solidFill>
                  <a:srgbClr val="FFFF00"/>
                </a:solidFill>
              </a:rPr>
              <a:t> npm install –g typescript</a:t>
            </a:r>
          </a:p>
          <a:p>
            <a:r>
              <a:rPr lang="en-US" sz="2400" smtClean="0"/>
              <a:t>Biên dịch: </a:t>
            </a:r>
            <a:r>
              <a:rPr lang="en-US" sz="2400" smtClean="0">
                <a:solidFill>
                  <a:srgbClr val="FFFF00"/>
                </a:solidFill>
              </a:rPr>
              <a:t>tsc test.ts</a:t>
            </a:r>
            <a:endParaRPr lang="en-US" sz="24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00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- syntax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3598" y="2052116"/>
            <a:ext cx="8382081" cy="3997828"/>
          </a:xfrm>
        </p:spPr>
        <p:txBody>
          <a:bodyPr/>
          <a:lstStyle/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764" y="2686050"/>
            <a:ext cx="87153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74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- basic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4520134"/>
          </a:xfrm>
        </p:spPr>
        <p:txBody>
          <a:bodyPr/>
          <a:lstStyle/>
          <a:p>
            <a:r>
              <a:rPr lang="en-US"/>
              <a:t>Kiểu dữ liệu </a:t>
            </a:r>
            <a:r>
              <a:rPr lang="en-US" smtClean="0"/>
              <a:t>cơ </a:t>
            </a:r>
            <a:r>
              <a:rPr lang="en-US" smtClean="0"/>
              <a:t>bản</a:t>
            </a:r>
          </a:p>
          <a:p>
            <a:pPr lvl="1"/>
            <a:r>
              <a:rPr lang="en-US" smtClean="0"/>
              <a:t>Boolean</a:t>
            </a:r>
          </a:p>
          <a:p>
            <a:pPr lvl="1"/>
            <a:r>
              <a:rPr lang="en-US" smtClean="0"/>
              <a:t>Number</a:t>
            </a:r>
          </a:p>
          <a:p>
            <a:pPr lvl="1"/>
            <a:r>
              <a:rPr lang="en-US" smtClean="0"/>
              <a:t>String</a:t>
            </a:r>
          </a:p>
          <a:p>
            <a:pPr lvl="1"/>
            <a:r>
              <a:rPr lang="en-US" smtClean="0"/>
              <a:t>Array</a:t>
            </a:r>
          </a:p>
          <a:p>
            <a:pPr lvl="1"/>
            <a:r>
              <a:rPr lang="en-US" smtClean="0"/>
              <a:t>Enum</a:t>
            </a:r>
          </a:p>
          <a:p>
            <a:pPr lvl="1"/>
            <a:r>
              <a:rPr lang="en-US" smtClean="0"/>
              <a:t>Any</a:t>
            </a:r>
          </a:p>
          <a:p>
            <a:pPr lvl="1"/>
            <a:r>
              <a:rPr lang="en-US" smtClean="0"/>
              <a:t>Void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3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- basic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let isDone</a:t>
            </a:r>
            <a:r>
              <a:rPr lang="en-US"/>
              <a:t>: </a:t>
            </a:r>
            <a:r>
              <a:rPr lang="en-US" smtClean="0"/>
              <a:t>boolean;</a:t>
            </a:r>
            <a:endParaRPr lang="en-US"/>
          </a:p>
          <a:p>
            <a:pPr marL="0" indent="0">
              <a:buNone/>
            </a:pPr>
            <a:r>
              <a:rPr lang="en-US"/>
              <a:t>let isDone: boolean </a:t>
            </a:r>
            <a:r>
              <a:rPr lang="en-US"/>
              <a:t>= </a:t>
            </a:r>
            <a:r>
              <a:rPr lang="en-US" smtClean="0"/>
              <a:t>false;</a:t>
            </a:r>
            <a:r>
              <a:rPr lang="en-US" smtClean="0"/>
              <a:t> </a:t>
            </a:r>
          </a:p>
          <a:p>
            <a:pPr marL="0" indent="0">
              <a:buNone/>
            </a:pPr>
            <a:r>
              <a:rPr lang="en-US" b="1" smtClean="0"/>
              <a:t>const </a:t>
            </a:r>
            <a:r>
              <a:rPr lang="en-US"/>
              <a:t>poneyNumber: number = </a:t>
            </a:r>
            <a:r>
              <a:rPr lang="en-US" b="1"/>
              <a:t>0</a:t>
            </a:r>
            <a:r>
              <a:rPr lang="en-US"/>
              <a:t>;</a:t>
            </a:r>
            <a:br>
              <a:rPr lang="en-US"/>
            </a:br>
            <a:r>
              <a:rPr lang="en-US" b="1"/>
              <a:t>const </a:t>
            </a:r>
            <a:r>
              <a:rPr lang="en-US"/>
              <a:t>poneyName: string = 'Rainbow Dash'; </a:t>
            </a:r>
          </a:p>
        </p:txBody>
      </p:sp>
    </p:spTree>
    <p:extLst>
      <p:ext uri="{BB962C8B-B14F-4D97-AF65-F5344CB8AC3E}">
        <p14:creationId xmlns:p14="http://schemas.microsoft.com/office/powerpoint/2010/main" val="272378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- Any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let </a:t>
            </a:r>
            <a:r>
              <a:rPr lang="en-US"/>
              <a:t>changing: any = </a:t>
            </a:r>
            <a:r>
              <a:rPr lang="en-US" b="1"/>
              <a:t>2</a:t>
            </a:r>
            <a:r>
              <a:rPr lang="en-US"/>
              <a:t>;</a:t>
            </a:r>
            <a:br>
              <a:rPr lang="en-US"/>
            </a:br>
            <a:r>
              <a:rPr lang="en-US"/>
              <a:t>changing = </a:t>
            </a:r>
            <a:r>
              <a:rPr lang="en-US" b="1"/>
              <a:t>true</a:t>
            </a:r>
            <a:r>
              <a:rPr lang="en-US"/>
              <a:t>; // no problem </a:t>
            </a:r>
          </a:p>
        </p:txBody>
      </p:sp>
    </p:spTree>
    <p:extLst>
      <p:ext uri="{BB962C8B-B14F-4D97-AF65-F5344CB8AC3E}">
        <p14:creationId xmlns:p14="http://schemas.microsoft.com/office/powerpoint/2010/main" val="279343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- Custom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const </a:t>
            </a:r>
            <a:r>
              <a:rPr lang="en-US"/>
              <a:t>pony: Pony = </a:t>
            </a:r>
            <a:r>
              <a:rPr lang="en-US" b="1"/>
              <a:t>new </a:t>
            </a:r>
            <a:r>
              <a:rPr lang="en-US"/>
              <a:t>Pony</a:t>
            </a:r>
            <a:r>
              <a:rPr lang="en-US" smtClean="0"/>
              <a:t>();</a:t>
            </a:r>
            <a:endParaRPr lang="en-US" b="1" smtClean="0"/>
          </a:p>
          <a:p>
            <a:pPr marL="0" indent="0">
              <a:buNone/>
            </a:pPr>
            <a:r>
              <a:rPr lang="en-US" b="1" smtClean="0"/>
              <a:t>const </a:t>
            </a:r>
            <a:r>
              <a:rPr lang="en-US"/>
              <a:t>ponies: Array&lt;Pony&gt; = [</a:t>
            </a:r>
            <a:r>
              <a:rPr lang="en-US" b="1"/>
              <a:t>new </a:t>
            </a:r>
            <a:r>
              <a:rPr lang="en-US"/>
              <a:t>Pony</a:t>
            </a:r>
            <a:r>
              <a:rPr lang="en-US" smtClean="0"/>
              <a:t>()];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4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- Return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808" y="2514600"/>
            <a:ext cx="738187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6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ERM_Theme">
      <a:majorFont>
        <a:latin typeface="Tahoma"/>
        <a:ea typeface=""/>
        <a:cs typeface=""/>
      </a:majorFont>
      <a:minorFont>
        <a:latin typeface="Arial Unicode MS"/>
        <a:ea typeface=""/>
        <a:cs typeface="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338</TotalTime>
  <Words>550</Words>
  <Application>Microsoft Office PowerPoint</Application>
  <PresentationFormat>Widescreen</PresentationFormat>
  <Paragraphs>101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 Unicode MS</vt:lpstr>
      <vt:lpstr>Arial</vt:lpstr>
      <vt:lpstr>Calibri</vt:lpstr>
      <vt:lpstr>MS Shell Dlg 2</vt:lpstr>
      <vt:lpstr>Tahoma</vt:lpstr>
      <vt:lpstr>Wingdings</vt:lpstr>
      <vt:lpstr>Wingdings 3</vt:lpstr>
      <vt:lpstr>Madison</vt:lpstr>
      <vt:lpstr>TypeScript</vt:lpstr>
      <vt:lpstr>Tổng quan</vt:lpstr>
      <vt:lpstr>Tổng quan</vt:lpstr>
      <vt:lpstr>Types - syntax</vt:lpstr>
      <vt:lpstr>Types - basic</vt:lpstr>
      <vt:lpstr>Types - basic</vt:lpstr>
      <vt:lpstr>Types - Any</vt:lpstr>
      <vt:lpstr>Types - Custom</vt:lpstr>
      <vt:lpstr>Types - Return</vt:lpstr>
      <vt:lpstr>Types - Enum</vt:lpstr>
      <vt:lpstr>Types - Interface</vt:lpstr>
      <vt:lpstr>Types - Interface</vt:lpstr>
      <vt:lpstr>Types – Optional, Readonly</vt:lpstr>
      <vt:lpstr>Types – Class &amp; OOP</vt:lpstr>
      <vt:lpstr>Types – Class &amp; OOP</vt:lpstr>
      <vt:lpstr>Types - Generic</vt:lpstr>
      <vt:lpstr>Types - Generic</vt:lpstr>
      <vt:lpstr>Decorators</vt:lpstr>
      <vt:lpstr>Decorators</vt:lpstr>
      <vt:lpstr>Modules</vt:lpstr>
      <vt:lpstr>Modules</vt:lpstr>
      <vt:lpstr>Modules</vt:lpstr>
      <vt:lpstr>Modules</vt:lpstr>
      <vt:lpstr>Modules</vt:lpstr>
      <vt:lpstr>References</vt:lpstr>
    </vt:vector>
  </TitlesOfParts>
  <Company>HUST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CLI</dc:title>
  <dc:creator>Vu Nhu Bao</dc:creator>
  <cp:lastModifiedBy>Vu Nhu Bao</cp:lastModifiedBy>
  <cp:revision>124</cp:revision>
  <dcterms:created xsi:type="dcterms:W3CDTF">2019-01-18T02:20:21Z</dcterms:created>
  <dcterms:modified xsi:type="dcterms:W3CDTF">2019-01-19T17:12:59Z</dcterms:modified>
</cp:coreProperties>
</file>