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4" r:id="rId4"/>
    <p:sldId id="376" r:id="rId5"/>
    <p:sldId id="375" r:id="rId6"/>
    <p:sldId id="377" r:id="rId7"/>
    <p:sldId id="379" r:id="rId8"/>
    <p:sldId id="378" r:id="rId9"/>
    <p:sldId id="312" r:id="rId10"/>
    <p:sldId id="380" r:id="rId11"/>
    <p:sldId id="381" r:id="rId12"/>
    <p:sldId id="38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83" r:id="rId2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55" autoAdjust="0"/>
  </p:normalViewPr>
  <p:slideViewPr>
    <p:cSldViewPr>
      <p:cViewPr varScale="1">
        <p:scale>
          <a:sx n="40" d="100"/>
          <a:sy n="40" d="100"/>
        </p:scale>
        <p:origin x="17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B2BB-8BCE-420F-AD0A-809361B92054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9B6-2F09-467A-9D47-8AC55713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3000" y="3708400"/>
            <a:ext cx="81788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12-Jan-19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12-Jan-19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12-Jan-19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359" y="3662679"/>
            <a:ext cx="10292080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5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3" y="3442781"/>
            <a:ext cx="130048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540" y="3060700"/>
            <a:ext cx="11729719" cy="3077766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0160" algn="ctr">
              <a:lnSpc>
                <a:spcPts val="3729"/>
              </a:lnSpc>
              <a:spcBef>
                <a:spcPts val="100"/>
              </a:spcBef>
            </a:pPr>
            <a:r>
              <a:rPr lang="en-US" sz="3800" spc="-365" smtClean="0">
                <a:solidFill>
                  <a:srgbClr val="5E9CFF"/>
                </a:solidFill>
                <a:latin typeface="Arial"/>
                <a:cs typeface="Arial"/>
              </a:rPr>
              <a:t>Nodemy</a:t>
            </a:r>
            <a:endParaRPr sz="3800">
              <a:latin typeface="Arial"/>
              <a:cs typeface="Arial"/>
            </a:endParaRPr>
          </a:p>
          <a:p>
            <a:pPr marL="4445" algn="ctr">
              <a:lnSpc>
                <a:spcPts val="17410"/>
              </a:lnSpc>
            </a:pPr>
            <a:r>
              <a:rPr lang="en-US" sz="12700" spc="-1695" smtClean="0">
                <a:latin typeface="Arial"/>
                <a:cs typeface="Arial"/>
              </a:rPr>
              <a:t>Full-stack Node.js</a:t>
            </a:r>
            <a:endParaRPr sz="1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001" y="6209403"/>
            <a:ext cx="6095999" cy="19620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400" b="1" spc="-220" smtClean="0">
                <a:solidFill>
                  <a:srgbClr val="FFFFFF"/>
                </a:solidFill>
                <a:latin typeface="Arial"/>
                <a:cs typeface="Arial"/>
              </a:rPr>
              <a:t>Nhữ Bảo Vũ</a:t>
            </a:r>
            <a:endParaRPr sz="2400" b="1">
              <a:latin typeface="Arial"/>
              <a:cs typeface="Arial"/>
            </a:endParaRP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lang="en-US" sz="2800" spc="-229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2800" spc="-229" smtClean="0">
                <a:solidFill>
                  <a:srgbClr val="FFFFFF"/>
                </a:solidFill>
                <a:latin typeface="Arial"/>
                <a:cs typeface="Arial"/>
              </a:rPr>
              <a:t>github.com/</a:t>
            </a:r>
            <a:r>
              <a:rPr lang="en-US" sz="2800" spc="-229" smtClean="0">
                <a:solidFill>
                  <a:srgbClr val="FFFFFF"/>
                </a:solidFill>
                <a:latin typeface="Arial"/>
                <a:cs typeface="Arial"/>
              </a:rPr>
              <a:t>vunb</a:t>
            </a:r>
            <a:r>
              <a:rPr sz="2800" spc="-229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800" spc="-25">
              <a:solidFill>
                <a:srgbClr val="FFFFFF"/>
              </a:solidFill>
              <a:latin typeface="Arial"/>
              <a:cs typeface="Arial"/>
            </a:endParaRP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lang="en-US" sz="2800" spc="-25" smtClean="0">
                <a:solidFill>
                  <a:srgbClr val="FFFFFF"/>
                </a:solidFill>
                <a:latin typeface="Arial"/>
                <a:cs typeface="Arial"/>
              </a:rPr>
              <a:t>    blog.vndemy.com</a:t>
            </a: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sz="2800" spc="-22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225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2800" spc="-250" smtClean="0">
                <a:solidFill>
                  <a:srgbClr val="FFFFFF"/>
                </a:solidFill>
                <a:latin typeface="Arial"/>
                <a:cs typeface="Arial"/>
              </a:rPr>
              <a:t>edumall.vn/users/vunb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28" name="Picture 4" descr="https://avatars2.githubusercontent.com/u/3768250?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78" y="6771145"/>
            <a:ext cx="1412493" cy="14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hat Is Full Stack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" y="7018"/>
            <a:ext cx="12995442" cy="974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image.slidesharecdn.com/js-fullstackofnowtce10-20131-131030032324-phpapp01/95/javascript-full-stack-of-now-tikals-meetup-29102013-22-638.jpg?cb=1383105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89" y="-64392"/>
            <a:ext cx="13076989" cy="981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2154436"/>
          </a:xfrm>
        </p:spPr>
        <p:txBody>
          <a:bodyPr/>
          <a:lstStyle/>
          <a:p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Browser, web applications, client &amp; Server?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60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894"/>
              </a:spcBef>
            </a:pPr>
            <a:r>
              <a:rPr sz="2800" b="1" spc="-5" dirty="0"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212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87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60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894"/>
              </a:spcBef>
            </a:pPr>
            <a:r>
              <a:rPr sz="2800" b="1" spc="-5" dirty="0"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212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87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0720" y="3512375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212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2129" y="473392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0"/>
                </a:moveTo>
                <a:lnTo>
                  <a:pt x="0" y="26896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187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1879" y="473392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0"/>
                </a:moveTo>
                <a:lnTo>
                  <a:pt x="0" y="26896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8002" y="1625828"/>
            <a:ext cx="142938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894"/>
              </a:spcBef>
            </a:pPr>
            <a:r>
              <a:rPr sz="2800" spc="-5" dirty="0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679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704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9600" y="42576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2424" y="41967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14700" y="37592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48002" y="3580472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6600" y="35941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25203" y="324802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5996" y="31870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25203" y="4552950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5996" y="449199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0720" y="3512375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2727" y="5194033"/>
            <a:ext cx="624840" cy="680085"/>
          </a:xfrm>
          <a:custGeom>
            <a:avLst/>
            <a:gdLst/>
            <a:ahLst/>
            <a:cxnLst/>
            <a:rect l="l" t="t" r="r" b="b"/>
            <a:pathLst>
              <a:path w="624839" h="680085">
                <a:moveTo>
                  <a:pt x="0" y="0"/>
                </a:moveTo>
                <a:lnTo>
                  <a:pt x="624619" y="0"/>
                </a:lnTo>
                <a:lnTo>
                  <a:pt x="624619" y="679996"/>
                </a:lnTo>
                <a:lnTo>
                  <a:pt x="0" y="6799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48002" y="1625828"/>
            <a:ext cx="142938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894"/>
              </a:spcBef>
            </a:pPr>
            <a:r>
              <a:rPr sz="2800" b="1" spc="-5" dirty="0"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212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129" y="473392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0"/>
                </a:moveTo>
                <a:lnTo>
                  <a:pt x="0" y="26896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187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1879" y="473392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1879" y="6010275"/>
            <a:ext cx="0" cy="1413510"/>
          </a:xfrm>
          <a:custGeom>
            <a:avLst/>
            <a:gdLst/>
            <a:ahLst/>
            <a:cxnLst/>
            <a:rect l="l" t="t" r="r" b="b"/>
            <a:pathLst>
              <a:path h="1413509">
                <a:moveTo>
                  <a:pt x="0" y="0"/>
                </a:moveTo>
                <a:lnTo>
                  <a:pt x="0" y="141329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679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704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600" y="42576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2424" y="41967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14700" y="37592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8002" y="3580472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06600" y="35941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5203" y="324802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5996" y="31870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5203" y="4552950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5996" y="449199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69" y="0"/>
                </a:lnTo>
                <a:lnTo>
                  <a:pt x="290169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521" y="5814059"/>
            <a:ext cx="113664" cy="125730"/>
          </a:xfrm>
          <a:custGeom>
            <a:avLst/>
            <a:gdLst/>
            <a:ahLst/>
            <a:cxnLst/>
            <a:rect l="l" t="t" r="r" b="b"/>
            <a:pathLst>
              <a:path w="113664" h="125729">
                <a:moveTo>
                  <a:pt x="113588" y="0"/>
                </a:moveTo>
                <a:lnTo>
                  <a:pt x="0" y="62864"/>
                </a:lnTo>
                <a:lnTo>
                  <a:pt x="113588" y="125729"/>
                </a:lnTo>
                <a:lnTo>
                  <a:pt x="1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0720" y="3512375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6388100" y="1651000"/>
            <a:ext cx="606552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0175" algn="l"/>
              </a:tabLst>
            </a:pPr>
            <a:r>
              <a:rPr sz="58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Running	</a:t>
            </a:r>
            <a:r>
              <a:rPr sz="580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77045" y="2490800"/>
            <a:ext cx="3873182" cy="3158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2727" y="5194033"/>
            <a:ext cx="624840" cy="680085"/>
          </a:xfrm>
          <a:custGeom>
            <a:avLst/>
            <a:gdLst/>
            <a:ahLst/>
            <a:cxnLst/>
            <a:rect l="l" t="t" r="r" b="b"/>
            <a:pathLst>
              <a:path w="624839" h="680085">
                <a:moveTo>
                  <a:pt x="0" y="0"/>
                </a:moveTo>
                <a:lnTo>
                  <a:pt x="624619" y="0"/>
                </a:lnTo>
                <a:lnTo>
                  <a:pt x="624619" y="679996"/>
                </a:lnTo>
                <a:lnTo>
                  <a:pt x="0" y="6799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8002" y="1625828"/>
            <a:ext cx="142938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894"/>
              </a:spcBef>
            </a:pPr>
            <a:r>
              <a:rPr sz="2800" spc="-5" dirty="0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212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129" y="4733925"/>
            <a:ext cx="0" cy="1571625"/>
          </a:xfrm>
          <a:custGeom>
            <a:avLst/>
            <a:gdLst/>
            <a:ahLst/>
            <a:cxnLst/>
            <a:rect l="l" t="t" r="r" b="b"/>
            <a:pathLst>
              <a:path h="1571625">
                <a:moveTo>
                  <a:pt x="0" y="0"/>
                </a:moveTo>
                <a:lnTo>
                  <a:pt x="0" y="1571625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129" y="7258050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519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187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1879" y="473392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879" y="6010275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275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1879" y="7258050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519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679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4704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9600" y="42576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2424" y="41967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14700" y="37592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48002" y="3580472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06600" y="35941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25203" y="324802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5996" y="31870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25203" y="4552950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5996" y="449199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69" y="0"/>
                </a:lnTo>
                <a:lnTo>
                  <a:pt x="290169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5521" y="5814059"/>
            <a:ext cx="113664" cy="125730"/>
          </a:xfrm>
          <a:custGeom>
            <a:avLst/>
            <a:gdLst/>
            <a:ahLst/>
            <a:cxnLst/>
            <a:rect l="l" t="t" r="r" b="b"/>
            <a:pathLst>
              <a:path w="113664" h="125729">
                <a:moveTo>
                  <a:pt x="113588" y="0"/>
                </a:moveTo>
                <a:lnTo>
                  <a:pt x="0" y="62864"/>
                </a:lnTo>
                <a:lnTo>
                  <a:pt x="113588" y="125729"/>
                </a:lnTo>
                <a:lnTo>
                  <a:pt x="1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6794" y="6305550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7044" y="6305550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9600" y="6781800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2424" y="67208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14700" y="62865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48002" y="6104597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006600" y="61214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25203" y="707707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5996" y="70161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0720" y="3512375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1698" y="3513416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2727" y="5194033"/>
            <a:ext cx="624840" cy="680085"/>
          </a:xfrm>
          <a:custGeom>
            <a:avLst/>
            <a:gdLst/>
            <a:ahLst/>
            <a:cxnLst/>
            <a:rect l="l" t="t" r="r" b="b"/>
            <a:pathLst>
              <a:path w="624839" h="680085">
                <a:moveTo>
                  <a:pt x="0" y="0"/>
                </a:moveTo>
                <a:lnTo>
                  <a:pt x="624619" y="0"/>
                </a:lnTo>
                <a:lnTo>
                  <a:pt x="624619" y="679996"/>
                </a:lnTo>
                <a:lnTo>
                  <a:pt x="0" y="6799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8002" y="1625828"/>
            <a:ext cx="142938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894"/>
              </a:spcBef>
            </a:pPr>
            <a:r>
              <a:rPr sz="2800" spc="-5" dirty="0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12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2129" y="4733925"/>
            <a:ext cx="0" cy="1571625"/>
          </a:xfrm>
          <a:custGeom>
            <a:avLst/>
            <a:gdLst/>
            <a:ahLst/>
            <a:cxnLst/>
            <a:rect l="l" t="t" r="r" b="b"/>
            <a:pathLst>
              <a:path h="1571625">
                <a:moveTo>
                  <a:pt x="0" y="0"/>
                </a:moveTo>
                <a:lnTo>
                  <a:pt x="0" y="1571625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2129" y="7258050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519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87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1879" y="473392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1879" y="6010275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275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1879" y="7258050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519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679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4704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9600" y="42576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2424" y="41967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14700" y="37592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48002" y="3580472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06600" y="35941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25203" y="324802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5996" y="31870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5203" y="4552950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5996" y="449199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69" y="0"/>
                </a:lnTo>
                <a:lnTo>
                  <a:pt x="290169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25521" y="5814059"/>
            <a:ext cx="113664" cy="125730"/>
          </a:xfrm>
          <a:custGeom>
            <a:avLst/>
            <a:gdLst/>
            <a:ahLst/>
            <a:cxnLst/>
            <a:rect l="l" t="t" r="r" b="b"/>
            <a:pathLst>
              <a:path w="113664" h="125729">
                <a:moveTo>
                  <a:pt x="113588" y="0"/>
                </a:moveTo>
                <a:lnTo>
                  <a:pt x="0" y="62864"/>
                </a:lnTo>
                <a:lnTo>
                  <a:pt x="113588" y="125729"/>
                </a:lnTo>
                <a:lnTo>
                  <a:pt x="1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6794" y="6305550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47044" y="6305550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9600" y="6781800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2424" y="67208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14700" y="62865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48002" y="6104597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06600" y="61214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25203" y="707707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5996" y="70161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165600"/>
            <a:ext cx="1076579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-35" dirty="0">
                <a:solidFill>
                  <a:srgbClr val="FEC601"/>
                </a:solidFill>
              </a:rPr>
              <a:t>server-side</a:t>
            </a:r>
            <a:r>
              <a:rPr sz="8600" spc="-985" dirty="0">
                <a:solidFill>
                  <a:srgbClr val="FEC601"/>
                </a:solidFill>
              </a:rPr>
              <a:t> </a:t>
            </a:r>
            <a:r>
              <a:rPr sz="8600" spc="-100" dirty="0"/>
              <a:t>rendering</a:t>
            </a:r>
            <a:endParaRPr sz="8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1689100"/>
            <a:ext cx="45053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135" dirty="0"/>
              <a:t>A</a:t>
            </a:r>
            <a:r>
              <a:rPr sz="10200" spc="805" dirty="0"/>
              <a:t>g</a:t>
            </a:r>
            <a:r>
              <a:rPr sz="10200" spc="-195" dirty="0"/>
              <a:t>en</a:t>
            </a:r>
            <a:r>
              <a:rPr sz="10200" spc="80" dirty="0"/>
              <a:t>d</a:t>
            </a:r>
            <a:r>
              <a:rPr sz="10200" spc="65" dirty="0"/>
              <a:t>a</a:t>
            </a:r>
            <a:endParaRPr sz="10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56359" y="3662679"/>
            <a:ext cx="10292080" cy="496918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Giới thiệu về khóa học Full-stack</a:t>
            </a:r>
            <a:endParaRPr spc="-150" dirty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mtClean="0"/>
              <a:t>Quy ước và cách thức học tập</a:t>
            </a:r>
            <a:r>
              <a:rPr spc="-150" smtClean="0"/>
              <a:t>?</a:t>
            </a:r>
            <a:endParaRPr lang="en-US" spc="-150" smtClean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-150" smtClean="0"/>
              <a:t>Công cụ, môi trường lập trình</a:t>
            </a:r>
            <a:endParaRPr spc="-150" dirty="0"/>
          </a:p>
          <a:p>
            <a:pPr marL="713740" indent="-571500">
              <a:lnSpc>
                <a:spcPct val="10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pc="-65" smtClean="0"/>
              <a:t>JavaScript căn bản: ES6, ES7, ES8</a:t>
            </a:r>
            <a:endParaRPr spc="-40" dirty="0"/>
          </a:p>
          <a:p>
            <a:pPr marL="713740" indent="-571500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spc="40" smtClean="0"/>
              <a:t>Khởi tạo dự </a:t>
            </a:r>
            <a:r>
              <a:rPr lang="en-US" spc="40" smtClean="0"/>
              <a:t>án</a:t>
            </a:r>
            <a:r>
              <a:rPr lang="en-US" spc="40" smtClean="0"/>
              <a:t>: Angular CLI</a:t>
            </a:r>
            <a:endParaRPr lang="en-US" spc="40" smtClean="0"/>
          </a:p>
          <a:p>
            <a:pPr marL="713740" indent="-571500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spc="40" smtClean="0"/>
              <a:t>Dự án: Quản lý giao ban và truyền hình trực tiếp.</a:t>
            </a:r>
            <a:endParaRPr spc="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60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894"/>
              </a:spcBef>
            </a:pPr>
            <a:r>
              <a:rPr sz="2800" b="1" spc="-5" dirty="0"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212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87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60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894"/>
              </a:spcBef>
            </a:pPr>
            <a:r>
              <a:rPr sz="2800" b="1" spc="-5" dirty="0"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212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879" y="2330030"/>
            <a:ext cx="0" cy="5093970"/>
          </a:xfrm>
          <a:custGeom>
            <a:avLst/>
            <a:gdLst/>
            <a:ahLst/>
            <a:cxnLst/>
            <a:rect l="l" t="t" r="r" b="b"/>
            <a:pathLst>
              <a:path h="5093970">
                <a:moveTo>
                  <a:pt x="0" y="509353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0720" y="3512375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1879" y="3457575"/>
            <a:ext cx="0" cy="3966210"/>
          </a:xfrm>
          <a:custGeom>
            <a:avLst/>
            <a:gdLst/>
            <a:ahLst/>
            <a:cxnLst/>
            <a:rect l="l" t="t" r="r" b="b"/>
            <a:pathLst>
              <a:path h="3966209">
                <a:moveTo>
                  <a:pt x="0" y="0"/>
                </a:moveTo>
                <a:lnTo>
                  <a:pt x="0" y="396599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660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894"/>
              </a:spcBef>
            </a:pPr>
            <a:r>
              <a:rPr sz="2800" spc="-5" dirty="0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4700" y="2489200"/>
            <a:ext cx="6921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94150" y="1613128"/>
          <a:ext cx="1371600" cy="579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450">
                <a:tc gridSpan="4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Server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/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5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460720" y="3512375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2129" y="3457575"/>
            <a:ext cx="0" cy="3966210"/>
          </a:xfrm>
          <a:custGeom>
            <a:avLst/>
            <a:gdLst/>
            <a:ahLst/>
            <a:cxnLst/>
            <a:rect l="l" t="t" r="r" b="b"/>
            <a:pathLst>
              <a:path h="3966209">
                <a:moveTo>
                  <a:pt x="0" y="0"/>
                </a:moveTo>
                <a:lnTo>
                  <a:pt x="0" y="396599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879" y="3457575"/>
            <a:ext cx="0" cy="3966210"/>
          </a:xfrm>
          <a:custGeom>
            <a:avLst/>
            <a:gdLst/>
            <a:ahLst/>
            <a:cxnLst/>
            <a:rect l="l" t="t" r="r" b="b"/>
            <a:pathLst>
              <a:path h="3966209">
                <a:moveTo>
                  <a:pt x="0" y="0"/>
                </a:moveTo>
                <a:lnTo>
                  <a:pt x="0" y="396599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660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894"/>
              </a:spcBef>
            </a:pPr>
            <a:r>
              <a:rPr sz="2800" b="1" spc="-5" dirty="0"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61698" y="3513416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388100" y="1651000"/>
            <a:ext cx="606552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0175" algn="l"/>
              </a:tabLst>
            </a:pPr>
            <a:r>
              <a:rPr sz="58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Running	</a:t>
            </a:r>
            <a:r>
              <a:rPr sz="580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4460" y="2480767"/>
            <a:ext cx="1897849" cy="469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5203" y="324802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996" y="31870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212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2129" y="473392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0"/>
                </a:moveTo>
                <a:lnTo>
                  <a:pt x="0" y="26896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187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1879" y="473392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1879" y="6010275"/>
            <a:ext cx="0" cy="1413510"/>
          </a:xfrm>
          <a:custGeom>
            <a:avLst/>
            <a:gdLst/>
            <a:ahLst/>
            <a:cxnLst/>
            <a:rect l="l" t="t" r="r" b="b"/>
            <a:pathLst>
              <a:path h="1413509">
                <a:moveTo>
                  <a:pt x="0" y="0"/>
                </a:moveTo>
                <a:lnTo>
                  <a:pt x="0" y="141329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48002" y="1625828"/>
            <a:ext cx="142938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894"/>
              </a:spcBef>
            </a:pPr>
            <a:r>
              <a:rPr sz="2800" spc="-5" dirty="0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679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704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9600" y="42576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2424" y="41967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14700" y="37592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48002" y="3580472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06600" y="35941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25203" y="324802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5996" y="31870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25203" y="4552950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5996" y="449199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1698" y="3513416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2727" y="5194033"/>
            <a:ext cx="624840" cy="680085"/>
          </a:xfrm>
          <a:custGeom>
            <a:avLst/>
            <a:gdLst/>
            <a:ahLst/>
            <a:cxnLst/>
            <a:rect l="l" t="t" r="r" b="b"/>
            <a:pathLst>
              <a:path w="624839" h="680085">
                <a:moveTo>
                  <a:pt x="0" y="0"/>
                </a:moveTo>
                <a:lnTo>
                  <a:pt x="624619" y="0"/>
                </a:lnTo>
                <a:lnTo>
                  <a:pt x="624619" y="679996"/>
                </a:lnTo>
                <a:lnTo>
                  <a:pt x="0" y="6799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69" y="0"/>
                </a:lnTo>
                <a:lnTo>
                  <a:pt x="290169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5521" y="5814059"/>
            <a:ext cx="113664" cy="125730"/>
          </a:xfrm>
          <a:custGeom>
            <a:avLst/>
            <a:gdLst/>
            <a:ahLst/>
            <a:cxnLst/>
            <a:rect l="l" t="t" r="r" b="b"/>
            <a:pathLst>
              <a:path w="113664" h="125729">
                <a:moveTo>
                  <a:pt x="113588" y="0"/>
                </a:moveTo>
                <a:lnTo>
                  <a:pt x="0" y="62864"/>
                </a:lnTo>
                <a:lnTo>
                  <a:pt x="113588" y="125729"/>
                </a:lnTo>
                <a:lnTo>
                  <a:pt x="1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2727" y="5194033"/>
            <a:ext cx="624840" cy="680085"/>
          </a:xfrm>
          <a:custGeom>
            <a:avLst/>
            <a:gdLst/>
            <a:ahLst/>
            <a:cxnLst/>
            <a:rect l="l" t="t" r="r" b="b"/>
            <a:pathLst>
              <a:path w="624839" h="680085">
                <a:moveTo>
                  <a:pt x="0" y="0"/>
                </a:moveTo>
                <a:lnTo>
                  <a:pt x="624619" y="0"/>
                </a:lnTo>
                <a:lnTo>
                  <a:pt x="624619" y="679996"/>
                </a:lnTo>
                <a:lnTo>
                  <a:pt x="0" y="6799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48002" y="1625828"/>
            <a:ext cx="142938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894"/>
              </a:spcBef>
            </a:pPr>
            <a:r>
              <a:rPr sz="2800" b="1" spc="-5" dirty="0"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212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129" y="473392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0"/>
                </a:moveTo>
                <a:lnTo>
                  <a:pt x="0" y="26896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187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1879" y="473392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1879" y="6010275"/>
            <a:ext cx="0" cy="1413510"/>
          </a:xfrm>
          <a:custGeom>
            <a:avLst/>
            <a:gdLst/>
            <a:ahLst/>
            <a:cxnLst/>
            <a:rect l="l" t="t" r="r" b="b"/>
            <a:pathLst>
              <a:path h="1413509">
                <a:moveTo>
                  <a:pt x="0" y="0"/>
                </a:moveTo>
                <a:lnTo>
                  <a:pt x="0" y="141329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679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704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600" y="42576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2424" y="41967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14700" y="37592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8002" y="3580472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06600" y="35941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34094" y="2490800"/>
            <a:ext cx="4216133" cy="353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388100" y="1651000"/>
            <a:ext cx="606552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0175" algn="l"/>
              </a:tabLst>
            </a:pPr>
            <a:r>
              <a:rPr sz="58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Running	</a:t>
            </a:r>
            <a:r>
              <a:rPr sz="580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61698" y="3513416"/>
            <a:ext cx="5650039" cy="378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2727" y="5194033"/>
            <a:ext cx="624840" cy="680085"/>
          </a:xfrm>
          <a:custGeom>
            <a:avLst/>
            <a:gdLst/>
            <a:ahLst/>
            <a:cxnLst/>
            <a:rect l="l" t="t" r="r" b="b"/>
            <a:pathLst>
              <a:path w="624839" h="680085">
                <a:moveTo>
                  <a:pt x="0" y="0"/>
                </a:moveTo>
                <a:lnTo>
                  <a:pt x="624619" y="0"/>
                </a:lnTo>
                <a:lnTo>
                  <a:pt x="624619" y="679996"/>
                </a:lnTo>
                <a:lnTo>
                  <a:pt x="0" y="67999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8002" y="1625828"/>
            <a:ext cx="142938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894"/>
              </a:spcBef>
            </a:pPr>
            <a:r>
              <a:rPr sz="2800" spc="-5" dirty="0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6850" y="1625828"/>
            <a:ext cx="1370965" cy="6800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94"/>
              </a:spcBef>
            </a:pP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212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212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129" y="4733925"/>
            <a:ext cx="0" cy="2689860"/>
          </a:xfrm>
          <a:custGeom>
            <a:avLst/>
            <a:gdLst/>
            <a:ahLst/>
            <a:cxnLst/>
            <a:rect l="l" t="t" r="r" b="b"/>
            <a:pathLst>
              <a:path h="2689859">
                <a:moveTo>
                  <a:pt x="0" y="0"/>
                </a:moveTo>
                <a:lnTo>
                  <a:pt x="0" y="26896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1879" y="23300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04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1879" y="34575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1879" y="473392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1879" y="6010275"/>
            <a:ext cx="0" cy="1413510"/>
          </a:xfrm>
          <a:custGeom>
            <a:avLst/>
            <a:gdLst/>
            <a:ahLst/>
            <a:cxnLst/>
            <a:rect l="l" t="t" r="r" b="b"/>
            <a:pathLst>
              <a:path h="1413509">
                <a:moveTo>
                  <a:pt x="0" y="0"/>
                </a:moveTo>
                <a:lnTo>
                  <a:pt x="0" y="1413294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679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7044" y="25050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9600" y="298132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2424" y="29203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4700" y="2489200"/>
            <a:ext cx="9061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240" dirty="0"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679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7044" y="378142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5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600" y="4257675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0" y="0"/>
                </a:lnTo>
                <a:lnTo>
                  <a:pt x="1562811" y="0"/>
                </a:lnTo>
                <a:lnTo>
                  <a:pt x="15755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2424" y="419671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14700" y="3759200"/>
            <a:ext cx="918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Arial"/>
                <a:cs typeface="Arial"/>
              </a:rPr>
              <a:t>GET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8002" y="3580472"/>
            <a:ext cx="3120390" cy="1354455"/>
          </a:xfrm>
          <a:custGeom>
            <a:avLst/>
            <a:gdLst/>
            <a:ahLst/>
            <a:cxnLst/>
            <a:rect l="l" t="t" r="r" b="b"/>
            <a:pathLst>
              <a:path w="3120390" h="1354454">
                <a:moveTo>
                  <a:pt x="0" y="0"/>
                </a:moveTo>
                <a:lnTo>
                  <a:pt x="3120250" y="0"/>
                </a:lnTo>
                <a:lnTo>
                  <a:pt x="3120250" y="1354416"/>
                </a:lnTo>
                <a:lnTo>
                  <a:pt x="0" y="13544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06600" y="359410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5203" y="3248025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5996" y="31870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5203" y="4552950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1642808" y="0"/>
                </a:moveTo>
                <a:lnTo>
                  <a:pt x="127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5996" y="449199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69" y="0"/>
                </a:lnTo>
                <a:lnTo>
                  <a:pt x="290169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6794" y="5057775"/>
            <a:ext cx="290195" cy="952500"/>
          </a:xfrm>
          <a:custGeom>
            <a:avLst/>
            <a:gdLst/>
            <a:ahLst/>
            <a:cxnLst/>
            <a:rect l="l" t="t" r="r" b="b"/>
            <a:pathLst>
              <a:path w="290194" h="952500">
                <a:moveTo>
                  <a:pt x="0" y="0"/>
                </a:moveTo>
                <a:lnTo>
                  <a:pt x="290177" y="0"/>
                </a:lnTo>
                <a:lnTo>
                  <a:pt x="290177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521" y="5814059"/>
            <a:ext cx="113664" cy="125730"/>
          </a:xfrm>
          <a:custGeom>
            <a:avLst/>
            <a:gdLst/>
            <a:ahLst/>
            <a:cxnLst/>
            <a:rect l="l" t="t" r="r" b="b"/>
            <a:pathLst>
              <a:path w="113664" h="125729">
                <a:moveTo>
                  <a:pt x="113588" y="0"/>
                </a:moveTo>
                <a:lnTo>
                  <a:pt x="0" y="62864"/>
                </a:lnTo>
                <a:lnTo>
                  <a:pt x="113588" y="125729"/>
                </a:lnTo>
                <a:lnTo>
                  <a:pt x="1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1698" y="3513416"/>
            <a:ext cx="5650039" cy="378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9900" y="3556000"/>
            <a:ext cx="5473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5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3" y="3442781"/>
            <a:ext cx="130048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540" y="3060700"/>
            <a:ext cx="11729719" cy="2416174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4445" algn="ctr">
              <a:lnSpc>
                <a:spcPts val="17410"/>
              </a:lnSpc>
            </a:pPr>
            <a:r>
              <a:rPr lang="en-US" sz="12700" spc="-1695" smtClean="0">
                <a:latin typeface="Arial"/>
                <a:cs typeface="Arial"/>
              </a:rPr>
              <a:t>Thank you!!</a:t>
            </a:r>
            <a:endParaRPr sz="1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001" y="6771145"/>
            <a:ext cx="5775974" cy="15183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229" smtClean="0">
                <a:solidFill>
                  <a:srgbClr val="FFFFFF"/>
                </a:solidFill>
                <a:latin typeface="Arial"/>
                <a:cs typeface="Arial"/>
              </a:rPr>
              <a:t>github.com/</a:t>
            </a:r>
            <a:r>
              <a:rPr lang="en-US" sz="3200" spc="-229" smtClean="0">
                <a:solidFill>
                  <a:srgbClr val="FFFFFF"/>
                </a:solidFill>
                <a:latin typeface="Arial"/>
                <a:cs typeface="Arial"/>
              </a:rPr>
              <a:t>vunb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spc="-25" smtClean="0">
                <a:solidFill>
                  <a:srgbClr val="FFFFFF"/>
                </a:solidFill>
                <a:latin typeface="Arial"/>
                <a:cs typeface="Arial"/>
              </a:rPr>
              <a:t>blog.vndemy.com</a:t>
            </a:r>
            <a:endParaRPr lang="en-US" sz="3200" spc="-25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spc="-250" smtClean="0">
                <a:solidFill>
                  <a:srgbClr val="FFFFFF"/>
                </a:solidFill>
                <a:latin typeface="Arial"/>
                <a:cs typeface="Arial"/>
              </a:rPr>
              <a:t>edumall.vn/users/vunb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28" name="Picture 4" descr="https://avatars2.githubusercontent.com/u/3768250?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78" y="6771145"/>
            <a:ext cx="1412493" cy="14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013200"/>
            <a:ext cx="1242060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0400" spc="-135" smtClean="0"/>
              <a:t>Lập trình </a:t>
            </a:r>
            <a:r>
              <a:rPr lang="en-US" sz="10400" spc="-135" smtClean="0"/>
              <a:t>Full-stack?</a:t>
            </a:r>
            <a:endParaRPr sz="10400"/>
          </a:p>
        </p:txBody>
      </p:sp>
      <p:sp>
        <p:nvSpPr>
          <p:cNvPr id="3" name="object 7"/>
          <p:cNvSpPr txBox="1"/>
          <p:nvPr/>
        </p:nvSpPr>
        <p:spPr>
          <a:xfrm>
            <a:off x="635001" y="6209403"/>
            <a:ext cx="115824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Là gì??? Làm gì? </a:t>
            </a:r>
            <a:r>
              <a:rPr lang="vi-VN" sz="280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Ư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 nhược điểm?</a:t>
            </a:r>
            <a:endParaRPr sz="28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1600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Full-stack developers 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3087824"/>
            <a:ext cx="11353800" cy="6209392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Programming languages</a:t>
            </a:r>
            <a:endParaRPr sz="4600" smtClean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5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40" smtClean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lang="en-US" sz="4600" spc="-40">
                <a:solidFill>
                  <a:srgbClr val="FFFFFF"/>
                </a:solidFill>
                <a:latin typeface="Arial"/>
                <a:cs typeface="Arial"/>
              </a:rPr>
              <a:t>frameworks and third-party libraries</a:t>
            </a:r>
            <a:endParaRPr sz="4600" smtClean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5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05">
                <a:solidFill>
                  <a:srgbClr val="FFFFFF"/>
                </a:solidFill>
                <a:latin typeface="Arial"/>
                <a:cs typeface="Arial"/>
              </a:rPr>
              <a:t>Front-end technology</a:t>
            </a:r>
            <a:endParaRPr sz="4600" smtClean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20">
                <a:solidFill>
                  <a:srgbClr val="FFFFFF"/>
                </a:solidFill>
                <a:latin typeface="Arial"/>
                <a:cs typeface="Arial"/>
              </a:rPr>
              <a:t>Database and cache</a:t>
            </a:r>
            <a:endParaRPr sz="4600" smtClean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5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ability</a:t>
            </a:r>
          </a:p>
          <a:p>
            <a:pPr marL="342900" indent="-330200">
              <a:spcBef>
                <a:spcPts val="15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Self-requirements</a:t>
            </a: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communication, skills, …</a:t>
            </a:r>
            <a:endParaRPr sz="46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0*oRIVuWSZQ-io7W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462"/>
            <a:ext cx="13004800" cy="74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30600" y="8540748"/>
            <a:ext cx="632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SOURCE: HACKERNOON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150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dn-images-1.medium.com/max/1600/0*l8bmHMvN0rOc422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851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30600" y="8518146"/>
            <a:ext cx="6324600" cy="100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Full-stack developer: Basic Skills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0189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image.slidesharecdn.com/fullstackdevelopmentwithnodeandnosql-allthingsopen-october2017-171129005248/95/full-stack-development-with-nodejs-and-nosql-6-638.jpg?cb=1511916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" y="805604"/>
            <a:ext cx="12987421" cy="73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86000"/>
            <a:ext cx="12432445" cy="5232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800" y="1067653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165600"/>
            <a:ext cx="12192000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600" spc="135" smtClean="0"/>
              <a:t>Full-stack JavaScript Developer</a:t>
            </a:r>
            <a:endParaRPr sz="8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218</Words>
  <Application>Microsoft Office PowerPoint</Application>
  <PresentationFormat>Custom</PresentationFormat>
  <Paragraphs>91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Office Theme</vt:lpstr>
      <vt:lpstr>Nodemy Full-stack Node.js</vt:lpstr>
      <vt:lpstr>Agenda</vt:lpstr>
      <vt:lpstr>Lập trình Full-stack?</vt:lpstr>
      <vt:lpstr>Full-stack developers </vt:lpstr>
      <vt:lpstr>PowerPoint Presentation</vt:lpstr>
      <vt:lpstr>PowerPoint Presentation</vt:lpstr>
      <vt:lpstr>PowerPoint Presentation</vt:lpstr>
      <vt:lpstr>PowerPoint Presentation</vt:lpstr>
      <vt:lpstr>Full-stack JavaScript Developer</vt:lpstr>
      <vt:lpstr>PowerPoint Presentation</vt:lpstr>
      <vt:lpstr>PowerPoint Presentation</vt:lpstr>
      <vt:lpstr>Browser, web applications, client &amp; Server?</vt:lpstr>
      <vt:lpstr>Server</vt:lpstr>
      <vt:lpstr>Server</vt:lpstr>
      <vt:lpstr>Client</vt:lpstr>
      <vt:lpstr>Running JavaScript</vt:lpstr>
      <vt:lpstr>Client</vt:lpstr>
      <vt:lpstr>Client</vt:lpstr>
      <vt:lpstr>server-side rendering</vt:lpstr>
      <vt:lpstr>Server</vt:lpstr>
      <vt:lpstr>Server</vt:lpstr>
      <vt:lpstr>Client</vt:lpstr>
      <vt:lpstr>Running JavaScript</vt:lpstr>
      <vt:lpstr>Client</vt:lpstr>
      <vt:lpstr>Running JavaScript</vt:lpstr>
      <vt:lpstr>Client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cp:lastModifiedBy>Vu Nhu Bao</cp:lastModifiedBy>
  <cp:revision>18</cp:revision>
  <dcterms:created xsi:type="dcterms:W3CDTF">2019-01-12T12:29:33Z</dcterms:created>
  <dcterms:modified xsi:type="dcterms:W3CDTF">2019-01-12T17:09:05Z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