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376" r:id="rId4"/>
    <p:sldId id="378" r:id="rId5"/>
    <p:sldId id="379" r:id="rId6"/>
    <p:sldId id="381" r:id="rId7"/>
    <p:sldId id="382" r:id="rId8"/>
    <p:sldId id="383" r:id="rId9"/>
    <p:sldId id="386" r:id="rId10"/>
    <p:sldId id="388" r:id="rId11"/>
    <p:sldId id="389" r:id="rId12"/>
    <p:sldId id="390" r:id="rId1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12" autoAdjust="0"/>
  </p:normalViewPr>
  <p:slideViewPr>
    <p:cSldViewPr>
      <p:cViewPr varScale="1">
        <p:scale>
          <a:sx n="43" d="100"/>
          <a:sy n="43" d="100"/>
        </p:scale>
        <p:origin x="164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6B2BB-8BCE-420F-AD0A-809361B92054}" type="datetimeFigureOut">
              <a:rPr lang="en-US" smtClean="0"/>
              <a:t>13-Jan-19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9B9B6-2F09-467A-9D47-8AC55713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10 năm</a:t>
            </a:r>
            <a:r>
              <a:rPr lang="en-US" baseline="0" smtClean="0"/>
              <a:t> để master và trở thành full-stack developer.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B9B6-2F09-467A-9D47-8AC5571348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10 năm</a:t>
            </a:r>
            <a:r>
              <a:rPr lang="en-US" baseline="0" smtClean="0"/>
              <a:t> để master và trở thành full-stack developer.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B9B6-2F09-467A-9D47-8AC5571348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6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10 năm</a:t>
            </a:r>
            <a:r>
              <a:rPr lang="en-US" baseline="0" smtClean="0"/>
              <a:t> để master và trở thành full-stack developer.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B9B6-2F09-467A-9D47-8AC5571348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10 năm</a:t>
            </a:r>
            <a:r>
              <a:rPr lang="en-US" baseline="0" smtClean="0"/>
              <a:t> để master và trở thành full-stack developer.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B9B6-2F09-467A-9D47-8AC5571348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7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10 năm</a:t>
            </a:r>
            <a:r>
              <a:rPr lang="en-US" baseline="0" smtClean="0"/>
              <a:t> để master và trở thành full-stack developer.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B9B6-2F09-467A-9D47-8AC5571348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10 năm</a:t>
            </a:r>
            <a:r>
              <a:rPr lang="en-US" baseline="0" smtClean="0"/>
              <a:t> để master và trở thành full-stack developer.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B9B6-2F09-467A-9D47-8AC5571348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33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10 năm</a:t>
            </a:r>
            <a:r>
              <a:rPr lang="en-US" baseline="0" smtClean="0"/>
              <a:t> để master và trở thành full-stack developer.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B9B6-2F09-467A-9D47-8AC5571348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58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10 năm</a:t>
            </a:r>
            <a:r>
              <a:rPr lang="en-US" baseline="0" smtClean="0"/>
              <a:t> để master và trở thành full-stack developer.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B9B6-2F09-467A-9D47-8AC5571348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9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10 năm</a:t>
            </a:r>
            <a:r>
              <a:rPr lang="en-US" baseline="0" smtClean="0"/>
              <a:t> để master và trở thành full-stack developer.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9B9B6-2F09-467A-9D47-8AC5571348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7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13000" y="3708400"/>
            <a:ext cx="8178800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13-Jan-19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13-Jan-19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13-Jan-19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13-Jan-19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13-Jan-19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7540" y="3060700"/>
            <a:ext cx="11729719" cy="317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6359" y="3662679"/>
            <a:ext cx="10292080" cy="356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13-Jan-19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59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23" y="3442781"/>
            <a:ext cx="13004800" cy="628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40001" y="6209403"/>
            <a:ext cx="6095999" cy="19620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400" b="1" spc="-220" smtClean="0">
                <a:solidFill>
                  <a:srgbClr val="FFFFFF"/>
                </a:solidFill>
                <a:latin typeface="Arial"/>
                <a:cs typeface="Arial"/>
              </a:rPr>
              <a:t>Nhữ Bảo Vũ</a:t>
            </a:r>
            <a:endParaRPr sz="2400" b="1">
              <a:latin typeface="Arial"/>
              <a:cs typeface="Arial"/>
            </a:endParaRPr>
          </a:p>
          <a:p>
            <a:pPr marL="1168400" marR="5080" algn="just">
              <a:lnSpc>
                <a:spcPts val="2400"/>
              </a:lnSpc>
              <a:spcBef>
                <a:spcPts val="1689"/>
              </a:spcBef>
            </a:pPr>
            <a:r>
              <a:rPr lang="en-US" sz="2800" spc="-229" smtClean="0">
                <a:solidFill>
                  <a:srgbClr val="FFFFFF"/>
                </a:solidFill>
                <a:latin typeface="Arial"/>
                <a:cs typeface="Arial"/>
              </a:rPr>
              <a:t>     </a:t>
            </a:r>
            <a:r>
              <a:rPr sz="2800" spc="-229" smtClean="0">
                <a:solidFill>
                  <a:srgbClr val="FFFFFF"/>
                </a:solidFill>
                <a:latin typeface="Arial"/>
                <a:cs typeface="Arial"/>
              </a:rPr>
              <a:t>github.com/</a:t>
            </a:r>
            <a:r>
              <a:rPr lang="en-US" sz="2800" spc="-229" smtClean="0">
                <a:solidFill>
                  <a:srgbClr val="FFFFFF"/>
                </a:solidFill>
                <a:latin typeface="Arial"/>
                <a:cs typeface="Arial"/>
              </a:rPr>
              <a:t>vunb</a:t>
            </a:r>
            <a:r>
              <a:rPr sz="2800" spc="-229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US" sz="2800" spc="-25">
              <a:solidFill>
                <a:srgbClr val="FFFFFF"/>
              </a:solidFill>
              <a:latin typeface="Arial"/>
              <a:cs typeface="Arial"/>
            </a:endParaRPr>
          </a:p>
          <a:p>
            <a:pPr marL="1168400" marR="5080" algn="just">
              <a:lnSpc>
                <a:spcPts val="2400"/>
              </a:lnSpc>
              <a:spcBef>
                <a:spcPts val="1689"/>
              </a:spcBef>
            </a:pPr>
            <a:r>
              <a:rPr lang="en-US" sz="2800" spc="-25" smtClean="0">
                <a:solidFill>
                  <a:srgbClr val="FFFFFF"/>
                </a:solidFill>
                <a:latin typeface="Arial"/>
                <a:cs typeface="Arial"/>
              </a:rPr>
              <a:t>    blog.vndemy.com</a:t>
            </a:r>
          </a:p>
          <a:p>
            <a:pPr marL="1168400" marR="5080" algn="just">
              <a:lnSpc>
                <a:spcPts val="2400"/>
              </a:lnSpc>
              <a:spcBef>
                <a:spcPts val="1689"/>
              </a:spcBef>
            </a:pPr>
            <a:r>
              <a:rPr sz="2800" spc="-225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spc="-225" smtClean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lang="en-US" sz="2800" spc="-250" smtClean="0">
                <a:solidFill>
                  <a:srgbClr val="FFFFFF"/>
                </a:solidFill>
                <a:latin typeface="Arial"/>
                <a:cs typeface="Arial"/>
              </a:rPr>
              <a:t>edumall.vn/users/vunb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028" name="Picture 4" descr="https://avatars2.githubusercontent.com/u/3768250?v=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678" y="6771145"/>
            <a:ext cx="1412493" cy="141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7540" y="3060700"/>
            <a:ext cx="11729719" cy="2154436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IDE, ENVIRONTMENT &amp;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DEVELOPER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662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8400" y="457200"/>
            <a:ext cx="109543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30" smtClean="0">
                <a:solidFill>
                  <a:srgbClr val="C4F672"/>
                </a:solidFill>
                <a:latin typeface="Arial"/>
                <a:cs typeface="Arial"/>
              </a:rPr>
              <a:t>Nhược điểm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400" y="1944824"/>
            <a:ext cx="11582400" cy="348300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Không dùng cho các ứng dụng tốn tài nguyên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Cần kinh nghiệm và sự kiên trì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Cá nhân mất 4-8 tháng để thành thạo, teamwork từ 3-6 tháng.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01700" y="6400800"/>
            <a:ext cx="11201400" cy="304698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var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 http =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require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"http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/>
            </a:r>
            <a:b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http.createServer(</a:t>
            </a: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(request, response)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{ </a:t>
            </a:r>
            <a:r>
              <a:rPr lang="en-US" altLang="en-US" sz="2400">
                <a:solidFill>
                  <a:srgbClr val="DDDDDD"/>
                </a:solidFill>
                <a:latin typeface="Courier New" panose="02070309020205020404" pitchFamily="49" charset="0"/>
              </a:rPr>
              <a:t> </a:t>
            </a:r>
            <a:endParaRPr lang="en-US" altLang="en-US" sz="2400">
              <a:solidFill>
                <a:srgbClr val="DDDDDD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DDDDDD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smtClean="0">
                <a:solidFill>
                  <a:srgbClr val="DDDDDD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response.writeHead(200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, {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'Content-Type'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'text/plain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>
                <a:solidFill>
                  <a:srgbClr val="DDDDDD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smtClean="0">
                <a:solidFill>
                  <a:srgbClr val="DDDDDD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response.write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'Hello World!'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); response.end(); }).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listen(8080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console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.log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</a:rPr>
              <a:t>"Server running!"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DDDDDD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4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3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662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8400" y="457200"/>
            <a:ext cx="109543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30" smtClean="0">
                <a:solidFill>
                  <a:srgbClr val="C4F672"/>
                </a:solidFill>
                <a:latin typeface="Arial"/>
                <a:cs typeface="Arial"/>
              </a:rPr>
              <a:t>Các lệnh cơ bản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400" y="1944824"/>
            <a:ext cx="11582400" cy="7404591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node app.js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Npm:</a:t>
            </a:r>
          </a:p>
          <a:p>
            <a:pPr marL="800100" lvl="1" indent="-330200">
              <a:spcBef>
                <a:spcPts val="1680"/>
              </a:spcBef>
              <a:buSzPct val="75000"/>
              <a:buFontTx/>
              <a:buChar char="•"/>
              <a:tabLst>
                <a:tab pos="343535" algn="l"/>
              </a:tabLst>
            </a:pPr>
            <a:r>
              <a:rPr lang="en-US" sz="4600" spc="-114">
                <a:solidFill>
                  <a:srgbClr val="FFFFFF"/>
                </a:solidFill>
                <a:latin typeface="Arial"/>
                <a:cs typeface="Arial"/>
              </a:rPr>
              <a:t>Init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Install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Start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Test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Run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--dev</a:t>
            </a:r>
          </a:p>
        </p:txBody>
      </p:sp>
    </p:spTree>
    <p:extLst>
      <p:ext uri="{BB962C8B-B14F-4D97-AF65-F5344CB8AC3E}">
        <p14:creationId xmlns:p14="http://schemas.microsoft.com/office/powerpoint/2010/main" val="418296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662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8400" y="457200"/>
            <a:ext cx="109543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30" smtClean="0">
                <a:solidFill>
                  <a:srgbClr val="C4F672"/>
                </a:solidFill>
                <a:latin typeface="Arial"/>
                <a:cs typeface="Arial"/>
              </a:rPr>
              <a:t>Tham khảo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400" y="1944824"/>
            <a:ext cx="11582400" cy="2557110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https</a:t>
            </a:r>
            <a:r>
              <a:rPr lang="en-US" sz="4600" spc="-114">
                <a:solidFill>
                  <a:srgbClr val="FFFFFF"/>
                </a:solidFill>
                <a:latin typeface="Arial"/>
                <a:cs typeface="Arial"/>
              </a:rPr>
              <a:t>://</a:t>
            </a:r>
            <a:r>
              <a:rPr lang="en-US" sz="4600" spc="-114">
                <a:solidFill>
                  <a:srgbClr val="FFFFFF"/>
                </a:solidFill>
                <a:latin typeface="Arial"/>
                <a:cs typeface="Arial"/>
              </a:rPr>
              <a:t>nodejs.org/en/docs</a:t>
            </a: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>
                <a:solidFill>
                  <a:srgbClr val="FFFFFF"/>
                </a:solidFill>
                <a:latin typeface="Arial"/>
                <a:cs typeface="Arial"/>
              </a:rPr>
              <a:t>Tài liệu: https://github.com/vunb/hoidap-nodejs/tree/master/ebooks</a:t>
            </a:r>
          </a:p>
        </p:txBody>
      </p:sp>
    </p:spTree>
    <p:extLst>
      <p:ext uri="{BB962C8B-B14F-4D97-AF65-F5344CB8AC3E}">
        <p14:creationId xmlns:p14="http://schemas.microsoft.com/office/powerpoint/2010/main" val="83606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5900" y="1689100"/>
            <a:ext cx="450532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200" spc="-135" dirty="0"/>
              <a:t>A</a:t>
            </a:r>
            <a:r>
              <a:rPr sz="10200" spc="805" dirty="0"/>
              <a:t>g</a:t>
            </a:r>
            <a:r>
              <a:rPr sz="10200" spc="-195" dirty="0"/>
              <a:t>en</a:t>
            </a:r>
            <a:r>
              <a:rPr sz="10200" spc="80" dirty="0"/>
              <a:t>d</a:t>
            </a:r>
            <a:r>
              <a:rPr sz="10200" spc="65" dirty="0"/>
              <a:t>a</a:t>
            </a:r>
            <a:endParaRPr sz="102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356359" y="3662679"/>
            <a:ext cx="10292080" cy="2165849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713740" indent="-571500">
              <a:lnSpc>
                <a:spcPct val="100000"/>
              </a:lnSpc>
              <a:spcBef>
                <a:spcPts val="660"/>
              </a:spcBef>
              <a:buFont typeface="Arial" panose="020B0604020202020204" pitchFamily="34" charset="0"/>
              <a:buChar char="•"/>
            </a:pPr>
            <a:r>
              <a:rPr lang="en-US" smtClean="0"/>
              <a:t>Visual Studio Code</a:t>
            </a:r>
            <a:endParaRPr spc="-150" dirty="0"/>
          </a:p>
          <a:p>
            <a:pPr marL="713740" marR="192405" indent="-571500">
              <a:lnSpc>
                <a:spcPct val="111100"/>
              </a:lnSpc>
              <a:buFont typeface="Arial" panose="020B0604020202020204" pitchFamily="34" charset="0"/>
              <a:buChar char="•"/>
            </a:pPr>
            <a:r>
              <a:rPr lang="en-US" smtClean="0"/>
              <a:t>Git &amp; Github</a:t>
            </a:r>
            <a:endParaRPr lang="en-US" spc="-150" smtClean="0"/>
          </a:p>
          <a:p>
            <a:pPr marL="713740" marR="192405" indent="-571500">
              <a:lnSpc>
                <a:spcPct val="111100"/>
              </a:lnSpc>
              <a:buFont typeface="Arial" panose="020B0604020202020204" pitchFamily="34" charset="0"/>
              <a:buChar char="•"/>
            </a:pPr>
            <a:r>
              <a:rPr lang="en-US" spc="-150" smtClean="0"/>
              <a:t>NodeJS, NPM &amp; TypeScript</a:t>
            </a:r>
            <a:r>
              <a:rPr lang="en-US" spc="40" smtClean="0"/>
              <a:t>.</a:t>
            </a:r>
            <a:endParaRPr spc="9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662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8400" y="457200"/>
            <a:ext cx="109543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30" smtClean="0">
                <a:solidFill>
                  <a:srgbClr val="C4F672"/>
                </a:solidFill>
                <a:latin typeface="Arial"/>
                <a:cs typeface="Arial"/>
              </a:rPr>
              <a:t>Visual Studio Code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7000" y="1944824"/>
            <a:ext cx="11353800" cy="7404591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>
                <a:solidFill>
                  <a:srgbClr val="FFFFFF"/>
                </a:solidFill>
                <a:latin typeface="Arial"/>
                <a:cs typeface="Arial"/>
              </a:rPr>
              <a:t>https://</a:t>
            </a:r>
            <a:r>
              <a:rPr lang="en-US" sz="4600" spc="-114">
                <a:solidFill>
                  <a:srgbClr val="FFFFFF"/>
                </a:solidFill>
                <a:latin typeface="Arial"/>
                <a:cs typeface="Arial"/>
              </a:rPr>
              <a:t>code.visualstudio.com</a:t>
            </a: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b="1" spc="-80" smtClean="0">
                <a:solidFill>
                  <a:srgbClr val="FFFFFF"/>
                </a:solidFill>
                <a:latin typeface="Arial"/>
                <a:cs typeface="Arial"/>
              </a:rPr>
              <a:t>Extensions: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80" smtClean="0">
                <a:solidFill>
                  <a:srgbClr val="FFFFFF"/>
                </a:solidFill>
                <a:latin typeface="Arial"/>
                <a:cs typeface="Arial"/>
              </a:rPr>
              <a:t>Angular 7 Snippets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80" smtClean="0">
                <a:solidFill>
                  <a:srgbClr val="FFFFFF"/>
                </a:solidFill>
                <a:latin typeface="Arial"/>
                <a:cs typeface="Arial"/>
              </a:rPr>
              <a:t>Beautify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80">
                <a:solidFill>
                  <a:srgbClr val="FFFFFF"/>
                </a:solidFill>
                <a:latin typeface="Arial"/>
                <a:cs typeface="Arial"/>
              </a:rPr>
              <a:t>Gitlens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80" smtClean="0">
                <a:solidFill>
                  <a:srgbClr val="FFFFFF"/>
                </a:solidFill>
                <a:latin typeface="Arial"/>
                <a:cs typeface="Arial"/>
              </a:rPr>
              <a:t>EditorConfig for VS Code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80" smtClean="0">
                <a:solidFill>
                  <a:srgbClr val="FFFFFF"/>
                </a:solidFill>
                <a:latin typeface="Arial"/>
                <a:cs typeface="Arial"/>
              </a:rPr>
              <a:t>Debugger for Chrome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80" smtClean="0">
                <a:solidFill>
                  <a:srgbClr val="FFFFFF"/>
                </a:solidFill>
                <a:latin typeface="Arial"/>
                <a:cs typeface="Arial"/>
              </a:rPr>
              <a:t>TSLint</a:t>
            </a:r>
            <a:endParaRPr sz="4600" spc="-8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41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662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8400" y="457200"/>
            <a:ext cx="109543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30" smtClean="0">
                <a:solidFill>
                  <a:srgbClr val="C4F672"/>
                </a:solidFill>
                <a:latin typeface="Arial"/>
                <a:cs typeface="Arial"/>
              </a:rPr>
              <a:t>Git &amp; Github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7000" y="1944824"/>
            <a:ext cx="11353800" cy="7404591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Free private &amp; public: https</a:t>
            </a:r>
            <a:r>
              <a:rPr lang="en-US" sz="4600" spc="-114">
                <a:solidFill>
                  <a:srgbClr val="FFFFFF"/>
                </a:solidFill>
                <a:latin typeface="Arial"/>
                <a:cs typeface="Arial"/>
              </a:rPr>
              <a:t>://</a:t>
            </a:r>
            <a:r>
              <a:rPr lang="en-US" sz="4600" spc="-114">
                <a:solidFill>
                  <a:srgbClr val="FFFFFF"/>
                </a:solidFill>
                <a:latin typeface="Arial"/>
                <a:cs typeface="Arial"/>
              </a:rPr>
              <a:t>github.com</a:t>
            </a: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/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b="1" spc="-80" smtClean="0">
                <a:solidFill>
                  <a:srgbClr val="FFFFFF"/>
                </a:solidFill>
                <a:latin typeface="Arial"/>
                <a:cs typeface="Arial"/>
              </a:rPr>
              <a:t>Các lệnh cơ bản: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80" smtClean="0">
                <a:solidFill>
                  <a:srgbClr val="FFFFFF"/>
                </a:solidFill>
                <a:latin typeface="Arial"/>
                <a:cs typeface="Arial"/>
              </a:rPr>
              <a:t>Git clone</a:t>
            </a:r>
          </a:p>
          <a:p>
            <a:pPr marL="800100" lvl="1" indent="-330200">
              <a:spcBef>
                <a:spcPts val="1680"/>
              </a:spcBef>
              <a:buSzPct val="75000"/>
              <a:buFontTx/>
              <a:buChar char="•"/>
              <a:tabLst>
                <a:tab pos="343535" algn="l"/>
              </a:tabLst>
            </a:pPr>
            <a:r>
              <a:rPr lang="en-US" sz="4600" spc="-80">
                <a:solidFill>
                  <a:srgbClr val="FFFFFF"/>
                </a:solidFill>
                <a:latin typeface="Arial"/>
                <a:cs typeface="Arial"/>
              </a:rPr>
              <a:t>Git status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80" smtClean="0">
                <a:solidFill>
                  <a:srgbClr val="FFFFFF"/>
                </a:solidFill>
                <a:latin typeface="Arial"/>
                <a:cs typeface="Arial"/>
              </a:rPr>
              <a:t>Git commit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80" smtClean="0">
                <a:solidFill>
                  <a:srgbClr val="FFFFFF"/>
                </a:solidFill>
                <a:latin typeface="Arial"/>
                <a:cs typeface="Arial"/>
              </a:rPr>
              <a:t>Git pull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80" smtClean="0">
                <a:solidFill>
                  <a:srgbClr val="FFFFFF"/>
                </a:solidFill>
                <a:latin typeface="Arial"/>
                <a:cs typeface="Arial"/>
              </a:rPr>
              <a:t>Git push</a:t>
            </a:r>
          </a:p>
          <a:p>
            <a:pPr marL="800100" lvl="1" indent="-330200"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80" smtClean="0">
                <a:solidFill>
                  <a:srgbClr val="FFFFFF"/>
                </a:solidFill>
                <a:latin typeface="Arial"/>
                <a:cs typeface="Arial"/>
              </a:rPr>
              <a:t>Git checkout</a:t>
            </a:r>
            <a:endParaRPr sz="4600" spc="-8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717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images.viblo.asia/22239e09-2b19-486f-a3d5-902aca30d06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12994268" cy="730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1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662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8400" y="457200"/>
            <a:ext cx="109543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30" smtClean="0">
                <a:solidFill>
                  <a:srgbClr val="C4F672"/>
                </a:solidFill>
                <a:latin typeface="Arial"/>
                <a:cs typeface="Arial"/>
              </a:rPr>
              <a:t>Node.js wtf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400" y="1944824"/>
            <a:ext cx="11582400" cy="6565900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Node.js </a:t>
            </a:r>
            <a:r>
              <a:rPr lang="en-US" sz="4600" spc="-114">
                <a:solidFill>
                  <a:srgbClr val="FFFFFF"/>
                </a:solidFill>
                <a:latin typeface="Arial"/>
                <a:cs typeface="Arial"/>
              </a:rPr>
              <a:t>là một </a:t>
            </a:r>
            <a:r>
              <a:rPr lang="en-US" sz="4600" spc="-114">
                <a:solidFill>
                  <a:srgbClr val="FFFFFF"/>
                </a:solidFill>
                <a:latin typeface="Arial"/>
                <a:cs typeface="Arial"/>
              </a:rPr>
              <a:t>nền </a:t>
            </a: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tảng (platform)?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10 tuổi, từ 2009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vi-VN" sz="4400" spc="-80">
                <a:solidFill>
                  <a:srgbClr val="FFFFFF"/>
                </a:solidFill>
                <a:latin typeface="Arial"/>
                <a:cs typeface="Arial"/>
              </a:rPr>
              <a:t>Core </a:t>
            </a:r>
            <a:r>
              <a:rPr lang="vi-VN" sz="4400" spc="-80" smtClean="0">
                <a:solidFill>
                  <a:srgbClr val="FFFFFF"/>
                </a:solidFill>
                <a:latin typeface="Arial"/>
                <a:cs typeface="Arial"/>
              </a:rPr>
              <a:t>của Node</a:t>
            </a: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vi-VN" sz="4400" spc="-80" smtClean="0">
                <a:solidFill>
                  <a:srgbClr val="FFFFFF"/>
                </a:solidFill>
                <a:latin typeface="Arial"/>
                <a:cs typeface="Arial"/>
              </a:rPr>
              <a:t>js được </a:t>
            </a:r>
            <a:r>
              <a:rPr lang="vi-VN" sz="4400" spc="-80">
                <a:solidFill>
                  <a:srgbClr val="FFFFFF"/>
                </a:solidFill>
                <a:latin typeface="Arial"/>
                <a:cs typeface="Arial"/>
              </a:rPr>
              <a:t>viết hầu hết bằng </a:t>
            </a:r>
            <a:r>
              <a:rPr lang="vi-VN" sz="4400" spc="-8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vi-VN" sz="4400" spc="-80" smtClean="0">
                <a:solidFill>
                  <a:srgbClr val="FFFFFF"/>
                </a:solidFill>
                <a:latin typeface="Arial"/>
                <a:cs typeface="Arial"/>
              </a:rPr>
              <a:t>++</a:t>
            </a:r>
            <a:endParaRPr lang="en-US" sz="4400" spc="-8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vi-VN" sz="4400" spc="-80" smtClean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vi-VN" sz="4400" spc="-80" smtClean="0">
                <a:solidFill>
                  <a:srgbClr val="FFFFFF"/>
                </a:solidFill>
                <a:latin typeface="Arial"/>
                <a:cs typeface="Arial"/>
              </a:rPr>
              <a:t>js </a:t>
            </a:r>
            <a:r>
              <a:rPr lang="vi-VN" sz="4400" spc="-80">
                <a:solidFill>
                  <a:srgbClr val="FFFFFF"/>
                </a:solidFill>
                <a:latin typeface="Arial"/>
                <a:cs typeface="Arial"/>
              </a:rPr>
              <a:t>tạo ra được các ứng dụng có tốc độ xử lý nhanh, realtime thời </a:t>
            </a:r>
            <a:r>
              <a:rPr lang="vi-VN" sz="4400" spc="-80">
                <a:solidFill>
                  <a:srgbClr val="FFFFFF"/>
                </a:solidFill>
                <a:latin typeface="Arial"/>
                <a:cs typeface="Arial"/>
              </a:rPr>
              <a:t>gian </a:t>
            </a:r>
            <a:r>
              <a:rPr lang="vi-VN" sz="4400" spc="-80" smtClean="0">
                <a:solidFill>
                  <a:srgbClr val="FFFFFF"/>
                </a:solidFill>
                <a:latin typeface="Arial"/>
                <a:cs typeface="Arial"/>
              </a:rPr>
              <a:t>thực</a:t>
            </a:r>
            <a:endParaRPr lang="en-US" sz="4400" spc="-8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vi-VN" sz="4400" spc="-80" smtClean="0">
                <a:solidFill>
                  <a:srgbClr val="FFFFFF"/>
                </a:solidFill>
                <a:latin typeface="Arial"/>
                <a:cs typeface="Arial"/>
              </a:rPr>
              <a:t>Node</a:t>
            </a: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lang="vi-VN" sz="4400" spc="-80" smtClean="0">
                <a:solidFill>
                  <a:srgbClr val="FFFFFF"/>
                </a:solidFill>
                <a:latin typeface="Arial"/>
                <a:cs typeface="Arial"/>
              </a:rPr>
              <a:t>js </a:t>
            </a:r>
            <a:r>
              <a:rPr lang="vi-VN" sz="4400" spc="-80">
                <a:solidFill>
                  <a:srgbClr val="FFFFFF"/>
                </a:solidFill>
                <a:latin typeface="Arial"/>
                <a:cs typeface="Arial"/>
              </a:rPr>
              <a:t>áp dụng cho các sản phẩm có lượng truy cập lớn, cần mở rộng nhanh, cần đổi mới </a:t>
            </a:r>
            <a:r>
              <a:rPr lang="vi-VN" sz="4400" spc="-80">
                <a:solidFill>
                  <a:srgbClr val="FFFFFF"/>
                </a:solidFill>
                <a:latin typeface="Arial"/>
                <a:cs typeface="Arial"/>
              </a:rPr>
              <a:t>công </a:t>
            </a:r>
            <a:r>
              <a:rPr lang="vi-VN" sz="4400" spc="-80" smtClean="0">
                <a:solidFill>
                  <a:srgbClr val="FFFFFF"/>
                </a:solidFill>
                <a:latin typeface="Arial"/>
                <a:cs typeface="Arial"/>
              </a:rPr>
              <a:t>nghệ</a:t>
            </a: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, …</a:t>
            </a:r>
            <a:endParaRPr sz="4400" spc="-8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343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662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8400" y="457200"/>
            <a:ext cx="109543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30" smtClean="0">
                <a:solidFill>
                  <a:srgbClr val="C4F672"/>
                </a:solidFill>
                <a:latin typeface="Arial"/>
                <a:cs typeface="Arial"/>
              </a:rPr>
              <a:t>Node.js Applications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400" y="1944824"/>
            <a:ext cx="11582400" cy="6324808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>
                <a:solidFill>
                  <a:srgbClr val="FFFFFF"/>
                </a:solidFill>
                <a:latin typeface="Arial"/>
                <a:cs typeface="Arial"/>
              </a:rPr>
              <a:t>Websocket </a:t>
            </a: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lang="en-US" sz="4600" spc="-114">
              <a:solidFill>
                <a:srgbClr val="FFFFFF"/>
              </a:solidFill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>
                <a:solidFill>
                  <a:srgbClr val="FFFFFF"/>
                </a:solidFill>
                <a:latin typeface="Arial"/>
                <a:cs typeface="Arial"/>
              </a:rPr>
              <a:t>Fast File Upload Client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vi-VN" sz="4400" spc="-80">
                <a:solidFill>
                  <a:srgbClr val="FFFFFF"/>
                </a:solidFill>
                <a:latin typeface="Arial"/>
                <a:cs typeface="Arial"/>
              </a:rPr>
              <a:t>Ad </a:t>
            </a:r>
            <a:r>
              <a:rPr lang="vi-VN" sz="4400" spc="-80" smtClean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lang="en-US" sz="4400" spc="-8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vi-VN" sz="4400" spc="-80">
                <a:solidFill>
                  <a:srgbClr val="FFFFFF"/>
                </a:solidFill>
                <a:latin typeface="Arial"/>
                <a:cs typeface="Arial"/>
              </a:rPr>
              <a:t>Cloud Services</a:t>
            </a:r>
            <a:endParaRPr lang="en-US" sz="4400" spc="-8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vi-VN" sz="4400" spc="-80">
                <a:solidFill>
                  <a:srgbClr val="FFFFFF"/>
                </a:solidFill>
                <a:latin typeface="Arial"/>
                <a:cs typeface="Arial"/>
              </a:rPr>
              <a:t>RESTful </a:t>
            </a:r>
            <a:r>
              <a:rPr lang="vi-VN" sz="4400" spc="-80" smtClean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endParaRPr lang="en-US" sz="4400" spc="-8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400" spc="-80">
                <a:solidFill>
                  <a:srgbClr val="FFFFFF"/>
                </a:solidFill>
                <a:latin typeface="Arial"/>
                <a:cs typeface="Arial"/>
              </a:rPr>
              <a:t>Any Real-time </a:t>
            </a:r>
            <a:r>
              <a:rPr lang="en-US" sz="4400" spc="-8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Development Tools for Front-end?</a:t>
            </a:r>
            <a:endParaRPr sz="4400" spc="-8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84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662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8400" y="457200"/>
            <a:ext cx="113538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30" smtClean="0">
                <a:solidFill>
                  <a:srgbClr val="C4F672"/>
                </a:solidFill>
                <a:latin typeface="Arial"/>
                <a:cs typeface="Arial"/>
              </a:rPr>
              <a:t>Hiểu biết sai lầm về Node.js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8400" y="1944824"/>
            <a:ext cx="11582400" cy="4534575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Web framework</a:t>
            </a:r>
            <a:endParaRPr lang="en-US" sz="4600" spc="-114">
              <a:solidFill>
                <a:srgbClr val="FFFFFF"/>
              </a:solidFill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Ngôn ngữ lập trình</a:t>
            </a:r>
            <a:endParaRPr lang="en-US" sz="4600" spc="-114">
              <a:solidFill>
                <a:srgbClr val="FFFFFF"/>
              </a:solidFill>
              <a:latin typeface="Arial"/>
              <a:cs typeface="Arial"/>
            </a:endParaRP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Single thread process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Node.js dễ học?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endParaRPr sz="4400" spc="-8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25" y="5633610"/>
            <a:ext cx="61626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4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0"/>
                </a:moveTo>
                <a:lnTo>
                  <a:pt x="13004800" y="0"/>
                </a:lnTo>
                <a:lnTo>
                  <a:pt x="130048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solidFill>
            <a:srgbClr val="5662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8400" y="457200"/>
            <a:ext cx="109543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30" smtClean="0">
                <a:solidFill>
                  <a:srgbClr val="C4F672"/>
                </a:solidFill>
                <a:latin typeface="Arial"/>
                <a:cs typeface="Arial"/>
              </a:rPr>
              <a:t>Ưu điểm</a:t>
            </a:r>
            <a:endParaRPr sz="6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7073" y="1626336"/>
            <a:ext cx="11582400" cy="7958589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Cơ chế hướng sự kiện event-driven, kiến trúc non-blocking I/O.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Giao tiếp và xử lý toàn bộ dữ liệu JSON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600" spc="-114" smtClean="0">
                <a:solidFill>
                  <a:srgbClr val="FFFFFF"/>
                </a:solidFill>
                <a:latin typeface="Arial"/>
                <a:cs typeface="Arial"/>
              </a:rPr>
              <a:t>Xây dựng ứng dụng web nhanh</a:t>
            </a: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, nhẹ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Tiếp nhận một lượng lớn Requests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Ứng dụng web real-time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Nhiều framework đã phát triển: Sails.js, Nest.js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Đa nền tảng, cộng đồng lớn: Mac, Linux, Win</a:t>
            </a:r>
          </a:p>
          <a:p>
            <a:pPr marL="342900" indent="-330200">
              <a:lnSpc>
                <a:spcPct val="100000"/>
              </a:lnSpc>
              <a:spcBef>
                <a:spcPts val="1680"/>
              </a:spcBef>
              <a:buSzPct val="75000"/>
              <a:buChar char="•"/>
              <a:tabLst>
                <a:tab pos="343535" algn="l"/>
              </a:tabLst>
            </a:pPr>
            <a:r>
              <a:rPr lang="en-US" sz="4400" spc="-80" smtClean="0">
                <a:solidFill>
                  <a:srgbClr val="FFFFFF"/>
                </a:solidFill>
                <a:latin typeface="Arial"/>
                <a:cs typeface="Arial"/>
              </a:rPr>
              <a:t>Viết bằng Javascript, Typescript, …</a:t>
            </a:r>
            <a:endParaRPr lang="en-US" sz="4600" spc="-114" smtClean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835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432</Words>
  <Application>Microsoft Office PowerPoint</Application>
  <PresentationFormat>Custom</PresentationFormat>
  <Paragraphs>93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Trebuchet MS</vt:lpstr>
      <vt:lpstr>Office Theme</vt:lpstr>
      <vt:lpstr>IDE, ENVIRONTMENT &amp; DEVELOPER TOOLS</vt:lpstr>
      <vt:lpstr>Agenda</vt:lpstr>
      <vt:lpstr>Visual Studio Code</vt:lpstr>
      <vt:lpstr>Git &amp; Github</vt:lpstr>
      <vt:lpstr>PowerPoint Presentation</vt:lpstr>
      <vt:lpstr>Node.js wtf</vt:lpstr>
      <vt:lpstr>Node.js Applications</vt:lpstr>
      <vt:lpstr>Hiểu biết sai lầm về Node.js</vt:lpstr>
      <vt:lpstr>Ưu điểm</vt:lpstr>
      <vt:lpstr>Nhược điểm</vt:lpstr>
      <vt:lpstr>Các lệnh cơ bản</vt:lpstr>
      <vt:lpstr>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Nodemy Full-stack Node.js</dc:title>
  <cp:lastModifiedBy>Vu Nhu Bao</cp:lastModifiedBy>
  <cp:revision>26</cp:revision>
  <dcterms:created xsi:type="dcterms:W3CDTF">2019-01-12T12:29:33Z</dcterms:created>
  <dcterms:modified xsi:type="dcterms:W3CDTF">2019-01-12T18:58:13Z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2019-01-12T00:00:00Z</vt:filetime>
  </property>
</Properties>
</file>