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6" r:id="rId13"/>
    <p:sldId id="279" r:id="rId14"/>
    <p:sldId id="281" r:id="rId15"/>
    <p:sldId id="280" r:id="rId16"/>
    <p:sldId id="282" r:id="rId17"/>
    <p:sldId id="283" r:id="rId18"/>
    <p:sldId id="28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25-Jan-19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Angular - Architecture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One framework.</a:t>
            </a:r>
            <a:br>
              <a:rPr lang="en-US"/>
            </a:br>
            <a:r>
              <a:rPr lang="en-US" smtClean="0"/>
              <a:t>Web, Mobile </a:t>
            </a:r>
            <a:r>
              <a:rPr lang="en-US"/>
              <a:t>&amp; desktop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39" y="1294871"/>
            <a:ext cx="2545810" cy="254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clker.com/cliparts/K/t/i/w/r/f/lego-stacks-rearranged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984" y="4772539"/>
            <a:ext cx="3175828" cy="208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Modules – </a:t>
            </a:r>
            <a:br>
              <a:rPr lang="en-US" smtClean="0"/>
            </a:br>
            <a:r>
              <a:rPr lang="en-US" smtClean="0"/>
              <a:t>Angular Architecture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26512" y="2052116"/>
            <a:ext cx="8697431" cy="3997828"/>
          </a:xfrm>
        </p:spPr>
        <p:txBody>
          <a:bodyPr/>
          <a:lstStyle/>
          <a:p>
            <a:r>
              <a:rPr lang="en-US" smtClean="0"/>
              <a:t>Các ứng dụng Angular có tính chất mô-đun hóa</a:t>
            </a:r>
          </a:p>
          <a:p>
            <a:pPr lvl="1"/>
            <a:r>
              <a:rPr lang="en-US" smtClean="0"/>
              <a:t>Một ứng dụng là việc tạo ra một tập các component</a:t>
            </a:r>
          </a:p>
          <a:p>
            <a:pPr lvl="1"/>
            <a:r>
              <a:rPr lang="en-US" smtClean="0"/>
              <a:t>Mỗi một mô-đun là một class có decorator @NgModule</a:t>
            </a:r>
          </a:p>
          <a:p>
            <a:r>
              <a:rPr lang="en-US" smtClean="0"/>
              <a:t>Mọi ứng dụng Angular có ít nhất 1 module: `root`</a:t>
            </a:r>
          </a:p>
          <a:p>
            <a:r>
              <a:rPr lang="en-US" smtClean="0"/>
              <a:t>Mục đích của 1 mô-đun:</a:t>
            </a:r>
          </a:p>
          <a:p>
            <a:pPr lvl="1"/>
            <a:r>
              <a:rPr lang="en-US" smtClean="0"/>
              <a:t>Hoàn thiện 1 workflow, phục vụ một nhiệm vụ (Material Design), tính năng cho một miền ứng dụng, …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606"/>
            <a:ext cx="3187700" cy="1612900"/>
            <a:chOff x="5956300" y="0"/>
            <a:chExt cx="3187700" cy="1612900"/>
          </a:xfrm>
        </p:grpSpPr>
        <p:sp>
          <p:nvSpPr>
            <p:cNvPr id="3" name="object 16"/>
            <p:cNvSpPr/>
            <p:nvPr/>
          </p:nvSpPr>
          <p:spPr>
            <a:xfrm>
              <a:off x="5956300" y="0"/>
              <a:ext cx="3187700" cy="1612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19"/>
            <p:cNvSpPr/>
            <p:nvPr/>
          </p:nvSpPr>
          <p:spPr>
            <a:xfrm>
              <a:off x="5956300" y="0"/>
              <a:ext cx="1016000" cy="584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52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Modules – </a:t>
            </a:r>
            <a:br>
              <a:rPr lang="en-US" smtClean="0"/>
            </a:br>
            <a:r>
              <a:rPr lang="en-US" smtClean="0"/>
              <a:t>Angular Architecture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42257" y="2327172"/>
            <a:ext cx="8697431" cy="4805885"/>
          </a:xfrm>
        </p:spPr>
        <p:txBody>
          <a:bodyPr/>
          <a:lstStyle/>
          <a:p>
            <a:r>
              <a:rPr lang="en-US" smtClean="0"/>
              <a:t>NgModule nhận đầu vào là một tham số để mô tả khả năng của một mô-đun, gồm:</a:t>
            </a:r>
          </a:p>
          <a:p>
            <a:pPr lvl="1"/>
            <a:r>
              <a:rPr lang="en-US" b="1"/>
              <a:t>Declarations</a:t>
            </a:r>
            <a:r>
              <a:rPr lang="en-US"/>
              <a:t>: view classes (</a:t>
            </a:r>
            <a:r>
              <a:rPr lang="en-US" smtClean="0"/>
              <a:t>component, directive &amp; pipe)</a:t>
            </a:r>
          </a:p>
          <a:p>
            <a:pPr lvl="1"/>
            <a:r>
              <a:rPr lang="en-US" b="1"/>
              <a:t>Exports</a:t>
            </a:r>
            <a:r>
              <a:rPr lang="en-US"/>
              <a:t>: subset of public </a:t>
            </a:r>
            <a:r>
              <a:rPr lang="en-US" smtClean="0"/>
              <a:t>declarations (sử dụng trong các template của các mô-đun khác)</a:t>
            </a:r>
          </a:p>
          <a:p>
            <a:pPr lvl="1"/>
            <a:r>
              <a:rPr lang="en-US" b="1"/>
              <a:t>Imports</a:t>
            </a:r>
            <a:r>
              <a:rPr lang="en-US"/>
              <a:t>: external </a:t>
            </a:r>
            <a:r>
              <a:rPr lang="en-US" smtClean="0"/>
              <a:t>modules, yêu cầu của mô-đun này</a:t>
            </a:r>
          </a:p>
          <a:p>
            <a:pPr lvl="1"/>
            <a:r>
              <a:rPr lang="en-US" b="1" smtClean="0"/>
              <a:t>Providers</a:t>
            </a:r>
            <a:r>
              <a:rPr lang="en-US"/>
              <a:t>: </a:t>
            </a:r>
            <a:r>
              <a:rPr lang="en-US" smtClean="0"/>
              <a:t>services creators – hướng dẫn hệ thống DI cách khởi tạo giá trị của một Dependency.</a:t>
            </a:r>
          </a:p>
          <a:p>
            <a:pPr lvl="1"/>
            <a:r>
              <a:rPr lang="en-US" b="1"/>
              <a:t>Bootstrap</a:t>
            </a:r>
            <a:r>
              <a:rPr lang="en-US"/>
              <a:t>: main application </a:t>
            </a:r>
            <a:r>
              <a:rPr lang="en-US" smtClean="0"/>
              <a:t>view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root component</a:t>
            </a:r>
            <a:endParaRPr lang="en-US"/>
          </a:p>
          <a:p>
            <a:pPr lvl="1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3187700" cy="1612900"/>
            <a:chOff x="5956300" y="0"/>
            <a:chExt cx="3187700" cy="1612900"/>
          </a:xfrm>
        </p:grpSpPr>
        <p:sp>
          <p:nvSpPr>
            <p:cNvPr id="3" name="object 16"/>
            <p:cNvSpPr/>
            <p:nvPr/>
          </p:nvSpPr>
          <p:spPr>
            <a:xfrm>
              <a:off x="5956300" y="0"/>
              <a:ext cx="3187700" cy="1612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19"/>
            <p:cNvSpPr/>
            <p:nvPr/>
          </p:nvSpPr>
          <p:spPr>
            <a:xfrm>
              <a:off x="5956300" y="0"/>
              <a:ext cx="1016000" cy="584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07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Templates </a:t>
            </a:r>
            <a:r>
              <a:rPr lang="en-US" smtClean="0"/>
              <a:t>– </a:t>
            </a:r>
            <a:r>
              <a:rPr lang="en-US"/>
              <a:t/>
            </a:r>
            <a:br>
              <a:rPr lang="en-US"/>
            </a:br>
            <a:r>
              <a:rPr lang="en-US"/>
              <a:t>Angular Architecture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8337746" cy="3997828"/>
          </a:xfrm>
        </p:spPr>
        <p:txBody>
          <a:bodyPr/>
          <a:lstStyle/>
          <a:p>
            <a:r>
              <a:rPr lang="en-US" smtClean="0"/>
              <a:t>Là một đoạn mã HTML</a:t>
            </a:r>
          </a:p>
          <a:p>
            <a:r>
              <a:rPr lang="en-US" smtClean="0"/>
              <a:t>Cú pháp quy định bởi Angular + custom element</a:t>
            </a:r>
          </a:p>
          <a:p>
            <a:endParaRPr lang="en-US"/>
          </a:p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3187700" cy="1612900"/>
            <a:chOff x="5956300" y="0"/>
            <a:chExt cx="3187700" cy="1612900"/>
          </a:xfrm>
        </p:grpSpPr>
        <p:sp>
          <p:nvSpPr>
            <p:cNvPr id="5" name="object 10"/>
            <p:cNvSpPr/>
            <p:nvPr/>
          </p:nvSpPr>
          <p:spPr>
            <a:xfrm>
              <a:off x="5956300" y="0"/>
              <a:ext cx="3187700" cy="1612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2"/>
            <p:cNvSpPr/>
            <p:nvPr/>
          </p:nvSpPr>
          <p:spPr>
            <a:xfrm>
              <a:off x="7366000" y="76200"/>
              <a:ext cx="635000" cy="50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42039" y="3398856"/>
            <a:ext cx="8784158" cy="3302000"/>
            <a:chOff x="215900" y="2590800"/>
            <a:chExt cx="8784158" cy="3302000"/>
          </a:xfrm>
        </p:grpSpPr>
        <p:sp>
          <p:nvSpPr>
            <p:cNvPr id="8" name="object 14"/>
            <p:cNvSpPr/>
            <p:nvPr/>
          </p:nvSpPr>
          <p:spPr>
            <a:xfrm>
              <a:off x="4593158" y="2594952"/>
              <a:ext cx="4406900" cy="3293745"/>
            </a:xfrm>
            <a:custGeom>
              <a:avLst/>
              <a:gdLst/>
              <a:ahLst/>
              <a:cxnLst/>
              <a:rect l="l" t="t" r="r" b="b"/>
              <a:pathLst>
                <a:path w="4406900" h="3293745">
                  <a:moveTo>
                    <a:pt x="0" y="0"/>
                  </a:moveTo>
                  <a:lnTo>
                    <a:pt x="4406785" y="0"/>
                  </a:lnTo>
                  <a:lnTo>
                    <a:pt x="4406785" y="3293710"/>
                  </a:lnTo>
                  <a:lnTo>
                    <a:pt x="0" y="329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5"/>
            <p:cNvSpPr txBox="1"/>
            <p:nvPr/>
          </p:nvSpPr>
          <p:spPr>
            <a:xfrm>
              <a:off x="4593158" y="2870200"/>
              <a:ext cx="4406900" cy="30187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3510">
                <a:lnSpc>
                  <a:spcPct val="100000"/>
                </a:lnSpc>
                <a:spcBef>
                  <a:spcPts val="100"/>
                </a:spcBef>
              </a:pPr>
              <a:r>
                <a:rPr sz="1300" spc="-5" dirty="0">
                  <a:solidFill>
                    <a:srgbClr val="BA8900"/>
                  </a:solidFill>
                  <a:latin typeface="Courier New"/>
                  <a:cs typeface="Courier New"/>
                </a:rPr>
                <a:t>&lt;h2&gt;</a:t>
              </a:r>
              <a:r>
                <a:rPr sz="1300" spc="-5" dirty="0">
                  <a:solidFill>
                    <a:schemeClr val="bg1"/>
                  </a:solidFill>
                  <a:latin typeface="Courier New"/>
                  <a:cs typeface="Courier New"/>
                </a:rPr>
                <a:t>Hero</a:t>
              </a:r>
              <a:r>
                <a:rPr sz="1300" spc="-10" dirty="0">
                  <a:solidFill>
                    <a:schemeClr val="bg1"/>
                  </a:solidFill>
                  <a:latin typeface="Courier New"/>
                  <a:cs typeface="Courier New"/>
                </a:rPr>
                <a:t> </a:t>
              </a:r>
              <a:r>
                <a:rPr sz="1300" dirty="0">
                  <a:solidFill>
                    <a:schemeClr val="bg1"/>
                  </a:solidFill>
                  <a:latin typeface="Courier New"/>
                  <a:cs typeface="Courier New"/>
                </a:rPr>
                <a:t>List</a:t>
              </a:r>
              <a:r>
                <a:rPr sz="1300" dirty="0">
                  <a:solidFill>
                    <a:srgbClr val="BA8900"/>
                  </a:solidFill>
                  <a:latin typeface="Courier New"/>
                  <a:cs typeface="Courier New"/>
                </a:rPr>
                <a:t>&lt;/h2&gt;</a:t>
              </a:r>
              <a:endParaRPr sz="1300">
                <a:latin typeface="Courier New"/>
                <a:cs typeface="Courier New"/>
              </a:endParaRPr>
            </a:p>
            <a:p>
              <a:pPr>
                <a:lnSpc>
                  <a:spcPct val="100000"/>
                </a:lnSpc>
              </a:pPr>
              <a:endParaRPr sz="1250">
                <a:latin typeface="Times New Roman"/>
                <a:cs typeface="Times New Roman"/>
              </a:endParaRPr>
            </a:p>
            <a:p>
              <a:pPr marL="143510">
                <a:lnSpc>
                  <a:spcPts val="1530"/>
                </a:lnSpc>
              </a:pPr>
              <a:r>
                <a:rPr sz="1300" spc="-5" dirty="0">
                  <a:solidFill>
                    <a:srgbClr val="BA8900"/>
                  </a:solidFill>
                  <a:latin typeface="Courier New"/>
                  <a:cs typeface="Courier New"/>
                </a:rPr>
                <a:t>&lt;p&gt;&lt;i&gt;</a:t>
              </a:r>
              <a:r>
                <a:rPr sz="1300" spc="-5" dirty="0">
                  <a:solidFill>
                    <a:schemeClr val="bg1"/>
                  </a:solidFill>
                  <a:latin typeface="Courier New"/>
                  <a:cs typeface="Courier New"/>
                </a:rPr>
                <a:t>Pick </a:t>
              </a:r>
              <a:r>
                <a:rPr sz="1300" dirty="0">
                  <a:solidFill>
                    <a:schemeClr val="bg1"/>
                  </a:solidFill>
                  <a:latin typeface="Courier New"/>
                  <a:cs typeface="Courier New"/>
                </a:rPr>
                <a:t>a </a:t>
              </a:r>
              <a:r>
                <a:rPr sz="1300" spc="-5" dirty="0">
                  <a:solidFill>
                    <a:schemeClr val="bg1"/>
                  </a:solidFill>
                  <a:latin typeface="Courier New"/>
                  <a:cs typeface="Courier New"/>
                </a:rPr>
                <a:t>hero from the</a:t>
              </a:r>
              <a:r>
                <a:rPr sz="1300" spc="-40" dirty="0">
                  <a:solidFill>
                    <a:schemeClr val="bg1"/>
                  </a:solidFill>
                  <a:latin typeface="Courier New"/>
                  <a:cs typeface="Courier New"/>
                </a:rPr>
                <a:t> </a:t>
              </a:r>
              <a:r>
                <a:rPr sz="1300" dirty="0">
                  <a:solidFill>
                    <a:schemeClr val="bg1"/>
                  </a:solidFill>
                  <a:latin typeface="Courier New"/>
                  <a:cs typeface="Courier New"/>
                </a:rPr>
                <a:t>list</a:t>
              </a:r>
              <a:r>
                <a:rPr sz="1300" dirty="0">
                  <a:solidFill>
                    <a:srgbClr val="BA8900"/>
                  </a:solidFill>
                  <a:latin typeface="Courier New"/>
                  <a:cs typeface="Courier New"/>
                </a:rPr>
                <a:t>&lt;/i&gt;&lt;/p&gt;</a:t>
              </a:r>
              <a:endParaRPr sz="1300">
                <a:latin typeface="Courier New"/>
                <a:cs typeface="Courier New"/>
              </a:endParaRPr>
            </a:p>
            <a:p>
              <a:pPr marL="143510">
                <a:lnSpc>
                  <a:spcPts val="1500"/>
                </a:lnSpc>
              </a:pPr>
              <a:r>
                <a:rPr sz="1300" spc="-5" dirty="0">
                  <a:solidFill>
                    <a:srgbClr val="BA8900"/>
                  </a:solidFill>
                  <a:latin typeface="Courier New"/>
                  <a:cs typeface="Courier New"/>
                </a:rPr>
                <a:t>&lt;ul&gt;</a:t>
              </a:r>
              <a:endParaRPr sz="1300">
                <a:latin typeface="Courier New"/>
                <a:cs typeface="Courier New"/>
              </a:endParaRPr>
            </a:p>
            <a:p>
              <a:pPr marL="699770" marR="985519" indent="-358140">
                <a:lnSpc>
                  <a:spcPts val="1500"/>
                </a:lnSpc>
                <a:spcBef>
                  <a:spcPts val="70"/>
                </a:spcBef>
              </a:pPr>
              <a:r>
                <a:rPr sz="1300" spc="-5" dirty="0">
                  <a:solidFill>
                    <a:srgbClr val="BA8900"/>
                  </a:solidFill>
                  <a:latin typeface="Courier New"/>
                  <a:cs typeface="Courier New"/>
                </a:rPr>
                <a:t>&lt;li </a:t>
              </a:r>
              <a:r>
                <a:rPr sz="1300" spc="-5" dirty="0">
                  <a:solidFill>
                    <a:srgbClr val="BB352D"/>
                  </a:solidFill>
                  <a:latin typeface="Courier New"/>
                  <a:cs typeface="Courier New"/>
                </a:rPr>
                <a:t>*ngFor</a:t>
              </a:r>
              <a:r>
                <a:rPr sz="1300" spc="-5" dirty="0">
                  <a:solidFill>
                    <a:schemeClr val="bg1"/>
                  </a:solidFill>
                  <a:latin typeface="Courier New"/>
                  <a:cs typeface="Courier New"/>
                </a:rPr>
                <a:t>="let hero of heroes"  </a:t>
              </a:r>
              <a:r>
                <a:rPr sz="1300" spc="-5" dirty="0">
                  <a:solidFill>
                    <a:srgbClr val="BB352D"/>
                  </a:solidFill>
                  <a:latin typeface="Courier New"/>
                  <a:cs typeface="Courier New"/>
                </a:rPr>
                <a:t>(click)</a:t>
              </a:r>
              <a:r>
                <a:rPr sz="1300" spc="-5" dirty="0">
                  <a:solidFill>
                    <a:schemeClr val="bg1"/>
                  </a:solidFill>
                  <a:latin typeface="Courier New"/>
                  <a:cs typeface="Courier New"/>
                </a:rPr>
                <a:t>="selectHero(hero)"</a:t>
              </a:r>
              <a:r>
                <a:rPr sz="1300" spc="-5" dirty="0">
                  <a:solidFill>
                    <a:srgbClr val="BA8900"/>
                  </a:solidFill>
                  <a:latin typeface="Courier New"/>
                  <a:cs typeface="Courier New"/>
                </a:rPr>
                <a:t>&gt;</a:t>
              </a:r>
              <a:endParaRPr sz="1300">
                <a:latin typeface="Courier New"/>
                <a:cs typeface="Courier New"/>
              </a:endParaRPr>
            </a:p>
            <a:p>
              <a:pPr marL="539750">
                <a:lnSpc>
                  <a:spcPts val="1430"/>
                </a:lnSpc>
              </a:pPr>
              <a:r>
                <a:rPr sz="1300" dirty="0">
                  <a:solidFill>
                    <a:srgbClr val="259714"/>
                  </a:solidFill>
                  <a:latin typeface="Courier New"/>
                  <a:cs typeface="Courier New"/>
                </a:rPr>
                <a:t>{{hero.name}}</a:t>
              </a:r>
              <a:endParaRPr sz="1300">
                <a:latin typeface="Courier New"/>
                <a:cs typeface="Courier New"/>
              </a:endParaRPr>
            </a:p>
            <a:p>
              <a:pPr marL="341630">
                <a:lnSpc>
                  <a:spcPts val="1500"/>
                </a:lnSpc>
              </a:pPr>
              <a:r>
                <a:rPr sz="1300" spc="-5" dirty="0">
                  <a:solidFill>
                    <a:srgbClr val="BA8900"/>
                  </a:solidFill>
                  <a:latin typeface="Courier New"/>
                  <a:cs typeface="Courier New"/>
                </a:rPr>
                <a:t>&lt;/li&gt;</a:t>
              </a:r>
              <a:endParaRPr sz="1300">
                <a:latin typeface="Courier New"/>
                <a:cs typeface="Courier New"/>
              </a:endParaRPr>
            </a:p>
            <a:p>
              <a:pPr marL="143510">
                <a:lnSpc>
                  <a:spcPts val="1500"/>
                </a:lnSpc>
              </a:pPr>
              <a:r>
                <a:rPr sz="1300" spc="-5" dirty="0">
                  <a:solidFill>
                    <a:srgbClr val="BA8900"/>
                  </a:solidFill>
                  <a:latin typeface="Courier New"/>
                  <a:cs typeface="Courier New"/>
                </a:rPr>
                <a:t>&lt;/ul&gt;</a:t>
              </a:r>
              <a:endParaRPr sz="1300">
                <a:latin typeface="Courier New"/>
                <a:cs typeface="Courier New"/>
              </a:endParaRPr>
            </a:p>
            <a:p>
              <a:pPr marL="143510">
                <a:lnSpc>
                  <a:spcPts val="1500"/>
                </a:lnSpc>
              </a:pPr>
              <a:r>
                <a:rPr sz="1300" spc="-5" dirty="0">
                  <a:solidFill>
                    <a:srgbClr val="BA8900"/>
                  </a:solidFill>
                  <a:latin typeface="Courier New"/>
                  <a:cs typeface="Courier New"/>
                </a:rPr>
                <a:t>&lt;hero-detail</a:t>
              </a:r>
              <a:endParaRPr sz="1300">
                <a:latin typeface="Courier New"/>
                <a:cs typeface="Courier New"/>
              </a:endParaRPr>
            </a:p>
            <a:p>
              <a:pPr marL="372110" marR="1846580">
                <a:lnSpc>
                  <a:spcPts val="1500"/>
                </a:lnSpc>
                <a:spcBef>
                  <a:spcPts val="70"/>
                </a:spcBef>
              </a:pPr>
              <a:r>
                <a:rPr sz="1300" spc="-5" dirty="0">
                  <a:solidFill>
                    <a:srgbClr val="BB352D"/>
                  </a:solidFill>
                  <a:latin typeface="Courier New"/>
                  <a:cs typeface="Courier New"/>
                </a:rPr>
                <a:t>*ngIf</a:t>
              </a:r>
              <a:r>
                <a:rPr sz="1300" spc="-5" dirty="0">
                  <a:solidFill>
                    <a:schemeClr val="bg1"/>
                  </a:solidFill>
                  <a:latin typeface="Courier New"/>
                  <a:cs typeface="Courier New"/>
                </a:rPr>
                <a:t>="selectedHero"  </a:t>
              </a:r>
              <a:r>
                <a:rPr sz="1300" dirty="0">
                  <a:solidFill>
                    <a:srgbClr val="BB352D"/>
                  </a:solidFill>
                  <a:latin typeface="Courier New"/>
                  <a:cs typeface="Courier New"/>
                </a:rPr>
                <a:t>[hero]</a:t>
              </a:r>
              <a:r>
                <a:rPr sz="1300" dirty="0">
                  <a:solidFill>
                    <a:schemeClr val="bg1"/>
                  </a:solidFill>
                  <a:latin typeface="Courier New"/>
                  <a:cs typeface="Courier New"/>
                </a:rPr>
                <a:t>="selectedHero"</a:t>
              </a:r>
              <a:r>
                <a:rPr sz="1300" dirty="0">
                  <a:solidFill>
                    <a:srgbClr val="BA8900"/>
                  </a:solidFill>
                  <a:latin typeface="Courier New"/>
                  <a:cs typeface="Courier New"/>
                </a:rPr>
                <a:t>&gt;</a:t>
              </a:r>
              <a:endParaRPr sz="1300">
                <a:latin typeface="Courier New"/>
                <a:cs typeface="Courier New"/>
              </a:endParaRPr>
            </a:p>
            <a:p>
              <a:pPr marL="143510">
                <a:lnSpc>
                  <a:spcPts val="1460"/>
                </a:lnSpc>
              </a:pPr>
              <a:r>
                <a:rPr sz="1300" spc="-5" dirty="0">
                  <a:solidFill>
                    <a:srgbClr val="BA8900"/>
                  </a:solidFill>
                  <a:latin typeface="Courier New"/>
                  <a:cs typeface="Courier New"/>
                </a:rPr>
                <a:t>&lt;/hero-detail&gt;</a:t>
              </a:r>
              <a:endParaRPr sz="1300">
                <a:latin typeface="Courier New"/>
                <a:cs typeface="Courier New"/>
              </a:endParaRPr>
            </a:p>
            <a:p>
              <a:pPr>
                <a:lnSpc>
                  <a:spcPct val="100000"/>
                </a:lnSpc>
              </a:pPr>
              <a:endParaRPr sz="14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1750">
                <a:latin typeface="Times New Roman"/>
                <a:cs typeface="Times New Roman"/>
              </a:endParaRPr>
            </a:p>
          </p:txBody>
        </p:sp>
        <p:sp>
          <p:nvSpPr>
            <p:cNvPr id="10" name="object 17"/>
            <p:cNvSpPr/>
            <p:nvPr/>
          </p:nvSpPr>
          <p:spPr>
            <a:xfrm>
              <a:off x="215900" y="2590800"/>
              <a:ext cx="4292600" cy="330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575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Metadata – </a:t>
            </a:r>
            <a:r>
              <a:rPr lang="en-US"/>
              <a:t/>
            </a:r>
            <a:br>
              <a:rPr lang="en-US"/>
            </a:br>
            <a:r>
              <a:rPr lang="en-US"/>
              <a:t>Angular Architecture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8337746" cy="4805884"/>
          </a:xfrm>
        </p:spPr>
        <p:txBody>
          <a:bodyPr/>
          <a:lstStyle/>
          <a:p>
            <a:r>
              <a:rPr lang="en-US" smtClean="0"/>
              <a:t>Mô tả cho Angular biết cách xử lý một class</a:t>
            </a:r>
          </a:p>
          <a:p>
            <a:r>
              <a:rPr lang="en-US" smtClean="0"/>
              <a:t>Sử dụng ký pháp decorators (TypeScript)</a:t>
            </a:r>
          </a:p>
          <a:p>
            <a:pPr lvl="1"/>
            <a:r>
              <a:rPr lang="en-US" smtClean="0"/>
              <a:t>@Component(moduleId, selector, templateUrl, …)</a:t>
            </a:r>
          </a:p>
          <a:p>
            <a:r>
              <a:rPr lang="en-US" smtClean="0"/>
              <a:t>Một số metadata decorators khác</a:t>
            </a:r>
          </a:p>
          <a:p>
            <a:pPr lvl="1"/>
            <a:r>
              <a:rPr lang="en-US" smtClean="0"/>
              <a:t>@Injectable</a:t>
            </a:r>
          </a:p>
          <a:p>
            <a:pPr lvl="1"/>
            <a:r>
              <a:rPr lang="en-US" smtClean="0"/>
              <a:t>@Input</a:t>
            </a:r>
          </a:p>
          <a:p>
            <a:pPr lvl="1"/>
            <a:r>
              <a:rPr lang="en-US" smtClean="0"/>
              <a:t>@Output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3187700" cy="1612900"/>
            <a:chOff x="5956300" y="0"/>
            <a:chExt cx="3187700" cy="1612900"/>
          </a:xfrm>
        </p:grpSpPr>
        <p:sp>
          <p:nvSpPr>
            <p:cNvPr id="13" name="object 16"/>
            <p:cNvSpPr/>
            <p:nvPr/>
          </p:nvSpPr>
          <p:spPr>
            <a:xfrm>
              <a:off x="5956300" y="0"/>
              <a:ext cx="3187700" cy="1612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8"/>
            <p:cNvSpPr/>
            <p:nvPr/>
          </p:nvSpPr>
          <p:spPr>
            <a:xfrm>
              <a:off x="8509000" y="76200"/>
              <a:ext cx="635000" cy="215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/>
            <p:cNvSpPr/>
            <p:nvPr/>
          </p:nvSpPr>
          <p:spPr>
            <a:xfrm>
              <a:off x="7289800" y="609600"/>
              <a:ext cx="850900" cy="279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6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Data Binding – </a:t>
            </a:r>
            <a:r>
              <a:rPr lang="en-US"/>
              <a:t/>
            </a:r>
            <a:br>
              <a:rPr lang="en-US"/>
            </a:br>
            <a:r>
              <a:rPr lang="en-US"/>
              <a:t>Angular Architecture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8337746" cy="4805884"/>
          </a:xfrm>
        </p:spPr>
        <p:txBody>
          <a:bodyPr/>
          <a:lstStyle/>
          <a:p>
            <a:r>
              <a:rPr lang="en-US" smtClean="0"/>
              <a:t>Data Binding là cơ chế kết hợp dữ liệu với mẫu template trong một Component</a:t>
            </a:r>
          </a:p>
          <a:p>
            <a:r>
              <a:rPr lang="en-US" smtClean="0"/>
              <a:t>04 dạng chính:</a:t>
            </a:r>
          </a:p>
          <a:p>
            <a:pPr lvl="1"/>
            <a:r>
              <a:rPr lang="en-US" smtClean="0">
                <a:solidFill>
                  <a:srgbClr val="FFFF00"/>
                </a:solidFill>
              </a:rPr>
              <a:t>{{hero.main}}</a:t>
            </a:r>
            <a:r>
              <a:rPr lang="en-US" smtClean="0"/>
              <a:t>: interpolation</a:t>
            </a:r>
          </a:p>
          <a:p>
            <a:pPr lvl="1"/>
            <a:r>
              <a:rPr lang="en-US" smtClean="0">
                <a:solidFill>
                  <a:srgbClr val="FFFF00"/>
                </a:solidFill>
              </a:rPr>
              <a:t>[hero]</a:t>
            </a:r>
            <a:r>
              <a:rPr lang="en-US" smtClean="0"/>
              <a:t>: property binding</a:t>
            </a:r>
          </a:p>
          <a:p>
            <a:pPr lvl="1"/>
            <a:r>
              <a:rPr lang="en-US" smtClean="0">
                <a:solidFill>
                  <a:srgbClr val="FFFF00"/>
                </a:solidFill>
              </a:rPr>
              <a:t>(click)</a:t>
            </a:r>
            <a:r>
              <a:rPr lang="en-US" smtClean="0"/>
              <a:t>: event binding</a:t>
            </a:r>
          </a:p>
          <a:p>
            <a:pPr lvl="1"/>
            <a:r>
              <a:rPr lang="en-US" smtClean="0">
                <a:solidFill>
                  <a:srgbClr val="FFFF00"/>
                </a:solidFill>
              </a:rPr>
              <a:t>[(ngModel)]</a:t>
            </a:r>
            <a:r>
              <a:rPr lang="en-US" smtClean="0"/>
              <a:t>: two-way data binding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34333"/>
            <a:ext cx="3187700" cy="1612900"/>
            <a:chOff x="5956300" y="0"/>
            <a:chExt cx="3187700" cy="1612900"/>
          </a:xfrm>
        </p:grpSpPr>
        <p:grpSp>
          <p:nvGrpSpPr>
            <p:cNvPr id="9" name="Group 8"/>
            <p:cNvGrpSpPr/>
            <p:nvPr/>
          </p:nvGrpSpPr>
          <p:grpSpPr>
            <a:xfrm>
              <a:off x="5956300" y="0"/>
              <a:ext cx="3187700" cy="1612900"/>
              <a:chOff x="5956300" y="0"/>
              <a:chExt cx="3187700" cy="1612900"/>
            </a:xfrm>
          </p:grpSpPr>
          <p:sp>
            <p:nvSpPr>
              <p:cNvPr id="11" name="object 21"/>
              <p:cNvSpPr/>
              <p:nvPr/>
            </p:nvSpPr>
            <p:spPr>
              <a:xfrm>
                <a:off x="5956300" y="0"/>
                <a:ext cx="3187700" cy="16129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23"/>
              <p:cNvSpPr/>
              <p:nvPr/>
            </p:nvSpPr>
            <p:spPr>
              <a:xfrm>
                <a:off x="6654800" y="304800"/>
                <a:ext cx="736600" cy="8636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24"/>
              <p:cNvSpPr/>
              <p:nvPr/>
            </p:nvSpPr>
            <p:spPr>
              <a:xfrm>
                <a:off x="7724228" y="0"/>
                <a:ext cx="1255392" cy="127295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" name="object 25"/>
            <p:cNvSpPr/>
            <p:nvPr/>
          </p:nvSpPr>
          <p:spPr>
            <a:xfrm>
              <a:off x="7975600" y="304800"/>
              <a:ext cx="749300" cy="838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27"/>
          <p:cNvSpPr txBox="1"/>
          <p:nvPr/>
        </p:nvSpPr>
        <p:spPr>
          <a:xfrm>
            <a:off x="8680335" y="3879215"/>
            <a:ext cx="3373120" cy="204671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906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780"/>
              </a:spcBef>
            </a:pPr>
            <a:r>
              <a:rPr sz="1300" dirty="0">
                <a:solidFill>
                  <a:srgbClr val="BA8900"/>
                </a:solidFill>
                <a:latin typeface="Courier New"/>
                <a:cs typeface="Courier New"/>
              </a:rPr>
              <a:t>&lt;li&gt;</a:t>
            </a:r>
            <a:r>
              <a:rPr sz="1300" dirty="0">
                <a:solidFill>
                  <a:srgbClr val="BB352D"/>
                </a:solidFill>
                <a:latin typeface="Courier New"/>
                <a:cs typeface="Courier New"/>
              </a:rPr>
              <a:t>{{hero.name}}</a:t>
            </a:r>
            <a:r>
              <a:rPr sz="1300" dirty="0">
                <a:solidFill>
                  <a:srgbClr val="BA8900"/>
                </a:solidFill>
                <a:latin typeface="Courier New"/>
                <a:cs typeface="Courier New"/>
              </a:rPr>
              <a:t>&lt;/li&gt;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354330" marR="830580" indent="-228600">
              <a:lnSpc>
                <a:spcPts val="1500"/>
              </a:lnSpc>
              <a:spcBef>
                <a:spcPts val="5"/>
              </a:spcBef>
            </a:pPr>
            <a:r>
              <a:rPr sz="1300" spc="-5" dirty="0">
                <a:solidFill>
                  <a:srgbClr val="BA8900"/>
                </a:solidFill>
                <a:latin typeface="Courier New"/>
                <a:cs typeface="Courier New"/>
              </a:rPr>
              <a:t>&lt;hero-detail  </a:t>
            </a:r>
            <a:r>
              <a:rPr sz="1300" dirty="0">
                <a:solidFill>
                  <a:srgbClr val="BB352D"/>
                </a:solidFill>
                <a:latin typeface="Courier New"/>
                <a:cs typeface="Courier New"/>
              </a:rPr>
              <a:t>[hero]</a:t>
            </a:r>
            <a:r>
              <a:rPr sz="1300" dirty="0">
                <a:solidFill>
                  <a:schemeClr val="bg1"/>
                </a:solidFill>
                <a:latin typeface="Courier New"/>
                <a:cs typeface="Courier New"/>
              </a:rPr>
              <a:t>="selectedHero"</a:t>
            </a:r>
            <a:r>
              <a:rPr sz="1300" dirty="0">
                <a:solidFill>
                  <a:srgbClr val="BA8900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125730">
              <a:lnSpc>
                <a:spcPts val="1460"/>
              </a:lnSpc>
            </a:pPr>
            <a:r>
              <a:rPr sz="1300" dirty="0">
                <a:solidFill>
                  <a:srgbClr val="BA8900"/>
                </a:solidFill>
                <a:latin typeface="Courier New"/>
                <a:cs typeface="Courier New"/>
              </a:rPr>
              <a:t>&lt;/hero-detail&gt;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5730">
              <a:lnSpc>
                <a:spcPts val="1530"/>
              </a:lnSpc>
            </a:pPr>
            <a:r>
              <a:rPr sz="1300" spc="-5" dirty="0">
                <a:solidFill>
                  <a:srgbClr val="BA8900"/>
                </a:solidFill>
                <a:latin typeface="Courier New"/>
                <a:cs typeface="Courier New"/>
              </a:rPr>
              <a:t>&lt;li</a:t>
            </a:r>
            <a:r>
              <a:rPr sz="1300" spc="10" dirty="0">
                <a:solidFill>
                  <a:srgbClr val="BA89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BB352D"/>
                </a:solidFill>
                <a:latin typeface="Courier New"/>
                <a:cs typeface="Courier New"/>
              </a:rPr>
              <a:t>(click)</a:t>
            </a:r>
            <a:r>
              <a:rPr sz="1300" spc="-5" dirty="0">
                <a:solidFill>
                  <a:schemeClr val="bg1"/>
                </a:solidFill>
                <a:latin typeface="Courier New"/>
                <a:cs typeface="Courier New"/>
              </a:rPr>
              <a:t>="selectHero(hero)"</a:t>
            </a:r>
            <a:r>
              <a:rPr sz="1300" spc="-5" dirty="0">
                <a:solidFill>
                  <a:srgbClr val="BA8900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125730">
              <a:lnSpc>
                <a:spcPts val="1530"/>
              </a:lnSpc>
            </a:pPr>
            <a:r>
              <a:rPr sz="1300" dirty="0">
                <a:solidFill>
                  <a:srgbClr val="BA8900"/>
                </a:solidFill>
                <a:latin typeface="Courier New"/>
                <a:cs typeface="Courier New"/>
              </a:rPr>
              <a:t>&lt;/li&gt;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573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solidFill>
                  <a:srgbClr val="BA8900"/>
                </a:solidFill>
                <a:latin typeface="Courier New"/>
                <a:cs typeface="Courier New"/>
              </a:rPr>
              <a:t>&lt;input</a:t>
            </a:r>
            <a:r>
              <a:rPr sz="1300" spc="5" dirty="0">
                <a:solidFill>
                  <a:srgbClr val="BA89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BB352D"/>
                </a:solidFill>
                <a:latin typeface="Courier New"/>
                <a:cs typeface="Courier New"/>
              </a:rPr>
              <a:t>[(ngModel)]</a:t>
            </a:r>
            <a:r>
              <a:rPr sz="1300" spc="-5" dirty="0">
                <a:solidFill>
                  <a:schemeClr val="bg1"/>
                </a:solidFill>
                <a:latin typeface="Courier New"/>
                <a:cs typeface="Courier New"/>
              </a:rPr>
              <a:t>="hero.name"</a:t>
            </a:r>
            <a:r>
              <a:rPr sz="1300" spc="-5" dirty="0">
                <a:solidFill>
                  <a:srgbClr val="BA8900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58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Directive – </a:t>
            </a:r>
            <a:r>
              <a:rPr lang="en-US"/>
              <a:t/>
            </a:r>
            <a:br>
              <a:rPr lang="en-US"/>
            </a:br>
            <a:r>
              <a:rPr lang="en-US"/>
              <a:t>Angular Architecture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8337746" cy="4805884"/>
          </a:xfrm>
        </p:spPr>
        <p:txBody>
          <a:bodyPr/>
          <a:lstStyle/>
          <a:p>
            <a:r>
              <a:rPr lang="en-US" smtClean="0"/>
              <a:t>Template là cơ chế động</a:t>
            </a:r>
          </a:p>
          <a:p>
            <a:pPr lvl="1"/>
            <a:r>
              <a:rPr lang="en-US" smtClean="0"/>
              <a:t>Khi Angular render, nó biến đổi DOM theo chỉ dẫn của Directives</a:t>
            </a:r>
          </a:p>
          <a:p>
            <a:r>
              <a:rPr lang="en-US" smtClean="0"/>
              <a:t>Directive là một class có decorator</a:t>
            </a:r>
            <a:r>
              <a:rPr lang="en-US" smtClean="0">
                <a:solidFill>
                  <a:srgbClr val="FFFF00"/>
                </a:solidFill>
              </a:rPr>
              <a:t> @Directive</a:t>
            </a:r>
          </a:p>
          <a:p>
            <a:r>
              <a:rPr lang="en-US" smtClean="0"/>
              <a:t>Component là một directive có Template</a:t>
            </a:r>
          </a:p>
          <a:p>
            <a:r>
              <a:rPr lang="en-US" smtClean="0"/>
              <a:t>02 loại directives:</a:t>
            </a:r>
          </a:p>
          <a:p>
            <a:pPr lvl="1"/>
            <a:r>
              <a:rPr lang="en-US" smtClean="0"/>
              <a:t>Structural directives</a:t>
            </a:r>
          </a:p>
          <a:p>
            <a:pPr lvl="1"/>
            <a:r>
              <a:rPr lang="en-US" smtClean="0"/>
              <a:t>Attribute directives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0887"/>
            <a:ext cx="3187700" cy="1612900"/>
            <a:chOff x="5956300" y="0"/>
            <a:chExt cx="3187700" cy="1612900"/>
          </a:xfrm>
        </p:grpSpPr>
        <p:sp>
          <p:nvSpPr>
            <p:cNvPr id="9" name="object 17"/>
            <p:cNvSpPr/>
            <p:nvPr/>
          </p:nvSpPr>
          <p:spPr>
            <a:xfrm>
              <a:off x="5956300" y="0"/>
              <a:ext cx="3187700" cy="1612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585200" y="241300"/>
              <a:ext cx="558800" cy="34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003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Directive – </a:t>
            </a:r>
            <a:r>
              <a:rPr lang="en-US"/>
              <a:t/>
            </a:r>
            <a:br>
              <a:rPr lang="en-US"/>
            </a:br>
            <a:r>
              <a:rPr lang="en-US"/>
              <a:t>Angular Architecture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8337746" cy="4805884"/>
          </a:xfrm>
        </p:spPr>
        <p:txBody>
          <a:bodyPr/>
          <a:lstStyle/>
          <a:p>
            <a:r>
              <a:rPr lang="en-US" smtClean="0"/>
              <a:t>Structural directives: Sửa đổi DOM bằng việc Add, Remove hoặc Replace các elements</a:t>
            </a:r>
          </a:p>
          <a:p>
            <a:endParaRPr lang="en-US"/>
          </a:p>
          <a:p>
            <a:r>
              <a:rPr lang="en-US" smtClean="0"/>
              <a:t>Atribute Directives: Sửa đổi sự xuất hiện hoặc hành vi của một element đang tồn tại</a:t>
            </a:r>
          </a:p>
          <a:p>
            <a:endParaRPr lang="en-US"/>
          </a:p>
          <a:p>
            <a:r>
              <a:rPr lang="en-US" smtClean="0"/>
              <a:t>Custom attributes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0887"/>
            <a:ext cx="3187700" cy="1612900"/>
            <a:chOff x="5956300" y="0"/>
            <a:chExt cx="3187700" cy="1612900"/>
          </a:xfrm>
        </p:grpSpPr>
        <p:sp>
          <p:nvSpPr>
            <p:cNvPr id="9" name="object 17"/>
            <p:cNvSpPr/>
            <p:nvPr/>
          </p:nvSpPr>
          <p:spPr>
            <a:xfrm>
              <a:off x="5956300" y="0"/>
              <a:ext cx="3187700" cy="1612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585200" y="241300"/>
              <a:ext cx="558800" cy="34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21"/>
          <p:cNvSpPr txBox="1"/>
          <p:nvPr/>
        </p:nvSpPr>
        <p:spPr>
          <a:xfrm>
            <a:off x="3666189" y="3401437"/>
            <a:ext cx="6552565" cy="70596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885"/>
              </a:spcBef>
            </a:pPr>
            <a:r>
              <a:rPr sz="1300" dirty="0">
                <a:solidFill>
                  <a:srgbClr val="BA8900"/>
                </a:solidFill>
                <a:latin typeface="Courier New"/>
                <a:cs typeface="Courier New"/>
              </a:rPr>
              <a:t>&lt;li </a:t>
            </a:r>
            <a:r>
              <a:rPr sz="1300" spc="-5" dirty="0">
                <a:solidFill>
                  <a:srgbClr val="BB352D"/>
                </a:solidFill>
                <a:latin typeface="Courier New"/>
                <a:cs typeface="Courier New"/>
              </a:rPr>
              <a:t>*ngFor</a:t>
            </a:r>
            <a:r>
              <a:rPr sz="1300" spc="-5" dirty="0">
                <a:solidFill>
                  <a:schemeClr val="bg1"/>
                </a:solidFill>
                <a:latin typeface="Courier New"/>
                <a:cs typeface="Courier New"/>
              </a:rPr>
              <a:t>="let hero of</a:t>
            </a:r>
            <a:r>
              <a:rPr sz="1300" spc="-1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chemeClr val="bg1"/>
                </a:solidFill>
                <a:latin typeface="Courier New"/>
                <a:cs typeface="Courier New"/>
              </a:rPr>
              <a:t>heroes"</a:t>
            </a:r>
            <a:r>
              <a:rPr sz="1300" dirty="0">
                <a:solidFill>
                  <a:srgbClr val="BA8900"/>
                </a:solidFill>
                <a:latin typeface="Courier New"/>
                <a:cs typeface="Courier New"/>
              </a:rPr>
              <a:t>&gt;&lt;/li&gt;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</a:pPr>
            <a:r>
              <a:rPr sz="1300" dirty="0">
                <a:solidFill>
                  <a:srgbClr val="BA8900"/>
                </a:solidFill>
                <a:latin typeface="Courier New"/>
                <a:cs typeface="Courier New"/>
              </a:rPr>
              <a:t>&lt;hero-detail</a:t>
            </a:r>
            <a:r>
              <a:rPr sz="1300" spc="-10" dirty="0">
                <a:solidFill>
                  <a:srgbClr val="BA890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BB352D"/>
                </a:solidFill>
                <a:latin typeface="Courier New"/>
                <a:cs typeface="Courier New"/>
              </a:rPr>
              <a:t>*ngIf</a:t>
            </a:r>
            <a:r>
              <a:rPr sz="1300" dirty="0">
                <a:solidFill>
                  <a:schemeClr val="bg1"/>
                </a:solidFill>
                <a:latin typeface="Courier New"/>
                <a:cs typeface="Courier New"/>
              </a:rPr>
              <a:t>="selectedHero"</a:t>
            </a:r>
            <a:r>
              <a:rPr sz="1300" dirty="0">
                <a:solidFill>
                  <a:srgbClr val="BA8900"/>
                </a:solidFill>
                <a:latin typeface="Courier New"/>
                <a:cs typeface="Courier New"/>
              </a:rPr>
              <a:t>&gt;&lt;/hero-detail&gt;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1" name="object 23"/>
          <p:cNvSpPr txBox="1"/>
          <p:nvPr/>
        </p:nvSpPr>
        <p:spPr>
          <a:xfrm>
            <a:off x="3666188" y="5359619"/>
            <a:ext cx="6552565" cy="32188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06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0"/>
              </a:spcBef>
            </a:pPr>
            <a:r>
              <a:rPr sz="1300" spc="-5" dirty="0">
                <a:solidFill>
                  <a:srgbClr val="BA8900"/>
                </a:solidFill>
                <a:latin typeface="Courier New"/>
                <a:cs typeface="Courier New"/>
              </a:rPr>
              <a:t>&lt;input</a:t>
            </a:r>
            <a:r>
              <a:rPr sz="1300" dirty="0">
                <a:solidFill>
                  <a:srgbClr val="BA89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BB352D"/>
                </a:solidFill>
                <a:latin typeface="Courier New"/>
                <a:cs typeface="Courier New"/>
              </a:rPr>
              <a:t>[(ngModel)]</a:t>
            </a:r>
            <a:r>
              <a:rPr sz="1300" spc="-5" dirty="0">
                <a:solidFill>
                  <a:schemeClr val="bg1"/>
                </a:solidFill>
                <a:latin typeface="Courier New"/>
                <a:cs typeface="Courier New"/>
              </a:rPr>
              <a:t>="hero.name"</a:t>
            </a:r>
            <a:r>
              <a:rPr sz="1300" spc="-5" dirty="0">
                <a:solidFill>
                  <a:srgbClr val="BA8900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770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Service – </a:t>
            </a:r>
            <a:r>
              <a:rPr lang="en-US"/>
              <a:t/>
            </a:r>
            <a:br>
              <a:rPr lang="en-US"/>
            </a:br>
            <a:r>
              <a:rPr lang="en-US"/>
              <a:t>Angular Architecture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1169" y="2052116"/>
            <a:ext cx="8790176" cy="4805884"/>
          </a:xfrm>
        </p:spPr>
        <p:txBody>
          <a:bodyPr/>
          <a:lstStyle/>
          <a:p>
            <a:r>
              <a:rPr lang="en-US" smtClean="0"/>
              <a:t>Service là một class có một 1 mục đích hẹp và được xác định rõ</a:t>
            </a:r>
          </a:p>
          <a:p>
            <a:pPr lvl="1"/>
            <a:r>
              <a:rPr lang="en-US" smtClean="0"/>
              <a:t>Ex: logging service, data service, tax calculator, health insurance calculator, application configuration, 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1606"/>
            <a:ext cx="3187700" cy="1612900"/>
            <a:chOff x="5956300" y="0"/>
            <a:chExt cx="3187700" cy="1612900"/>
          </a:xfrm>
        </p:grpSpPr>
        <p:sp>
          <p:nvSpPr>
            <p:cNvPr id="13" name="object 15"/>
            <p:cNvSpPr/>
            <p:nvPr/>
          </p:nvSpPr>
          <p:spPr>
            <a:xfrm>
              <a:off x="5956300" y="0"/>
              <a:ext cx="3187700" cy="1612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7"/>
            <p:cNvSpPr/>
            <p:nvPr/>
          </p:nvSpPr>
          <p:spPr>
            <a:xfrm>
              <a:off x="5956300" y="711200"/>
              <a:ext cx="609600" cy="876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77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Service – </a:t>
            </a:r>
            <a:r>
              <a:rPr lang="en-US"/>
              <a:t/>
            </a:r>
            <a:br>
              <a:rPr lang="en-US"/>
            </a:br>
            <a:r>
              <a:rPr lang="en-US"/>
              <a:t>Angular Architecture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1169" y="2052116"/>
            <a:ext cx="8790176" cy="4805884"/>
          </a:xfrm>
        </p:spPr>
        <p:txBody>
          <a:bodyPr/>
          <a:lstStyle/>
          <a:p>
            <a:r>
              <a:rPr lang="en-US" smtClean="0"/>
              <a:t>Như vậy các Component nên được thiết kế tinh gọn</a:t>
            </a:r>
          </a:p>
          <a:p>
            <a:pPr lvl="1"/>
            <a:r>
              <a:rPr lang="en-US" smtClean="0"/>
              <a:t>Không nên lấy dữ liệu từ server, validate user input hay log trực tiếp ra console, …</a:t>
            </a:r>
          </a:p>
          <a:p>
            <a:pPr lvl="1"/>
            <a:r>
              <a:rPr lang="en-US" smtClean="0"/>
              <a:t>Nên tập trung xử lý các trải nghiệm người dùng, làm trung gian giữa view và xử lý logic</a:t>
            </a:r>
          </a:p>
          <a:p>
            <a:pPr lvl="1"/>
            <a:r>
              <a:rPr lang="en-US" smtClean="0"/>
              <a:t>Mọi thứ không tầm thường nên ủy thác cho Service</a:t>
            </a:r>
          </a:p>
          <a:p>
            <a:r>
              <a:rPr lang="en-US" smtClean="0"/>
              <a:t>Service được sử dụng trong component thông qua Dependency Injection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1606"/>
            <a:ext cx="3187700" cy="1612900"/>
            <a:chOff x="5956300" y="0"/>
            <a:chExt cx="3187700" cy="1612900"/>
          </a:xfrm>
        </p:grpSpPr>
        <p:sp>
          <p:nvSpPr>
            <p:cNvPr id="13" name="object 15"/>
            <p:cNvSpPr/>
            <p:nvPr/>
          </p:nvSpPr>
          <p:spPr>
            <a:xfrm>
              <a:off x="5956300" y="0"/>
              <a:ext cx="3187700" cy="1612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7"/>
            <p:cNvSpPr/>
            <p:nvPr/>
          </p:nvSpPr>
          <p:spPr>
            <a:xfrm>
              <a:off x="5956300" y="711200"/>
              <a:ext cx="609600" cy="876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44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</a:t>
            </a:r>
            <a:r>
              <a:rPr lang="en-US" smtClean="0">
                <a:solidFill>
                  <a:srgbClr val="FFFF00"/>
                </a:solidFill>
              </a:rPr>
              <a:t>://angular.io</a:t>
            </a:r>
            <a:endParaRPr lang="en-US">
              <a:solidFill>
                <a:srgbClr val="FFFF00"/>
              </a:solidFill>
            </a:endParaRP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https://</a:t>
            </a:r>
            <a:r>
              <a:rPr lang="en-US" smtClean="0">
                <a:solidFill>
                  <a:srgbClr val="FFFF00"/>
                </a:solidFill>
              </a:rPr>
              <a:t>github.com/angular/angular-cli/wiki</a:t>
            </a:r>
            <a:endParaRPr lang="en-US" spc="9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Thế hệ tiếp theo của AngularJS</a:t>
            </a:r>
          </a:p>
          <a:p>
            <a:r>
              <a:rPr lang="en-US" sz="2400" smtClean="0"/>
              <a:t>Kiểm soát được với ứng dụng kích thước lớn</a:t>
            </a:r>
          </a:p>
          <a:p>
            <a:r>
              <a:rPr lang="en-US" sz="2400" smtClean="0"/>
              <a:t>Ít concepts, dễ học hơn với thiết kế hướng Mô-đun</a:t>
            </a:r>
          </a:p>
          <a:p>
            <a:r>
              <a:rPr lang="en-US" sz="2400" smtClean="0"/>
              <a:t>Mọi thứ đều là component</a:t>
            </a:r>
          </a:p>
          <a:p>
            <a:r>
              <a:rPr lang="en-US" sz="2400" smtClean="0"/>
              <a:t>Hỗ trợ viết bằng nhiều ngôn ngữ (typescript, dart, js)</a:t>
            </a:r>
          </a:p>
          <a:p>
            <a:r>
              <a:rPr lang="en-US" sz="2400" smtClean="0"/>
              <a:t>Hiệu năng = 5x AngularJS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756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Angular được viết bằng TypeScript</a:t>
            </a:r>
            <a:endParaRPr lang="en-US" sz="2400"/>
          </a:p>
          <a:p>
            <a:r>
              <a:rPr lang="en-US" sz="2400" smtClean="0">
                <a:solidFill>
                  <a:srgbClr val="FFFF00"/>
                </a:solidFill>
              </a:rPr>
              <a:t>Chính thức được hỗ trợ bởi Microsoft &amp; Google</a:t>
            </a:r>
          </a:p>
        </p:txBody>
      </p:sp>
    </p:spTree>
    <p:extLst>
      <p:ext uri="{BB962C8B-B14F-4D97-AF65-F5344CB8AC3E}">
        <p14:creationId xmlns:p14="http://schemas.microsoft.com/office/powerpoint/2010/main" val="37510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</a:t>
            </a:r>
            <a:r>
              <a:rPr lang="en-US" smtClean="0"/>
              <a:t>ứng dụng </a:t>
            </a:r>
            <a:r>
              <a:rPr lang="en-US"/>
              <a:t>-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8" y="2052116"/>
            <a:ext cx="8382081" cy="3997828"/>
          </a:xfrm>
        </p:spPr>
        <p:txBody>
          <a:bodyPr/>
          <a:lstStyle/>
          <a:p>
            <a:r>
              <a:rPr lang="en-US" smtClean="0"/>
              <a:t>Trông giống như 01 cây `</a:t>
            </a:r>
            <a:r>
              <a:rPr lang="en-US" smtClean="0">
                <a:solidFill>
                  <a:srgbClr val="FFFF00"/>
                </a:solidFill>
              </a:rPr>
              <a:t>Components</a:t>
            </a:r>
            <a:r>
              <a:rPr lang="en-US" smtClean="0"/>
              <a:t>`</a:t>
            </a:r>
          </a:p>
          <a:p>
            <a:r>
              <a:rPr lang="en-US" smtClean="0"/>
              <a:t>Thành phần cấp cao nhất (gốc) chính là App, được hiển thị khi trình duyệt khởi động ứng dụng</a:t>
            </a:r>
          </a:p>
          <a:p>
            <a:r>
              <a:rPr lang="en-US" smtClean="0"/>
              <a:t>Tính chất của 1 component:</a:t>
            </a:r>
          </a:p>
          <a:p>
            <a:pPr lvl="1"/>
            <a:r>
              <a:rPr lang="en-US">
                <a:solidFill>
                  <a:srgbClr val="FFFF00"/>
                </a:solidFill>
              </a:rPr>
              <a:t>Composability </a:t>
            </a:r>
            <a:r>
              <a:rPr lang="en-US" smtClean="0">
                <a:solidFill>
                  <a:srgbClr val="FFFF00"/>
                </a:solidFill>
              </a:rPr>
              <a:t>- Khả </a:t>
            </a:r>
            <a:r>
              <a:rPr lang="en-US">
                <a:solidFill>
                  <a:srgbClr val="FFFF00"/>
                </a:solidFill>
              </a:rPr>
              <a:t>năng kết </a:t>
            </a:r>
            <a:r>
              <a:rPr lang="en-US" smtClean="0">
                <a:solidFill>
                  <a:srgbClr val="FFFF00"/>
                </a:solidFill>
              </a:rPr>
              <a:t>hợp</a:t>
            </a:r>
            <a:endParaRPr lang="en-US">
              <a:solidFill>
                <a:srgbClr val="FFFF00"/>
              </a:solidFill>
            </a:endParaRPr>
          </a:p>
          <a:p>
            <a:pPr lvl="1"/>
            <a:r>
              <a:rPr lang="en-US" smtClean="0">
                <a:solidFill>
                  <a:srgbClr val="FFFF00"/>
                </a:solidFill>
              </a:rPr>
              <a:t>Reusable - Tái </a:t>
            </a:r>
            <a:r>
              <a:rPr lang="en-US">
                <a:solidFill>
                  <a:srgbClr val="FFFF00"/>
                </a:solidFill>
              </a:rPr>
              <a:t>sử dụng</a:t>
            </a:r>
          </a:p>
          <a:p>
            <a:pPr lvl="1"/>
            <a:r>
              <a:rPr lang="en-US" smtClean="0">
                <a:solidFill>
                  <a:srgbClr val="FFFF00"/>
                </a:solidFill>
              </a:rPr>
              <a:t>Hierarchical - Phân </a:t>
            </a:r>
            <a:r>
              <a:rPr lang="en-US">
                <a:solidFill>
                  <a:srgbClr val="FFFF00"/>
                </a:solidFill>
              </a:rPr>
              <a:t>cấp</a:t>
            </a:r>
          </a:p>
        </p:txBody>
      </p:sp>
    </p:spTree>
    <p:extLst>
      <p:ext uri="{BB962C8B-B14F-4D97-AF65-F5344CB8AC3E}">
        <p14:creationId xmlns:p14="http://schemas.microsoft.com/office/powerpoint/2010/main" val="38747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Inventory App: Components</a:t>
            </a:r>
          </a:p>
        </p:txBody>
      </p:sp>
      <p:sp>
        <p:nvSpPr>
          <p:cNvPr id="6" name="object 5"/>
          <p:cNvSpPr/>
          <p:nvPr/>
        </p:nvSpPr>
        <p:spPr>
          <a:xfrm>
            <a:off x="3122859" y="2073563"/>
            <a:ext cx="6248400" cy="461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3105701" y="2757026"/>
            <a:ext cx="6285814" cy="36780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1440873" y="2797463"/>
            <a:ext cx="1531491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dirty="0">
                <a:solidFill>
                  <a:srgbClr val="00B0F0"/>
                </a:solidFill>
                <a:latin typeface="+mj-lt"/>
                <a:cs typeface="Arial"/>
              </a:rPr>
              <a:t>Navigation  Component</a:t>
            </a:r>
            <a:endParaRPr sz="1800">
              <a:solidFill>
                <a:srgbClr val="00B0F0"/>
              </a:solidFill>
              <a:latin typeface="+mj-lt"/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9460159" y="3419763"/>
            <a:ext cx="1706605" cy="52065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dirty="0">
                <a:solidFill>
                  <a:srgbClr val="DE8147"/>
                </a:solidFill>
                <a:latin typeface="Arial"/>
                <a:cs typeface="Arial"/>
              </a:rPr>
              <a:t>Breadcrumbs  Component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9485559" y="4969163"/>
            <a:ext cx="1251714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dirty="0">
                <a:solidFill>
                  <a:srgbClr val="63A24E"/>
                </a:solidFill>
                <a:latin typeface="Arial"/>
                <a:cs typeface="Arial"/>
              </a:rPr>
              <a:t>ProductList  Component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98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Inventory App: Components</a:t>
            </a:r>
          </a:p>
        </p:txBody>
      </p:sp>
      <p:sp>
        <p:nvSpPr>
          <p:cNvPr id="5" name="object 6"/>
          <p:cNvSpPr/>
          <p:nvPr/>
        </p:nvSpPr>
        <p:spPr>
          <a:xfrm>
            <a:off x="2641571" y="2909481"/>
            <a:ext cx="7912100" cy="339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/>
          <p:nvPr/>
        </p:nvSpPr>
        <p:spPr>
          <a:xfrm>
            <a:off x="2611808" y="2920898"/>
            <a:ext cx="7958918" cy="3351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/>
          <p:cNvSpPr txBox="1"/>
          <p:nvPr/>
        </p:nvSpPr>
        <p:spPr>
          <a:xfrm>
            <a:off x="2438371" y="2337981"/>
            <a:ext cx="1510174" cy="52065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dirty="0">
                <a:solidFill>
                  <a:srgbClr val="92D050"/>
                </a:solidFill>
                <a:latin typeface="Arial"/>
                <a:cs typeface="Arial"/>
              </a:rPr>
              <a:t>Product Row  Component</a:t>
            </a:r>
            <a:endParaRPr sz="1800">
              <a:solidFill>
                <a:srgbClr val="92D05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66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Inventory App: Components</a:t>
            </a:r>
          </a:p>
        </p:txBody>
      </p:sp>
      <p:sp>
        <p:nvSpPr>
          <p:cNvPr id="3" name="object 5"/>
          <p:cNvSpPr/>
          <p:nvPr/>
        </p:nvSpPr>
        <p:spPr>
          <a:xfrm>
            <a:off x="2658039" y="3480954"/>
            <a:ext cx="79121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/>
          <p:cNvSpPr/>
          <p:nvPr/>
        </p:nvSpPr>
        <p:spPr>
          <a:xfrm>
            <a:off x="2650694" y="3496257"/>
            <a:ext cx="4443657" cy="1112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/>
          <p:nvPr/>
        </p:nvSpPr>
        <p:spPr>
          <a:xfrm>
            <a:off x="9040437" y="3496917"/>
            <a:ext cx="1496694" cy="59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/>
          <p:cNvSpPr txBox="1"/>
          <p:nvPr/>
        </p:nvSpPr>
        <p:spPr>
          <a:xfrm>
            <a:off x="2632639" y="2896754"/>
            <a:ext cx="1662270" cy="52065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dirty="0">
                <a:solidFill>
                  <a:srgbClr val="00B0F0"/>
                </a:solidFill>
                <a:latin typeface="Arial"/>
                <a:cs typeface="Arial"/>
              </a:rPr>
              <a:t>Product Image  Component</a:t>
            </a:r>
            <a:endParaRPr sz="18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4791639" y="2896754"/>
            <a:ext cx="2135634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dirty="0">
                <a:solidFill>
                  <a:srgbClr val="DE8147"/>
                </a:solidFill>
                <a:latin typeface="Arial"/>
                <a:cs typeface="Arial"/>
              </a:rPr>
              <a:t>Product Department  Component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9190733" y="2920861"/>
            <a:ext cx="1379406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dirty="0">
                <a:solidFill>
                  <a:srgbClr val="63A24E"/>
                </a:solidFill>
                <a:latin typeface="Arial"/>
                <a:cs typeface="Arial"/>
              </a:rPr>
              <a:t>Price Display  Component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07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Inventory App: Components</a:t>
            </a:r>
          </a:p>
        </p:txBody>
      </p:sp>
      <p:sp>
        <p:nvSpPr>
          <p:cNvPr id="3" name="object 6"/>
          <p:cNvSpPr/>
          <p:nvPr/>
        </p:nvSpPr>
        <p:spPr>
          <a:xfrm>
            <a:off x="3284682" y="1885285"/>
            <a:ext cx="6121400" cy="477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03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Application Architecture </a:t>
            </a:r>
            <a:r>
              <a:rPr lang="en-US"/>
              <a:t>- Angular</a:t>
            </a:r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87" y="1835408"/>
            <a:ext cx="9116452" cy="463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2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497</TotalTime>
  <Words>742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 Unicode MS</vt:lpstr>
      <vt:lpstr>Arial</vt:lpstr>
      <vt:lpstr>Calibri</vt:lpstr>
      <vt:lpstr>Courier New</vt:lpstr>
      <vt:lpstr>MS Shell Dlg 2</vt:lpstr>
      <vt:lpstr>Tahoma</vt:lpstr>
      <vt:lpstr>Times New Roman</vt:lpstr>
      <vt:lpstr>Wingdings</vt:lpstr>
      <vt:lpstr>Wingdings 3</vt:lpstr>
      <vt:lpstr>Madison</vt:lpstr>
      <vt:lpstr>Angular - Architecture</vt:lpstr>
      <vt:lpstr>Tổng quan</vt:lpstr>
      <vt:lpstr>Tổng quan</vt:lpstr>
      <vt:lpstr>Kiến trúc ứng dụng - Angular</vt:lpstr>
      <vt:lpstr>Inventory App: Components</vt:lpstr>
      <vt:lpstr>Inventory App: Components</vt:lpstr>
      <vt:lpstr>Inventory App: Components</vt:lpstr>
      <vt:lpstr>Inventory App: Components</vt:lpstr>
      <vt:lpstr>Application Architecture - Angular</vt:lpstr>
      <vt:lpstr>Modules –  Angular Architecture</vt:lpstr>
      <vt:lpstr>Modules –  Angular Architecture</vt:lpstr>
      <vt:lpstr>Templates –  Angular Architecture </vt:lpstr>
      <vt:lpstr>Metadata –  Angular Architecture </vt:lpstr>
      <vt:lpstr>Data Binding –  Angular Architecture </vt:lpstr>
      <vt:lpstr>Directive –  Angular Architecture </vt:lpstr>
      <vt:lpstr>Directive –  Angular Architecture </vt:lpstr>
      <vt:lpstr>Service –  Angular Architecture </vt:lpstr>
      <vt:lpstr>Service –  Angular Architecture 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94</cp:revision>
  <dcterms:created xsi:type="dcterms:W3CDTF">2019-01-18T02:20:21Z</dcterms:created>
  <dcterms:modified xsi:type="dcterms:W3CDTF">2019-01-24T17:46:56Z</dcterms:modified>
</cp:coreProperties>
</file>