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34" d="100"/>
          <a:sy n="34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25-Jan-19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dependency-injection-in-action" TargetMode="External"/><Relationship Id="rId2" Type="http://schemas.openxmlformats.org/officeDocument/2006/relationships/hyperlink" Target="https://angular.io/guide/hierarchical-dependency-inje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259" y="3095428"/>
            <a:ext cx="7637929" cy="2602130"/>
          </a:xfrm>
        </p:spPr>
        <p:txBody>
          <a:bodyPr/>
          <a:lstStyle/>
          <a:p>
            <a:r>
              <a:rPr lang="en-US" smtClean="0"/>
              <a:t>Angular – Dependency Injection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One framework.</a:t>
            </a:r>
            <a:br>
              <a:rPr lang="en-US"/>
            </a:br>
            <a:r>
              <a:rPr lang="en-US" smtClean="0"/>
              <a:t>Web, Mobile </a:t>
            </a:r>
            <a:r>
              <a:rPr lang="en-US"/>
              <a:t>&amp; desktop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13" y="1318379"/>
            <a:ext cx="2545810" cy="25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https://angular.io/guide/dependency-injection</a:t>
            </a:r>
          </a:p>
          <a:p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angular.io/guide/hierarchical-dependency-injection</a:t>
            </a:r>
            <a:endParaRPr lang="en-US" smtClean="0"/>
          </a:p>
          <a:p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angular.io/guide/dependency-injection-in-action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0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mẫu thiết kế quan trọng trong ứng dụng</a:t>
            </a:r>
          </a:p>
          <a:p>
            <a:r>
              <a:rPr lang="en-US" smtClean="0"/>
              <a:t>Thường gọi chung là DI</a:t>
            </a:r>
          </a:p>
          <a:p>
            <a:r>
              <a:rPr lang="en-US" smtClean="0"/>
              <a:t>Cung cấp một cách khởi tạo thể hiện của một lớp cùng với đầy đủ các phụ thuộc mà nó yêu cầu</a:t>
            </a:r>
          </a:p>
        </p:txBody>
      </p:sp>
    </p:spTree>
    <p:extLst>
      <p:ext uri="{BB962C8B-B14F-4D97-AF65-F5344CB8AC3E}">
        <p14:creationId xmlns:p14="http://schemas.microsoft.com/office/powerpoint/2010/main" val="14786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Hầu hết các dependencies là các services</a:t>
            </a:r>
          </a:p>
          <a:p>
            <a:pPr lvl="1"/>
            <a:r>
              <a:rPr lang="en-US" smtClean="0"/>
              <a:t>DI được sử dụng để cung cấp cho các component mới với các services mà nó cần</a:t>
            </a:r>
          </a:p>
          <a:p>
            <a:pPr lvl="1"/>
            <a:r>
              <a:rPr lang="en-US" smtClean="0"/>
              <a:t>DI biết chính xác service nào được khởi tạo dựa vào tham số hàm khởi tạo</a:t>
            </a:r>
          </a:p>
          <a:p>
            <a:r>
              <a:rPr lang="en-US" smtClean="0"/>
              <a:t>Khi Angular khởi tạo component, nó hỏi injector về các services yêu cầu</a:t>
            </a:r>
          </a:p>
        </p:txBody>
      </p:sp>
      <p:sp>
        <p:nvSpPr>
          <p:cNvPr id="4" name="object 15"/>
          <p:cNvSpPr txBox="1"/>
          <p:nvPr/>
        </p:nvSpPr>
        <p:spPr>
          <a:xfrm>
            <a:off x="5394254" y="6049944"/>
            <a:ext cx="5175885" cy="40972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sz="1300" spc="-5" dirty="0">
                <a:solidFill>
                  <a:schemeClr val="bg1"/>
                </a:solidFill>
                <a:latin typeface="Courier New"/>
                <a:cs typeface="Courier New"/>
              </a:rPr>
              <a:t>constructor(</a:t>
            </a:r>
            <a:r>
              <a:rPr sz="1300" spc="-5" dirty="0">
                <a:solidFill>
                  <a:srgbClr val="BA8900"/>
                </a:solidFill>
                <a:latin typeface="Courier New"/>
                <a:cs typeface="Courier New"/>
              </a:rPr>
              <a:t>private </a:t>
            </a:r>
            <a:r>
              <a:rPr sz="1300" spc="-5" dirty="0">
                <a:solidFill>
                  <a:schemeClr val="bg1"/>
                </a:solidFill>
                <a:latin typeface="Courier New"/>
                <a:cs typeface="Courier New"/>
              </a:rPr>
              <a:t>service: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BA8900"/>
                </a:solidFill>
                <a:latin typeface="Courier New"/>
                <a:cs typeface="Courier New"/>
              </a:rPr>
              <a:t>HeroService</a:t>
            </a:r>
            <a:r>
              <a:rPr sz="1300" dirty="0">
                <a:solidFill>
                  <a:schemeClr val="bg1"/>
                </a:solidFill>
                <a:latin typeface="Courier New"/>
                <a:cs typeface="Courier New"/>
              </a:rPr>
              <a:t>) {</a:t>
            </a:r>
            <a:r>
              <a:rPr sz="1300" spc="-1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sz="130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744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Injector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Quản lý các thể hiện của services mà nó đã tạo ra trước đó trong 1 container</a:t>
            </a:r>
          </a:p>
          <a:p>
            <a:r>
              <a:rPr lang="en-US" smtClean="0"/>
              <a:t>Nếu một service được yêu chưa có trong container, thì injector sẽ khởi tạo service và add nó vào container trước khi trả về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Injector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Khi tất cả các services yêu cầu được khởi tạo, Angular có thể gọi các hàm khởi tạo của Component với các services tương ứng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6" name="object 9"/>
          <p:cNvSpPr/>
          <p:nvPr/>
        </p:nvSpPr>
        <p:spPr>
          <a:xfrm>
            <a:off x="4116295" y="4248275"/>
            <a:ext cx="4318000" cy="196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17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Để injector biết được thứ tự được khởi tạo, thì phải đăng ký một Provider cho mỗi service</a:t>
            </a:r>
          </a:p>
          <a:p>
            <a:r>
              <a:rPr lang="en-US"/>
              <a:t>Provider: Creates or returns </a:t>
            </a:r>
            <a:r>
              <a:rPr lang="en-US"/>
              <a:t>a </a:t>
            </a:r>
            <a:r>
              <a:rPr lang="en-US" smtClean="0"/>
              <a:t>service</a:t>
            </a:r>
          </a:p>
          <a:p>
            <a:r>
              <a:rPr lang="en-US" smtClean="0"/>
              <a:t>Được đăng ký trong Module hoặc Component</a:t>
            </a:r>
          </a:p>
        </p:txBody>
      </p:sp>
    </p:spTree>
    <p:extLst>
      <p:ext uri="{BB962C8B-B14F-4D97-AF65-F5344CB8AC3E}">
        <p14:creationId xmlns:p14="http://schemas.microsoft.com/office/powerpoint/2010/main" val="216098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Được đăng ký trong Module hoặc Component</a:t>
            </a:r>
          </a:p>
          <a:p>
            <a:pPr lvl="1"/>
            <a:r>
              <a:rPr lang="en-US" smtClean="0"/>
              <a:t>Root module: sẵn có mọi nơi trong ứng dụng</a:t>
            </a:r>
          </a:p>
          <a:p>
            <a:pPr lvl="1"/>
            <a:r>
              <a:rPr lang="en-US" smtClean="0"/>
              <a:t>Component: Tạo mới service cho mỗi component được khởi tạo?</a:t>
            </a:r>
          </a:p>
          <a:p>
            <a:endParaRPr lang="en-US"/>
          </a:p>
          <a:p>
            <a:endParaRPr lang="en-US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290293" y="4597102"/>
            <a:ext cx="8601360" cy="2037080"/>
            <a:chOff x="263011" y="4070629"/>
            <a:chExt cx="8601360" cy="2037080"/>
          </a:xfrm>
        </p:grpSpPr>
        <p:sp>
          <p:nvSpPr>
            <p:cNvPr id="5" name="object 11"/>
            <p:cNvSpPr txBox="1"/>
            <p:nvPr/>
          </p:nvSpPr>
          <p:spPr>
            <a:xfrm>
              <a:off x="263011" y="4070629"/>
              <a:ext cx="3562985" cy="203708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56515" rIns="0" bIns="0" rtlCol="0">
              <a:spAutoFit/>
            </a:bodyPr>
            <a:lstStyle/>
            <a:p>
              <a:pPr marL="290195" marR="2273300" indent="-198755">
                <a:lnSpc>
                  <a:spcPts val="1500"/>
                </a:lnSpc>
                <a:spcBef>
                  <a:spcPts val="445"/>
                </a:spcBef>
              </a:pPr>
              <a:r>
                <a:rPr sz="1300">
                  <a:solidFill>
                    <a:srgbClr val="BB352D"/>
                  </a:solidFill>
                  <a:latin typeface="Courier New"/>
                  <a:cs typeface="Courier New"/>
                </a:rPr>
                <a:t>@</a:t>
              </a:r>
              <a:r>
                <a:rPr sz="1300" smtClean="0">
                  <a:solidFill>
                    <a:srgbClr val="BB352D"/>
                  </a:solidFill>
                  <a:latin typeface="Courier New"/>
                  <a:cs typeface="Courier New"/>
                </a:rPr>
                <a:t>NgModule</a:t>
              </a:r>
              <a:r>
                <a:rPr sz="1300" smtClean="0">
                  <a:solidFill>
                    <a:schemeClr val="bg1"/>
                  </a:solidFill>
                  <a:latin typeface="Courier New"/>
                  <a:cs typeface="Courier New"/>
                </a:rPr>
                <a:t>({  </a:t>
              </a:r>
              <a:r>
                <a:rPr sz="1300" smtClean="0">
                  <a:solidFill>
                    <a:srgbClr val="BA8900"/>
                  </a:solidFill>
                  <a:latin typeface="Courier New"/>
                  <a:cs typeface="Courier New"/>
                </a:rPr>
                <a:t>imports</a:t>
              </a:r>
              <a:r>
                <a:rPr sz="1300" smtClean="0">
                  <a:solidFill>
                    <a:schemeClr val="bg1"/>
                  </a:solidFill>
                  <a:latin typeface="Courier New"/>
                  <a:cs typeface="Courier New"/>
                </a:rPr>
                <a:t>:</a:t>
              </a:r>
              <a:r>
                <a:rPr sz="1300" spc="-105" smtClean="0">
                  <a:solidFill>
                    <a:schemeClr val="bg1"/>
                  </a:solidFill>
                  <a:latin typeface="Courier New"/>
                  <a:cs typeface="Courier New"/>
                </a:rPr>
                <a:t> </a:t>
              </a:r>
              <a:r>
                <a:rPr sz="1300" dirty="0">
                  <a:solidFill>
                    <a:schemeClr val="bg1"/>
                  </a:solidFill>
                  <a:latin typeface="Courier New"/>
                  <a:cs typeface="Courier New"/>
                </a:rPr>
                <a:t>[</a:t>
              </a:r>
              <a:endParaRPr sz="1300">
                <a:solidFill>
                  <a:schemeClr val="bg1"/>
                </a:solidFill>
                <a:latin typeface="Courier New"/>
                <a:cs typeface="Courier New"/>
              </a:endParaRPr>
            </a:p>
            <a:p>
              <a:pPr marL="488315">
                <a:lnSpc>
                  <a:spcPts val="1430"/>
                </a:lnSpc>
              </a:pPr>
              <a:r>
                <a:rPr sz="1300" dirty="0">
                  <a:solidFill>
                    <a:schemeClr val="bg1"/>
                  </a:solidFill>
                  <a:latin typeface="Courier New"/>
                  <a:cs typeface="Courier New"/>
                </a:rPr>
                <a:t>…</a:t>
              </a:r>
              <a:endParaRPr sz="1300">
                <a:solidFill>
                  <a:schemeClr val="bg1"/>
                </a:solidFill>
                <a:latin typeface="Courier New"/>
                <a:cs typeface="Courier New"/>
              </a:endParaRPr>
            </a:p>
            <a:p>
              <a:pPr marL="290195">
                <a:lnSpc>
                  <a:spcPts val="1500"/>
                </a:lnSpc>
              </a:pPr>
              <a:r>
                <a:rPr sz="1300" dirty="0">
                  <a:solidFill>
                    <a:schemeClr val="bg1"/>
                  </a:solidFill>
                  <a:latin typeface="Courier New"/>
                  <a:cs typeface="Courier New"/>
                </a:rPr>
                <a:t>],</a:t>
              </a:r>
              <a:endParaRPr sz="1300">
                <a:solidFill>
                  <a:schemeClr val="bg1"/>
                </a:solidFill>
                <a:latin typeface="Courier New"/>
                <a:cs typeface="Courier New"/>
              </a:endParaRPr>
            </a:p>
            <a:p>
              <a:pPr marL="518795" marR="1846580" indent="-198755">
                <a:lnSpc>
                  <a:spcPts val="1500"/>
                </a:lnSpc>
                <a:spcBef>
                  <a:spcPts val="70"/>
                </a:spcBef>
              </a:pPr>
              <a:r>
                <a:rPr sz="1300" dirty="0">
                  <a:solidFill>
                    <a:srgbClr val="BA8900"/>
                  </a:solidFill>
                  <a:latin typeface="Courier New"/>
                  <a:cs typeface="Courier New"/>
                </a:rPr>
                <a:t>providers</a:t>
              </a:r>
              <a:r>
                <a:rPr sz="1300" dirty="0">
                  <a:solidFill>
                    <a:schemeClr val="bg1"/>
                  </a:solidFill>
                  <a:latin typeface="Courier New"/>
                  <a:cs typeface="Courier New"/>
                </a:rPr>
                <a:t>: [  </a:t>
              </a:r>
              <a:r>
                <a:rPr sz="1300" spc="-5" dirty="0">
                  <a:solidFill>
                    <a:schemeClr val="bg1"/>
                  </a:solidFill>
                  <a:latin typeface="Courier New"/>
                  <a:cs typeface="Courier New"/>
                </a:rPr>
                <a:t>HeroService,  Logger</a:t>
              </a:r>
              <a:endParaRPr sz="1300">
                <a:solidFill>
                  <a:schemeClr val="bg1"/>
                </a:solidFill>
                <a:latin typeface="Courier New"/>
                <a:cs typeface="Courier New"/>
              </a:endParaRPr>
            </a:p>
            <a:p>
              <a:pPr marL="320675">
                <a:lnSpc>
                  <a:spcPts val="1430"/>
                </a:lnSpc>
              </a:pPr>
              <a:r>
                <a:rPr sz="1300" dirty="0">
                  <a:solidFill>
                    <a:schemeClr val="bg1"/>
                  </a:solidFill>
                  <a:latin typeface="Courier New"/>
                  <a:cs typeface="Courier New"/>
                </a:rPr>
                <a:t>],</a:t>
              </a:r>
              <a:endParaRPr sz="1300">
                <a:solidFill>
                  <a:schemeClr val="bg1"/>
                </a:solidFill>
                <a:latin typeface="Courier New"/>
                <a:cs typeface="Courier New"/>
              </a:endParaRPr>
            </a:p>
            <a:p>
              <a:pPr marL="320675">
                <a:lnSpc>
                  <a:spcPts val="1500"/>
                </a:lnSpc>
              </a:pPr>
              <a:r>
                <a:rPr sz="1300" dirty="0">
                  <a:solidFill>
                    <a:schemeClr val="bg1"/>
                  </a:solidFill>
                  <a:latin typeface="Courier New"/>
                  <a:cs typeface="Courier New"/>
                </a:rPr>
                <a:t>…</a:t>
              </a:r>
              <a:endParaRPr sz="1300">
                <a:solidFill>
                  <a:schemeClr val="bg1"/>
                </a:solidFill>
                <a:latin typeface="Courier New"/>
                <a:cs typeface="Courier New"/>
              </a:endParaRPr>
            </a:p>
            <a:p>
              <a:pPr marL="92075">
                <a:lnSpc>
                  <a:spcPts val="1530"/>
                </a:lnSpc>
              </a:pPr>
              <a:r>
                <a:rPr sz="1300" dirty="0">
                  <a:solidFill>
                    <a:schemeClr val="bg1"/>
                  </a:solidFill>
                  <a:latin typeface="Courier New"/>
                  <a:cs typeface="Courier New"/>
                </a:rPr>
                <a:t>})</a:t>
              </a:r>
              <a:endParaRPr sz="130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6" name="object 13"/>
            <p:cNvSpPr txBox="1"/>
            <p:nvPr/>
          </p:nvSpPr>
          <p:spPr>
            <a:xfrm>
              <a:off x="4067581" y="4127169"/>
              <a:ext cx="4796790" cy="1448473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190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5"/>
                </a:spcBef>
              </a:pPr>
              <a:endParaRPr sz="1900">
                <a:latin typeface="Times New Roman"/>
                <a:cs typeface="Times New Roman"/>
              </a:endParaRPr>
            </a:p>
            <a:p>
              <a:pPr marL="283210" marR="2523490" indent="-198755">
                <a:lnSpc>
                  <a:spcPts val="1500"/>
                </a:lnSpc>
              </a:pPr>
              <a:r>
                <a:rPr sz="1300" spc="-5" dirty="0">
                  <a:solidFill>
                    <a:srgbClr val="BB352D"/>
                  </a:solidFill>
                  <a:latin typeface="Courier New"/>
                  <a:cs typeface="Courier New"/>
                </a:rPr>
                <a:t>@Component</a:t>
              </a:r>
              <a:r>
                <a:rPr sz="1300" spc="-5" dirty="0">
                  <a:solidFill>
                    <a:schemeClr val="bg1"/>
                  </a:solidFill>
                  <a:latin typeface="Courier New"/>
                  <a:cs typeface="Courier New"/>
                </a:rPr>
                <a:t>({  </a:t>
              </a:r>
              <a:r>
                <a:rPr sz="1300" dirty="0">
                  <a:solidFill>
                    <a:srgbClr val="BA8900"/>
                  </a:solidFill>
                  <a:latin typeface="Courier New"/>
                  <a:cs typeface="Courier New"/>
                </a:rPr>
                <a:t>moduleId</a:t>
              </a:r>
              <a:r>
                <a:rPr sz="1300" dirty="0">
                  <a:solidFill>
                    <a:schemeClr val="bg1"/>
                  </a:solidFill>
                  <a:latin typeface="Courier New"/>
                  <a:cs typeface="Courier New"/>
                </a:rPr>
                <a:t>:</a:t>
              </a:r>
              <a:r>
                <a:rPr sz="1300" spc="-100" dirty="0">
                  <a:solidFill>
                    <a:schemeClr val="bg1"/>
                  </a:solidFill>
                  <a:latin typeface="Courier New"/>
                  <a:cs typeface="Courier New"/>
                </a:rPr>
                <a:t> </a:t>
              </a:r>
              <a:r>
                <a:rPr sz="1300" spc="-5" dirty="0">
                  <a:solidFill>
                    <a:schemeClr val="bg1"/>
                  </a:solidFill>
                  <a:latin typeface="Courier New"/>
                  <a:cs typeface="Courier New"/>
                </a:rPr>
                <a:t>module.id,</a:t>
              </a:r>
              <a:endParaRPr sz="1300">
                <a:solidFill>
                  <a:schemeClr val="bg1"/>
                </a:solidFill>
                <a:latin typeface="Courier New"/>
                <a:cs typeface="Courier New"/>
              </a:endParaRPr>
            </a:p>
            <a:p>
              <a:pPr marL="283210">
                <a:lnSpc>
                  <a:spcPts val="1430"/>
                </a:lnSpc>
                <a:tabLst>
                  <a:tab pos="1570990" algn="l"/>
                </a:tabLst>
              </a:pPr>
              <a:r>
                <a:rPr sz="1300" smtClean="0">
                  <a:solidFill>
                    <a:srgbClr val="BA8900"/>
                  </a:solidFill>
                  <a:latin typeface="Courier New"/>
                  <a:cs typeface="Courier New"/>
                </a:rPr>
                <a:t>selector</a:t>
              </a:r>
              <a:r>
                <a:rPr sz="1300" smtClean="0">
                  <a:solidFill>
                    <a:schemeClr val="bg1"/>
                  </a:solidFill>
                  <a:latin typeface="Courier New"/>
                  <a:cs typeface="Courier New"/>
                </a:rPr>
                <a:t>:	</a:t>
              </a:r>
              <a:r>
                <a:rPr sz="1300" spc="-5" smtClean="0">
                  <a:solidFill>
                    <a:schemeClr val="bg1"/>
                  </a:solidFill>
                  <a:latin typeface="Courier New"/>
                  <a:cs typeface="Courier New"/>
                </a:rPr>
                <a:t>'hero-list',</a:t>
              </a:r>
              <a:endParaRPr sz="1300">
                <a:solidFill>
                  <a:schemeClr val="bg1"/>
                </a:solidFill>
                <a:latin typeface="Courier New"/>
                <a:cs typeface="Courier New"/>
              </a:endParaRPr>
            </a:p>
            <a:p>
              <a:pPr marL="283210" marR="344170">
                <a:lnSpc>
                  <a:spcPts val="1500"/>
                </a:lnSpc>
                <a:spcBef>
                  <a:spcPts val="70"/>
                </a:spcBef>
                <a:tabLst>
                  <a:tab pos="1471930" algn="l"/>
                </a:tabLst>
              </a:pPr>
              <a:r>
                <a:rPr sz="1300" smtClean="0">
                  <a:solidFill>
                    <a:srgbClr val="BA8900"/>
                  </a:solidFill>
                  <a:latin typeface="Courier New"/>
                  <a:cs typeface="Courier New"/>
                </a:rPr>
                <a:t>templateUrl</a:t>
              </a:r>
              <a:r>
                <a:rPr sz="1300" smtClean="0">
                  <a:solidFill>
                    <a:schemeClr val="bg1"/>
                  </a:solidFill>
                  <a:latin typeface="Courier New"/>
                  <a:cs typeface="Courier New"/>
                </a:rPr>
                <a:t>: </a:t>
              </a:r>
              <a:r>
                <a:rPr sz="1300" spc="-5" dirty="0">
                  <a:solidFill>
                    <a:schemeClr val="bg1"/>
                  </a:solidFill>
                  <a:latin typeface="Courier New"/>
                  <a:cs typeface="Courier New"/>
                </a:rPr>
                <a:t>'./hero-list.component.html',  </a:t>
              </a:r>
              <a:r>
                <a:rPr sz="1300" dirty="0">
                  <a:solidFill>
                    <a:srgbClr val="BA8900"/>
                  </a:solidFill>
                  <a:latin typeface="Courier New"/>
                  <a:cs typeface="Courier New"/>
                </a:rPr>
                <a:t>providers</a:t>
              </a:r>
              <a:r>
                <a:rPr sz="1300" dirty="0">
                  <a:solidFill>
                    <a:schemeClr val="bg1"/>
                  </a:solidFill>
                  <a:latin typeface="Courier New"/>
                  <a:cs typeface="Courier New"/>
                </a:rPr>
                <a:t>:	[ </a:t>
              </a:r>
              <a:r>
                <a:rPr sz="1300" spc="-5" dirty="0">
                  <a:solidFill>
                    <a:schemeClr val="bg1"/>
                  </a:solidFill>
                  <a:latin typeface="Courier New"/>
                  <a:cs typeface="Courier New"/>
                </a:rPr>
                <a:t>HeroService</a:t>
              </a:r>
              <a:r>
                <a:rPr sz="1300" spc="-25" dirty="0">
                  <a:solidFill>
                    <a:schemeClr val="bg1"/>
                  </a:solidFill>
                  <a:latin typeface="Courier New"/>
                  <a:cs typeface="Courier New"/>
                </a:rPr>
                <a:t> </a:t>
              </a:r>
              <a:r>
                <a:rPr sz="1300" dirty="0">
                  <a:solidFill>
                    <a:schemeClr val="bg1"/>
                  </a:solidFill>
                  <a:latin typeface="Courier New"/>
                  <a:cs typeface="Courier New"/>
                </a:rPr>
                <a:t>]</a:t>
              </a:r>
              <a:endParaRPr sz="1300">
                <a:solidFill>
                  <a:schemeClr val="bg1"/>
                </a:solidFill>
                <a:latin typeface="Courier New"/>
                <a:cs typeface="Courier New"/>
              </a:endParaRPr>
            </a:p>
            <a:p>
              <a:pPr marL="85090">
                <a:lnSpc>
                  <a:spcPts val="1460"/>
                </a:lnSpc>
              </a:pPr>
              <a:r>
                <a:rPr sz="1300" spc="-5" dirty="0">
                  <a:solidFill>
                    <a:schemeClr val="bg1"/>
                  </a:solidFill>
                  <a:latin typeface="Courier New"/>
                  <a:cs typeface="Courier New"/>
                </a:rPr>
                <a:t>})</a:t>
              </a:r>
              <a:endParaRPr sz="130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0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@Injectable()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08" y="2052116"/>
            <a:ext cx="7958331" cy="3997828"/>
          </a:xfrm>
        </p:spPr>
        <p:txBody>
          <a:bodyPr/>
          <a:lstStyle/>
          <a:p>
            <a:r>
              <a:rPr lang="en-US"/>
              <a:t>@</a:t>
            </a:r>
            <a:r>
              <a:rPr lang="en-US"/>
              <a:t>Injectable</a:t>
            </a:r>
            <a:r>
              <a:rPr lang="en-US" smtClean="0"/>
              <a:t>() đánh dấu 1 class có khả năng inject vào một component</a:t>
            </a:r>
          </a:p>
          <a:p>
            <a:r>
              <a:rPr lang="en-US" smtClean="0"/>
              <a:t>Chỉ thị bắt buộc: Nếu 1 service class này có một injectable phụ thuộc</a:t>
            </a:r>
          </a:p>
          <a:p>
            <a:pPr lvl="1"/>
            <a:r>
              <a:rPr lang="en-US" smtClean="0"/>
              <a:t>Ex: Service gọi một service khác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@Injectable()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08" y="2052116"/>
            <a:ext cx="7958331" cy="3997828"/>
          </a:xfrm>
        </p:spPr>
        <p:txBody>
          <a:bodyPr/>
          <a:lstStyle/>
          <a:p>
            <a:r>
              <a:rPr lang="en-US"/>
              <a:t>Nên add @Injectable() vào tất cả các service class vì tính nhất quán sử dụng trong </a:t>
            </a:r>
            <a:r>
              <a:rPr lang="en-US"/>
              <a:t>tương </a:t>
            </a:r>
            <a:r>
              <a:rPr lang="en-US" smtClean="0"/>
              <a:t>lai</a:t>
            </a:r>
          </a:p>
          <a:p>
            <a:r>
              <a:rPr lang="en-US" smtClean="0"/>
              <a:t>Component và Directive là một Injectable</a:t>
            </a:r>
          </a:p>
          <a:p>
            <a:pPr lvl="1"/>
            <a:r>
              <a:rPr lang="en-US" smtClean="0"/>
              <a:t>Không  cần add decorator @Injectable</a:t>
            </a:r>
          </a:p>
        </p:txBody>
      </p:sp>
    </p:spTree>
    <p:extLst>
      <p:ext uri="{BB962C8B-B14F-4D97-AF65-F5344CB8AC3E}">
        <p14:creationId xmlns:p14="http://schemas.microsoft.com/office/powerpoint/2010/main" val="1659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530</TotalTime>
  <Words>352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Unicode MS</vt:lpstr>
      <vt:lpstr>Calibri</vt:lpstr>
      <vt:lpstr>Courier New</vt:lpstr>
      <vt:lpstr>MS Shell Dlg 2</vt:lpstr>
      <vt:lpstr>Tahoma</vt:lpstr>
      <vt:lpstr>Times New Roman</vt:lpstr>
      <vt:lpstr>Wingdings</vt:lpstr>
      <vt:lpstr>Wingdings 3</vt:lpstr>
      <vt:lpstr>Madison</vt:lpstr>
      <vt:lpstr>Angular – Dependency Injection</vt:lpstr>
      <vt:lpstr>Tổng quan</vt:lpstr>
      <vt:lpstr>Tổng quan</vt:lpstr>
      <vt:lpstr>Injector</vt:lpstr>
      <vt:lpstr>Injector</vt:lpstr>
      <vt:lpstr>Provider</vt:lpstr>
      <vt:lpstr>Provider</vt:lpstr>
      <vt:lpstr>@Injectable() </vt:lpstr>
      <vt:lpstr>@Injectable() 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98</cp:revision>
  <dcterms:created xsi:type="dcterms:W3CDTF">2019-01-18T02:20:21Z</dcterms:created>
  <dcterms:modified xsi:type="dcterms:W3CDTF">2019-01-25T02:17:18Z</dcterms:modified>
</cp:coreProperties>
</file>