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3095428"/>
            <a:ext cx="7637929" cy="260213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Angular -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Routing &amp; Navigation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Phân tích mẫu ví dụ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- Router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Angular điều hướng ứng dụng phía client</a:t>
            </a:r>
          </a:p>
          <a:p>
            <a:r>
              <a:rPr lang="en-US" smtClean="0"/>
              <a:t>Việc định tuyến giúp trình duyệt biết cách điều hướng việc hiển thị các trang ứng dụng</a:t>
            </a:r>
          </a:p>
          <a:p>
            <a:r>
              <a:rPr lang="en-US" smtClean="0"/>
              <a:t>Có thể truyền thêm các tham số cho các component trong quá trình chuyển trang.</a:t>
            </a:r>
          </a:p>
          <a:p>
            <a:r>
              <a:rPr lang="en-US" smtClean="0"/>
              <a:t>Việc điều hướng phụ thuộc vào phần tử </a:t>
            </a:r>
            <a:r>
              <a:rPr lang="en-US" spc="-5">
                <a:solidFill>
                  <a:srgbClr val="BA8900"/>
                </a:solidFill>
                <a:latin typeface="Courier New"/>
                <a:cs typeface="Courier New"/>
              </a:rPr>
              <a:t>&lt;base</a:t>
            </a:r>
            <a:r>
              <a:rPr lang="en-US" spc="-10">
                <a:solidFill>
                  <a:srgbClr val="BA89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BB352D"/>
                </a:solidFill>
                <a:latin typeface="Courier New"/>
                <a:cs typeface="Courier New"/>
              </a:rPr>
              <a:t>href</a:t>
            </a:r>
            <a:r>
              <a:rPr lang="en-US" smtClean="0">
                <a:solidFill>
                  <a:prstClr val="black"/>
                </a:solidFill>
                <a:latin typeface="Courier New"/>
                <a:cs typeface="Courier New"/>
              </a:rPr>
              <a:t>="/"</a:t>
            </a:r>
            <a:r>
              <a:rPr lang="en-US" smtClean="0">
                <a:solidFill>
                  <a:srgbClr val="BA8900"/>
                </a:solidFill>
                <a:latin typeface="Courier New"/>
                <a:cs typeface="Courier New"/>
              </a:rPr>
              <a:t>&gt; </a:t>
            </a:r>
            <a:r>
              <a:rPr lang="en-US" smtClean="0"/>
              <a:t> trong file html</a:t>
            </a:r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- Router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38290" y="1887521"/>
            <a:ext cx="5547075" cy="4162422"/>
          </a:xfrm>
        </p:spPr>
        <p:txBody>
          <a:bodyPr/>
          <a:lstStyle/>
          <a:p>
            <a:r>
              <a:rPr lang="en-US" smtClean="0"/>
              <a:t>Khi URL trên browser thay đổi, Router sẽ tìm đúng Component tương ứng để hiển thị</a:t>
            </a:r>
          </a:p>
          <a:p>
            <a:r>
              <a:rPr lang="en-US" smtClean="0"/>
              <a:t>Hầu hết các ứng dụng đều có định tuyến</a:t>
            </a:r>
          </a:p>
          <a:p>
            <a:pPr lvl="1"/>
            <a:r>
              <a:rPr lang="en-US" smtClean="0"/>
              <a:t>Sử dụng </a:t>
            </a:r>
            <a:r>
              <a:rPr lang="en-US" spc="-215">
                <a:solidFill>
                  <a:srgbClr val="DE8147"/>
                </a:solidFill>
                <a:latin typeface="Arial"/>
                <a:cs typeface="Arial"/>
              </a:rPr>
              <a:t>RouterModule.forRoot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66636" y="1887522"/>
            <a:ext cx="5465804" cy="4729480"/>
            <a:chOff x="4234662" y="1280502"/>
            <a:chExt cx="4639310" cy="4729480"/>
          </a:xfrm>
        </p:grpSpPr>
        <p:sp>
          <p:nvSpPr>
            <p:cNvPr id="9" name="object 12"/>
            <p:cNvSpPr/>
            <p:nvPr/>
          </p:nvSpPr>
          <p:spPr>
            <a:xfrm>
              <a:off x="4234662" y="1280502"/>
              <a:ext cx="4639310" cy="4729480"/>
            </a:xfrm>
            <a:custGeom>
              <a:avLst/>
              <a:gdLst/>
              <a:ahLst/>
              <a:cxnLst/>
              <a:rect l="l" t="t" r="r" b="b"/>
              <a:pathLst>
                <a:path w="4639309" h="4729480">
                  <a:moveTo>
                    <a:pt x="0" y="0"/>
                  </a:moveTo>
                  <a:lnTo>
                    <a:pt x="4639017" y="0"/>
                  </a:lnTo>
                  <a:lnTo>
                    <a:pt x="4639017" y="4728895"/>
                  </a:lnTo>
                  <a:lnTo>
                    <a:pt x="0" y="4728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914400"/>
              <a:endParaRPr sz="20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4343399" y="1333500"/>
              <a:ext cx="4428251" cy="46397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defTabSz="914400">
                <a:lnSpc>
                  <a:spcPts val="153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const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appRoutes: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Routes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=</a:t>
              </a:r>
              <a:r>
                <a:rPr sz="1400" spc="-2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2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'crisis-center',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defTabSz="914400">
                <a:lnSpc>
                  <a:spcPts val="150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CrisisListComponent</a:t>
              </a:r>
              <a:r>
                <a:rPr sz="1400" spc="-7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'hero/:id',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defTabSz="914400">
                <a:lnSpc>
                  <a:spcPts val="150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HeroDetailComponent</a:t>
              </a:r>
              <a:r>
                <a:rPr sz="1400" spc="-7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'heroes',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736600" marR="362585" indent="-38735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HeroListComponent, 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data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{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title: 'Heroes List'</a:t>
              </a:r>
              <a:r>
                <a:rPr sz="1400" spc="-10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marR="492125" indent="-487680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'', </a:t>
              </a:r>
              <a:r>
                <a:rPr sz="14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redirectTo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: '/heroes', 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pathMatch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'full'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'**',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defTabSz="914400">
                <a:lnSpc>
                  <a:spcPts val="150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PageNotFoundComponent</a:t>
              </a:r>
              <a:r>
                <a:rPr sz="1400" spc="-9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3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];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defTabSz="914400">
                <a:spcBef>
                  <a:spcPts val="45"/>
                </a:spcBef>
              </a:pPr>
              <a:endParaRPr sz="140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210820" marR="2870200" indent="-198755" defTabSz="914400">
                <a:lnSpc>
                  <a:spcPts val="1500"/>
                </a:lnSpc>
              </a:pPr>
              <a:r>
                <a:rPr sz="14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@NgModule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({ 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imports</a:t>
              </a:r>
              <a:r>
                <a:rPr sz="140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05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mtClean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defTabSz="914400">
                <a:lnSpc>
                  <a:spcPts val="1430"/>
                </a:lnSpc>
              </a:pPr>
              <a:r>
                <a:rPr sz="1400" b="1" spc="-5" smtClean="0">
                  <a:solidFill>
                    <a:prstClr val="black"/>
                  </a:solidFill>
                  <a:latin typeface="Courier New"/>
                  <a:cs typeface="Courier New"/>
                </a:rPr>
                <a:t>RouterModule.forRoot(appRoutes)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// </a:t>
              </a:r>
              <a:r>
                <a:rPr sz="1400" spc="-5">
                  <a:solidFill>
                    <a:prstClr val="black"/>
                  </a:solidFill>
                  <a:latin typeface="Courier New"/>
                  <a:cs typeface="Courier New"/>
                </a:rPr>
                <a:t>other </a:t>
              </a:r>
              <a:r>
                <a:rPr sz="1400" spc="-5" smtClean="0">
                  <a:solidFill>
                    <a:prstClr val="black"/>
                  </a:solidFill>
                  <a:latin typeface="Courier New"/>
                  <a:cs typeface="Courier New"/>
                </a:rPr>
                <a:t>imports</a:t>
              </a:r>
              <a:r>
                <a:rPr sz="1400" spc="-20" smtClean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here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...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})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3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export class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AppModule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</a:t>
              </a:r>
              <a:r>
                <a:rPr sz="1400" spc="-2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06493" y="449838"/>
            <a:ext cx="7950984" cy="1081705"/>
          </a:xfrm>
        </p:spPr>
        <p:txBody>
          <a:bodyPr/>
          <a:lstStyle/>
          <a:p>
            <a:r>
              <a:rPr lang="en-US"/>
              <a:t>Routing </a:t>
            </a:r>
            <a:r>
              <a:rPr lang="en-US" smtClean="0"/>
              <a:t>– Router Views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093694" y="2052116"/>
            <a:ext cx="5403640" cy="3997828"/>
          </a:xfrm>
        </p:spPr>
        <p:txBody>
          <a:bodyPr/>
          <a:lstStyle/>
          <a:p>
            <a:r>
              <a:rPr lang="en-US" smtClean="0"/>
              <a:t>Giữ chỗ trong template, bằng cách chèn component </a:t>
            </a:r>
            <a:r>
              <a:rPr lang="en-US" spc="-229">
                <a:solidFill>
                  <a:srgbClr val="DE8147"/>
                </a:solidFill>
                <a:latin typeface="Arial"/>
                <a:cs typeface="Arial"/>
              </a:rPr>
              <a:t>RouterOutlet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666636" y="1491922"/>
            <a:ext cx="4810518" cy="3997829"/>
          </a:xfrm>
        </p:spPr>
        <p:txBody>
          <a:bodyPr/>
          <a:lstStyle/>
          <a:p>
            <a:r>
              <a:rPr lang="en-US" spc="-195" smtClean="0">
                <a:solidFill>
                  <a:srgbClr val="DE8147"/>
                </a:solidFill>
                <a:latin typeface="Arial"/>
                <a:cs typeface="Arial"/>
              </a:rPr>
              <a:t>routerLink: </a:t>
            </a:r>
            <a:r>
              <a:rPr lang="en-US"/>
              <a:t>điều hướng sang trang khác</a:t>
            </a:r>
            <a:endParaRPr lang="en-US" spc="-195" smtClean="0">
              <a:solidFill>
                <a:srgbClr val="DE8147"/>
              </a:solidFill>
              <a:latin typeface="Arial"/>
              <a:cs typeface="Arial"/>
            </a:endParaRPr>
          </a:p>
          <a:p>
            <a:r>
              <a:rPr lang="en-US" spc="-195" smtClean="0">
                <a:solidFill>
                  <a:srgbClr val="DE8147"/>
                </a:solidFill>
                <a:latin typeface="Arial"/>
                <a:cs typeface="Arial"/>
              </a:rPr>
              <a:t>routerLinkActive:</a:t>
            </a:r>
            <a:r>
              <a:rPr lang="en-US"/>
              <a:t> </a:t>
            </a:r>
            <a:r>
              <a:rPr lang="en-US" smtClean="0"/>
              <a:t>add class khi route có tr.thái active</a:t>
            </a:r>
            <a:endParaRPr lang="en-US"/>
          </a:p>
        </p:txBody>
      </p:sp>
      <p:sp>
        <p:nvSpPr>
          <p:cNvPr id="11" name="object 9"/>
          <p:cNvSpPr txBox="1"/>
          <p:nvPr/>
        </p:nvSpPr>
        <p:spPr>
          <a:xfrm>
            <a:off x="1522039" y="4174968"/>
            <a:ext cx="3936651" cy="5046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8745" rIns="0" bIns="0" rtlCol="0">
            <a:spAutoFit/>
          </a:bodyPr>
          <a:lstStyle/>
          <a:p>
            <a:pPr marL="92710" defTabSz="914400">
              <a:lnSpc>
                <a:spcPts val="1530"/>
              </a:lnSpc>
              <a:spcBef>
                <a:spcPts val="935"/>
              </a:spcBef>
            </a:pP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&lt;router-outlet&gt;&lt;/router-outlet&gt;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2710" defTabSz="914400">
              <a:lnSpc>
                <a:spcPts val="1530"/>
              </a:lnSpc>
            </a:pPr>
            <a:r>
              <a:rPr sz="1600" spc="-5" dirty="0">
                <a:solidFill>
                  <a:srgbClr val="797979"/>
                </a:solidFill>
                <a:latin typeface="Courier New"/>
                <a:cs typeface="Courier New"/>
              </a:rPr>
              <a:t>&lt;!-- Routed views go here</a:t>
            </a:r>
            <a:r>
              <a:rPr sz="1600" spc="-40" dirty="0">
                <a:solidFill>
                  <a:srgbClr val="79797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97979"/>
                </a:solidFill>
                <a:latin typeface="Courier New"/>
                <a:cs typeface="Courier New"/>
              </a:rPr>
              <a:t>--&gt;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073514" y="4174968"/>
            <a:ext cx="5706110" cy="262956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914400"/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280" defTabSz="914400">
              <a:lnSpc>
                <a:spcPts val="1530"/>
              </a:lnSpc>
            </a:pPr>
            <a:r>
              <a:rPr sz="1600" dirty="0">
                <a:solidFill>
                  <a:srgbClr val="BA8900"/>
                </a:solidFill>
                <a:latin typeface="Courier New"/>
                <a:cs typeface="Courier New"/>
              </a:rPr>
              <a:t>template</a:t>
            </a:r>
            <a:r>
              <a:rPr sz="1600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6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prstClr val="black"/>
                </a:solidFill>
                <a:latin typeface="Courier New"/>
                <a:cs typeface="Courier New"/>
              </a:rPr>
              <a:t>`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500"/>
              </a:lnSpc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&lt;h1&gt;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Angular</a:t>
            </a:r>
            <a:r>
              <a:rPr sz="16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Router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&lt;/h1&gt;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500"/>
              </a:lnSpc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&lt;nav&gt;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21080" marR="415925" indent="-289560" defTabSz="914400">
              <a:lnSpc>
                <a:spcPts val="1500"/>
              </a:lnSpc>
              <a:spcBef>
                <a:spcPts val="70"/>
              </a:spcBef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&lt;a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="/crisis-center" 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routerLinkActive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="active"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Crisis</a:t>
            </a:r>
            <a:r>
              <a:rPr sz="1600" spc="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Center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&lt;/a&gt;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21080" marR="1109345" indent="-289560" defTabSz="914400">
              <a:lnSpc>
                <a:spcPts val="1500"/>
              </a:lnSpc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&lt;a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="/heroes" 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routerLinkActive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="active"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Heroes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&lt;/a&gt;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430"/>
              </a:lnSpc>
            </a:pPr>
            <a:r>
              <a:rPr sz="1600" dirty="0">
                <a:solidFill>
                  <a:srgbClr val="BA8900"/>
                </a:solidFill>
                <a:latin typeface="Courier New"/>
                <a:cs typeface="Courier New"/>
              </a:rPr>
              <a:t>&lt;/nav&gt;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500"/>
              </a:lnSpc>
            </a:pP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&lt;router-outlet&gt;&lt;/router-outlet&gt;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5280" defTabSz="914400">
              <a:lnSpc>
                <a:spcPts val="1530"/>
              </a:lnSpc>
            </a:pPr>
            <a:r>
              <a:rPr sz="1600" dirty="0">
                <a:solidFill>
                  <a:prstClr val="black"/>
                </a:solidFill>
                <a:latin typeface="Courier New"/>
                <a:cs typeface="Courier New"/>
              </a:rPr>
              <a:t>`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2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thực hiện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73599" y="2052116"/>
            <a:ext cx="8587128" cy="39978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Import: </a:t>
            </a:r>
            <a:r>
              <a:rPr lang="en-US" smtClean="0">
                <a:solidFill>
                  <a:srgbClr val="FFFF00"/>
                </a:solidFill>
              </a:rPr>
              <a:t>RouterModule.forRoot(appRoutes)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Cấu hình định tuyến `</a:t>
            </a:r>
            <a:r>
              <a:rPr lang="en-US">
                <a:solidFill>
                  <a:srgbClr val="FFFF00"/>
                </a:solidFill>
              </a:rPr>
              <a:t>appRoutes: Routes</a:t>
            </a:r>
            <a:r>
              <a:rPr lang="en-US"/>
              <a:t>`, với</a:t>
            </a:r>
          </a:p>
          <a:p>
            <a:pPr marL="965200" lvl="1" indent="-514350">
              <a:buFont typeface="+mj-lt"/>
              <a:buAutoNum type="arabicPeriod"/>
            </a:pPr>
            <a:r>
              <a:rPr lang="en-US" smtClean="0"/>
              <a:t>Almost</a:t>
            </a:r>
            <a:r>
              <a:rPr lang="en-US" smtClean="0">
                <a:solidFill>
                  <a:srgbClr val="FF0000"/>
                </a:solidFill>
              </a:rPr>
              <a:t>: path, Component</a:t>
            </a:r>
          </a:p>
          <a:p>
            <a:pPr marL="965200" lvl="1" indent="-514350">
              <a:buFont typeface="+mj-lt"/>
              <a:buAutoNum type="arabicPeriod"/>
            </a:pPr>
            <a:r>
              <a:rPr lang="en-US"/>
              <a:t>Other: </a:t>
            </a:r>
            <a:r>
              <a:rPr lang="en-US">
                <a:solidFill>
                  <a:srgbClr val="FF0000"/>
                </a:solidFill>
              </a:rPr>
              <a:t>redirectTo </a:t>
            </a:r>
            <a:r>
              <a:rPr lang="en-US" smtClean="0">
                <a:solidFill>
                  <a:srgbClr val="FF0000"/>
                </a:solidFill>
              </a:rPr>
              <a:t> + pathMatch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Thiết lập directive: </a:t>
            </a:r>
            <a:r>
              <a:rPr lang="en-US" smtClean="0">
                <a:solidFill>
                  <a:srgbClr val="FFFF00"/>
                </a:solidFill>
              </a:rPr>
              <a:t>`routerLink`, `routerLinkActive`</a:t>
            </a:r>
            <a:endParaRPr lang="en-US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– Full Example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19416" y="1754560"/>
            <a:ext cx="8650723" cy="4592940"/>
            <a:chOff x="862928" y="1185291"/>
            <a:chExt cx="8650723" cy="4592940"/>
          </a:xfrm>
        </p:grpSpPr>
        <p:sp>
          <p:nvSpPr>
            <p:cNvPr id="13" name="object 6"/>
            <p:cNvSpPr/>
            <p:nvPr/>
          </p:nvSpPr>
          <p:spPr>
            <a:xfrm>
              <a:off x="862928" y="1185291"/>
              <a:ext cx="8650723" cy="4592940"/>
            </a:xfrm>
            <a:custGeom>
              <a:avLst/>
              <a:gdLst/>
              <a:ahLst/>
              <a:cxnLst/>
              <a:rect l="l" t="t" r="r" b="b"/>
              <a:pathLst>
                <a:path w="7814945" h="4616450">
                  <a:moveTo>
                    <a:pt x="0" y="0"/>
                  </a:moveTo>
                  <a:lnTo>
                    <a:pt x="7814626" y="0"/>
                  </a:lnTo>
                  <a:lnTo>
                    <a:pt x="7814626" y="4616265"/>
                  </a:lnTo>
                  <a:lnTo>
                    <a:pt x="0" y="4616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91440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7"/>
            <p:cNvSpPr txBox="1"/>
            <p:nvPr/>
          </p:nvSpPr>
          <p:spPr>
            <a:xfrm>
              <a:off x="1295400" y="1435100"/>
              <a:ext cx="3918626" cy="7950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defTabSz="914400">
                <a:lnSpc>
                  <a:spcPts val="1530"/>
                </a:lnSpc>
                <a:spcBef>
                  <a:spcPts val="10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NgModule</a:t>
              </a:r>
              <a:r>
                <a:rPr sz="1600" spc="-3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RouterModule, Routes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CrisisListComponent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HeroListComponent</a:t>
              </a:r>
              <a:r>
                <a:rPr sz="1600" spc="-6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object 8"/>
            <p:cNvSpPr txBox="1"/>
            <p:nvPr/>
          </p:nvSpPr>
          <p:spPr>
            <a:xfrm>
              <a:off x="5140481" y="1435100"/>
              <a:ext cx="4071554" cy="795089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L="12700" marR="797560" defTabSz="914400">
                <a:lnSpc>
                  <a:spcPts val="1500"/>
                </a:lnSpc>
                <a:spcBef>
                  <a:spcPts val="20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'@angular/core';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</a:t>
              </a:r>
              <a:r>
                <a:rPr sz="1600" spc="-90" dirty="0">
                  <a:solidFill>
                    <a:srgbClr val="BA8900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'@angular/router';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'./crisis-list.component';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</a:t>
              </a:r>
              <a:r>
                <a:rPr sz="1600" spc="-35" dirty="0">
                  <a:solidFill>
                    <a:srgbClr val="BA8900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'./hero-list.component';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object 9"/>
            <p:cNvSpPr txBox="1"/>
            <p:nvPr/>
          </p:nvSpPr>
          <p:spPr>
            <a:xfrm>
              <a:off x="1295400" y="2197100"/>
              <a:ext cx="7916635" cy="3154710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L="12700" marR="5080" defTabSz="914400">
                <a:lnSpc>
                  <a:spcPts val="1500"/>
                </a:lnSpc>
                <a:spcBef>
                  <a:spcPts val="20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PageNotFoundComponent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'./not-found.component</a:t>
              </a:r>
              <a:r>
                <a:rPr sz="1600" spc="-5">
                  <a:solidFill>
                    <a:prstClr val="black"/>
                  </a:solidFill>
                  <a:latin typeface="Courier New"/>
                  <a:cs typeface="Courier New"/>
                </a:rPr>
                <a:t>';  </a:t>
              </a:r>
              <a:endParaRPr lang="en-US" sz="1600" spc="-5" smtClean="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  <a:spcBef>
                  <a:spcPts val="200"/>
                </a:spcBef>
              </a:pPr>
              <a:endParaRPr lang="en-US" sz="1600" spc="-5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  <a:spcBef>
                  <a:spcPts val="200"/>
                </a:spcBef>
              </a:pPr>
              <a:r>
                <a:rPr sz="1600" smtClean="0">
                  <a:solidFill>
                    <a:srgbClr val="BA8900"/>
                  </a:solidFill>
                  <a:latin typeface="Courier New"/>
                  <a:cs typeface="Courier New"/>
                </a:rPr>
                <a:t>const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appRoutes: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Routes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=</a:t>
              </a:r>
              <a:r>
                <a:rPr sz="1600" spc="-1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'crisis-center',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CrisisListComponent</a:t>
              </a:r>
              <a:r>
                <a:rPr sz="1600" spc="-7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  <a:tabLst>
                  <a:tab pos="2687320" algn="l"/>
                </a:tabLst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 'heroes',	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HeroListComponent</a:t>
              </a:r>
              <a:r>
                <a:rPr sz="1600" spc="-4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  <a:tabLst>
                  <a:tab pos="1597660" algn="l"/>
                </a:tabLst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 '',	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redirectTo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'/heroes',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pathMatch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'full'</a:t>
              </a:r>
              <a:r>
                <a:rPr sz="1600" spc="-6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'**',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PageNotFoundComponent</a:t>
              </a:r>
              <a:r>
                <a:rPr sz="1600" spc="-4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0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];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marR="4958080" indent="-198755" defTabSz="914400">
                <a:lnSpc>
                  <a:spcPts val="1500"/>
                </a:lnSpc>
                <a:spcBef>
                  <a:spcPts val="70"/>
                </a:spcBef>
              </a:pPr>
              <a:endParaRPr lang="en-US" sz="1600" spc="-5">
                <a:solidFill>
                  <a:srgbClr val="BB352D"/>
                </a:solidFill>
                <a:latin typeface="Courier New"/>
                <a:cs typeface="Courier New"/>
              </a:endParaRPr>
            </a:p>
            <a:p>
              <a:pPr marL="210820" marR="4958080" indent="-198755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600" spc="-5" smtClean="0">
                  <a:solidFill>
                    <a:srgbClr val="BB352D"/>
                  </a:solidFill>
                  <a:latin typeface="Courier New"/>
                  <a:cs typeface="Courier New"/>
                </a:rPr>
                <a:t>@</a:t>
              </a:r>
              <a:r>
                <a:rPr sz="16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NgModule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({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imports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600" spc="-10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defTabSz="914400">
                <a:lnSpc>
                  <a:spcPts val="143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RouterModule.forRoot(appRoutes)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marR="4561840" indent="-198755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exports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[ 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RouterModule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]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0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})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30"/>
                </a:lnSpc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export class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AppRoutingModule</a:t>
              </a:r>
              <a:r>
                <a:rPr sz="16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{}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3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://angular.io/docs</a:t>
            </a:r>
            <a:endParaRPr lang="en-US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github.com/angular/angular-cli/wiki</a:t>
            </a: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686</TotalTime>
  <Words>385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Calibri</vt:lpstr>
      <vt:lpstr>Courier New</vt:lpstr>
      <vt:lpstr>MS Shell Dlg 2</vt:lpstr>
      <vt:lpstr>Tahoma</vt:lpstr>
      <vt:lpstr>Times New Roman</vt:lpstr>
      <vt:lpstr>Wingdings</vt:lpstr>
      <vt:lpstr>Wingdings 3</vt:lpstr>
      <vt:lpstr>Madison</vt:lpstr>
      <vt:lpstr>Angular - Routing &amp; Navigation Phân tích mẫu ví dụ</vt:lpstr>
      <vt:lpstr>Routing - Router</vt:lpstr>
      <vt:lpstr>Routing - Router</vt:lpstr>
      <vt:lpstr>Routing – Router Views</vt:lpstr>
      <vt:lpstr>Các bước thực hiện</vt:lpstr>
      <vt:lpstr>Routing – Full Example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119</cp:revision>
  <dcterms:created xsi:type="dcterms:W3CDTF">2019-01-18T02:20:21Z</dcterms:created>
  <dcterms:modified xsi:type="dcterms:W3CDTF">2019-02-24T06:29:41Z</dcterms:modified>
</cp:coreProperties>
</file>