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
      <p:font typeface="Google Sans"/>
      <p:regular r:id="rId35"/>
      <p:bold r:id="rId36"/>
      <p:italic r:id="rId37"/>
      <p:boldItalic r:id="rId38"/>
    </p:embeddedFont>
    <p:embeddedFont>
      <p:font typeface="Roboto Light"/>
      <p:regular r:id="rId39"/>
      <p:bold r:id="rId40"/>
      <p:italic r:id="rId41"/>
      <p:boldItalic r:id="rId42"/>
    </p:embeddedFont>
    <p:embeddedFont>
      <p:font typeface="Open Sans"/>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Light-bold.fntdata"/><Relationship Id="rId20" Type="http://schemas.openxmlformats.org/officeDocument/2006/relationships/slide" Target="slides/slide15.xml"/><Relationship Id="rId42" Type="http://schemas.openxmlformats.org/officeDocument/2006/relationships/font" Target="fonts/RobotoLight-boldItalic.fntdata"/><Relationship Id="rId41" Type="http://schemas.openxmlformats.org/officeDocument/2006/relationships/font" Target="fonts/RobotoLight-italic.fntdata"/><Relationship Id="rId22" Type="http://schemas.openxmlformats.org/officeDocument/2006/relationships/slide" Target="slides/slide17.xml"/><Relationship Id="rId44" Type="http://schemas.openxmlformats.org/officeDocument/2006/relationships/font" Target="fonts/OpenSans-bold.fntdata"/><Relationship Id="rId21" Type="http://schemas.openxmlformats.org/officeDocument/2006/relationships/slide" Target="slides/slide16.xml"/><Relationship Id="rId43" Type="http://schemas.openxmlformats.org/officeDocument/2006/relationships/font" Target="fonts/OpenSans-regular.fntdata"/><Relationship Id="rId24" Type="http://schemas.openxmlformats.org/officeDocument/2006/relationships/slide" Target="slides/slide19.xml"/><Relationship Id="rId46" Type="http://schemas.openxmlformats.org/officeDocument/2006/relationships/font" Target="fonts/OpenSans-boldItalic.fntdata"/><Relationship Id="rId23" Type="http://schemas.openxmlformats.org/officeDocument/2006/relationships/slide" Target="slides/slide18.xml"/><Relationship Id="rId45"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GoogleSans-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GoogleSans-italic.fntdata"/><Relationship Id="rId14" Type="http://schemas.openxmlformats.org/officeDocument/2006/relationships/slide" Target="slides/slide9.xml"/><Relationship Id="rId36" Type="http://schemas.openxmlformats.org/officeDocument/2006/relationships/font" Target="fonts/GoogleSans-bold.fntdata"/><Relationship Id="rId17" Type="http://schemas.openxmlformats.org/officeDocument/2006/relationships/slide" Target="slides/slide12.xml"/><Relationship Id="rId39" Type="http://schemas.openxmlformats.org/officeDocument/2006/relationships/font" Target="fonts/RobotoLight-regular.fntdata"/><Relationship Id="rId16" Type="http://schemas.openxmlformats.org/officeDocument/2006/relationships/slide" Target="slides/slide11.xml"/><Relationship Id="rId38" Type="http://schemas.openxmlformats.org/officeDocument/2006/relationships/font" Target="fonts/GoogleSans-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d0eb0b58b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d0eb0b58b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0eb0b58b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0eb0b58b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d0eb0b58bb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d0eb0b58bb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0eb0b58bb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0eb0b58b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0eb0b58bb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d0eb0b58bb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0eb0b58bb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d0eb0b58bb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ddfd58d0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0ddfd58d0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ddfd58d0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ddfd58d0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ddfd58d0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ddfd58d0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0ddfd58d0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0ddfd58d0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0ddfd58d0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0ddfd58d0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0eb0b58b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0eb0b58b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0ddfd58d0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0ddfd58d0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0ddfd58d0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0ddfd58d0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0ddfd58d00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0ddfd58d00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0ddfd58d00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0ddfd58d00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0ddfd58d00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0ddfd58d00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d0eb0b58bb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d0eb0b58bb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d0eb0b58b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d0eb0b58b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d0eb0b58b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d0eb0b58b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d0eb0b58b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d0eb0b58b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0eb0b58b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0eb0b58b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d0eb0b58b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d0eb0b58b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ddfd58d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ddfd58d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0eb0b58b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0eb0b58b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
  <p:cSld name="CUSTOM_2_2">
    <p:bg>
      <p:bgPr>
        <a:solidFill>
          <a:srgbClr val="4285F4"/>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956075" y="1361850"/>
            <a:ext cx="6732000" cy="27858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4000">
                <a:solidFill>
                  <a:srgbClr val="FFFFFF"/>
                </a:solidFill>
                <a:latin typeface="Google Sans"/>
                <a:ea typeface="Google Sans"/>
                <a:cs typeface="Google Sans"/>
                <a:sym typeface="Google Sans"/>
              </a:defRPr>
            </a:lvl1pPr>
            <a:lvl2pPr lvl="1" rtl="0">
              <a:spcBef>
                <a:spcPts val="0"/>
              </a:spcBef>
              <a:spcAft>
                <a:spcPts val="0"/>
              </a:spcAft>
              <a:buNone/>
              <a:defRPr sz="3600">
                <a:solidFill>
                  <a:srgbClr val="FFFFFF"/>
                </a:solidFill>
                <a:latin typeface="Google Sans"/>
                <a:ea typeface="Google Sans"/>
                <a:cs typeface="Google Sans"/>
                <a:sym typeface="Google Sans"/>
              </a:defRPr>
            </a:lvl2pPr>
            <a:lvl3pPr lvl="2" rtl="0">
              <a:spcBef>
                <a:spcPts val="0"/>
              </a:spcBef>
              <a:spcAft>
                <a:spcPts val="0"/>
              </a:spcAft>
              <a:buNone/>
              <a:defRPr sz="3600">
                <a:solidFill>
                  <a:srgbClr val="FFFFFF"/>
                </a:solidFill>
                <a:latin typeface="Google Sans"/>
                <a:ea typeface="Google Sans"/>
                <a:cs typeface="Google Sans"/>
                <a:sym typeface="Google Sans"/>
              </a:defRPr>
            </a:lvl3pPr>
            <a:lvl4pPr lvl="3" rtl="0">
              <a:spcBef>
                <a:spcPts val="0"/>
              </a:spcBef>
              <a:spcAft>
                <a:spcPts val="0"/>
              </a:spcAft>
              <a:buNone/>
              <a:defRPr sz="3600">
                <a:solidFill>
                  <a:srgbClr val="FFFFFF"/>
                </a:solidFill>
                <a:latin typeface="Google Sans"/>
                <a:ea typeface="Google Sans"/>
                <a:cs typeface="Google Sans"/>
                <a:sym typeface="Google Sans"/>
              </a:defRPr>
            </a:lvl4pPr>
            <a:lvl5pPr lvl="4" rtl="0">
              <a:spcBef>
                <a:spcPts val="0"/>
              </a:spcBef>
              <a:spcAft>
                <a:spcPts val="0"/>
              </a:spcAft>
              <a:buNone/>
              <a:defRPr sz="3600">
                <a:solidFill>
                  <a:srgbClr val="FFFFFF"/>
                </a:solidFill>
                <a:latin typeface="Google Sans"/>
                <a:ea typeface="Google Sans"/>
                <a:cs typeface="Google Sans"/>
                <a:sym typeface="Google Sans"/>
              </a:defRPr>
            </a:lvl5pPr>
            <a:lvl6pPr lvl="5" rtl="0">
              <a:spcBef>
                <a:spcPts val="0"/>
              </a:spcBef>
              <a:spcAft>
                <a:spcPts val="0"/>
              </a:spcAft>
              <a:buNone/>
              <a:defRPr sz="3600">
                <a:solidFill>
                  <a:srgbClr val="FFFFFF"/>
                </a:solidFill>
                <a:latin typeface="Google Sans"/>
                <a:ea typeface="Google Sans"/>
                <a:cs typeface="Google Sans"/>
                <a:sym typeface="Google Sans"/>
              </a:defRPr>
            </a:lvl6pPr>
            <a:lvl7pPr lvl="6" rtl="0">
              <a:spcBef>
                <a:spcPts val="0"/>
              </a:spcBef>
              <a:spcAft>
                <a:spcPts val="0"/>
              </a:spcAft>
              <a:buNone/>
              <a:defRPr sz="3600">
                <a:solidFill>
                  <a:srgbClr val="FFFFFF"/>
                </a:solidFill>
                <a:latin typeface="Google Sans"/>
                <a:ea typeface="Google Sans"/>
                <a:cs typeface="Google Sans"/>
                <a:sym typeface="Google Sans"/>
              </a:defRPr>
            </a:lvl7pPr>
            <a:lvl8pPr lvl="7" rtl="0">
              <a:spcBef>
                <a:spcPts val="0"/>
              </a:spcBef>
              <a:spcAft>
                <a:spcPts val="0"/>
              </a:spcAft>
              <a:buNone/>
              <a:defRPr sz="3600">
                <a:solidFill>
                  <a:srgbClr val="FFFFFF"/>
                </a:solidFill>
                <a:latin typeface="Google Sans"/>
                <a:ea typeface="Google Sans"/>
                <a:cs typeface="Google Sans"/>
                <a:sym typeface="Google Sans"/>
              </a:defRPr>
            </a:lvl8pPr>
            <a:lvl9pPr lvl="8" rtl="0">
              <a:spcBef>
                <a:spcPts val="0"/>
              </a:spcBef>
              <a:spcAft>
                <a:spcPts val="0"/>
              </a:spcAft>
              <a:buNone/>
              <a:defRPr sz="3600">
                <a:solidFill>
                  <a:srgbClr val="FFFFFF"/>
                </a:solidFill>
                <a:latin typeface="Google Sans"/>
                <a:ea typeface="Google Sans"/>
                <a:cs typeface="Google Sans"/>
                <a:sym typeface="Google Sans"/>
              </a:defRPr>
            </a:lvl9pPr>
          </a:lstStyle>
          <a:p/>
        </p:txBody>
      </p:sp>
      <p:sp>
        <p:nvSpPr>
          <p:cNvPr id="52" name="Google Shape;52;p13"/>
          <p:cNvSpPr txBox="1"/>
          <p:nvPr>
            <p:ph idx="1" type="subTitle"/>
          </p:nvPr>
        </p:nvSpPr>
        <p:spPr>
          <a:xfrm>
            <a:off x="959986" y="822442"/>
            <a:ext cx="7555800" cy="4467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1100">
                <a:solidFill>
                  <a:schemeClr val="lt1"/>
                </a:solidFill>
                <a:latin typeface="Roboto Light"/>
                <a:ea typeface="Roboto Light"/>
                <a:cs typeface="Roboto Light"/>
                <a:sym typeface="Roboto Light"/>
              </a:defRPr>
            </a:lvl1pPr>
            <a:lvl2pPr lvl="1" rtl="0">
              <a:spcBef>
                <a:spcPts val="1200"/>
              </a:spcBef>
              <a:spcAft>
                <a:spcPts val="0"/>
              </a:spcAft>
              <a:buNone/>
              <a:defRPr>
                <a:solidFill>
                  <a:schemeClr val="lt1"/>
                </a:solidFill>
              </a:defRPr>
            </a:lvl2pPr>
            <a:lvl3pPr lvl="2" rtl="0">
              <a:spcBef>
                <a:spcPts val="1200"/>
              </a:spcBef>
              <a:spcAft>
                <a:spcPts val="0"/>
              </a:spcAft>
              <a:buNone/>
              <a:defRPr>
                <a:solidFill>
                  <a:schemeClr val="lt1"/>
                </a:solidFill>
              </a:defRPr>
            </a:lvl3pPr>
            <a:lvl4pPr lvl="3" rtl="0">
              <a:spcBef>
                <a:spcPts val="1200"/>
              </a:spcBef>
              <a:spcAft>
                <a:spcPts val="0"/>
              </a:spcAft>
              <a:buNone/>
              <a:defRPr>
                <a:solidFill>
                  <a:schemeClr val="lt1"/>
                </a:solidFill>
              </a:defRPr>
            </a:lvl4pPr>
            <a:lvl5pPr lvl="4" rtl="0">
              <a:spcBef>
                <a:spcPts val="1200"/>
              </a:spcBef>
              <a:spcAft>
                <a:spcPts val="0"/>
              </a:spcAft>
              <a:buNone/>
              <a:defRPr>
                <a:solidFill>
                  <a:schemeClr val="lt1"/>
                </a:solidFill>
              </a:defRPr>
            </a:lvl5pPr>
            <a:lvl6pPr lvl="5" rtl="0">
              <a:spcBef>
                <a:spcPts val="1200"/>
              </a:spcBef>
              <a:spcAft>
                <a:spcPts val="0"/>
              </a:spcAft>
              <a:buNone/>
              <a:defRPr>
                <a:solidFill>
                  <a:schemeClr val="lt1"/>
                </a:solidFill>
              </a:defRPr>
            </a:lvl6pPr>
            <a:lvl7pPr lvl="6" rtl="0">
              <a:spcBef>
                <a:spcPts val="1200"/>
              </a:spcBef>
              <a:spcAft>
                <a:spcPts val="0"/>
              </a:spcAft>
              <a:buNone/>
              <a:defRPr>
                <a:solidFill>
                  <a:schemeClr val="lt1"/>
                </a:solidFill>
              </a:defRPr>
            </a:lvl7pPr>
            <a:lvl8pPr lvl="7" rtl="0">
              <a:spcBef>
                <a:spcPts val="1200"/>
              </a:spcBef>
              <a:spcAft>
                <a:spcPts val="0"/>
              </a:spcAft>
              <a:buNone/>
              <a:defRPr>
                <a:solidFill>
                  <a:schemeClr val="lt1"/>
                </a:solidFill>
              </a:defRPr>
            </a:lvl8pPr>
            <a:lvl9pPr lvl="8" rtl="0">
              <a:spcBef>
                <a:spcPts val="1200"/>
              </a:spcBef>
              <a:spcAft>
                <a:spcPts val="1200"/>
              </a:spcAft>
              <a:buNone/>
              <a:defRPr>
                <a:solidFill>
                  <a:schemeClr val="lt1"/>
                </a:solidFill>
              </a:defRPr>
            </a:lvl9pPr>
          </a:lstStyle>
          <a:p/>
        </p:txBody>
      </p:sp>
      <p:sp>
        <p:nvSpPr>
          <p:cNvPr id="53" name="Google Shape;53;p13"/>
          <p:cNvSpPr/>
          <p:nvPr/>
        </p:nvSpPr>
        <p:spPr>
          <a:xfrm>
            <a:off x="247700" y="4572000"/>
            <a:ext cx="8751900" cy="3198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hyperlink" Target="https://www.figma.com/proto/QNWScrdAUykaXTmCOBT4qZ/google-project-(W4)?node-id=202%3A181&amp;scaling=scale-down&amp;page-id=0%3A1&amp;starting-point-node-id=202%3A181&amp;show-proto-sidebar=1" TargetMode="Externa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www.figma.com/proto/6OnkHppSSe3IOWK8CdqNRR/google-project-(W4)-(1st-prototype)?node-id=202%3A181&amp;scaling=scale-down&amp;page-id=0%3A1&amp;starting-point-node-id=202%3A181&amp;show-proto-sidebar=1" TargetMode="Externa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4"/>
          <p:cNvSpPr txBox="1"/>
          <p:nvPr/>
        </p:nvSpPr>
        <p:spPr>
          <a:xfrm>
            <a:off x="375108" y="807409"/>
            <a:ext cx="8205900" cy="210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4600">
                <a:latin typeface="Google Sans"/>
                <a:ea typeface="Google Sans"/>
                <a:cs typeface="Google Sans"/>
                <a:sym typeface="Google Sans"/>
              </a:rPr>
              <a:t>Skilling </a:t>
            </a:r>
            <a:r>
              <a:rPr lang="en" sz="4600">
                <a:latin typeface="Google Sans"/>
                <a:ea typeface="Google Sans"/>
                <a:cs typeface="Google Sans"/>
                <a:sym typeface="Google Sans"/>
              </a:rPr>
              <a:t>Architect's LXS Desktop</a:t>
            </a:r>
            <a:r>
              <a:rPr lang="en" sz="4600">
                <a:latin typeface="Google Sans"/>
                <a:ea typeface="Google Sans"/>
                <a:cs typeface="Google Sans"/>
                <a:sym typeface="Google Sans"/>
              </a:rPr>
              <a:t> App Usability Study</a:t>
            </a:r>
            <a:endParaRPr sz="4600">
              <a:latin typeface="Google Sans"/>
              <a:ea typeface="Google Sans"/>
              <a:cs typeface="Google Sans"/>
              <a:sym typeface="Google Sans"/>
            </a:endParaRPr>
          </a:p>
        </p:txBody>
      </p:sp>
      <p:sp>
        <p:nvSpPr>
          <p:cNvPr id="59" name="Google Shape;59;p14"/>
          <p:cNvSpPr txBox="1"/>
          <p:nvPr/>
        </p:nvSpPr>
        <p:spPr>
          <a:xfrm>
            <a:off x="440189" y="2501378"/>
            <a:ext cx="8075700" cy="637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4285F4"/>
                </a:solidFill>
                <a:latin typeface="Google Sans"/>
                <a:ea typeface="Google Sans"/>
                <a:cs typeface="Google Sans"/>
                <a:sym typeface="Google Sans"/>
              </a:rPr>
              <a:t>1/3/2022</a:t>
            </a:r>
            <a:endParaRPr>
              <a:solidFill>
                <a:srgbClr val="4285F4"/>
              </a:solidFill>
              <a:latin typeface="Google Sans"/>
              <a:ea typeface="Google Sans"/>
              <a:cs typeface="Google Sans"/>
              <a:sym typeface="Google Sans"/>
            </a:endParaRPr>
          </a:p>
        </p:txBody>
      </p:sp>
      <p:sp>
        <p:nvSpPr>
          <p:cNvPr id="60" name="Google Shape;60;p14"/>
          <p:cNvSpPr txBox="1"/>
          <p:nvPr/>
        </p:nvSpPr>
        <p:spPr>
          <a:xfrm>
            <a:off x="442775" y="3728500"/>
            <a:ext cx="2088900" cy="1030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000">
                <a:solidFill>
                  <a:srgbClr val="666666"/>
                </a:solidFill>
                <a:latin typeface="Roboto Light"/>
                <a:ea typeface="Roboto Light"/>
                <a:cs typeface="Roboto Light"/>
                <a:sym typeface="Roboto Light"/>
              </a:rPr>
              <a:t>UX Analysis Team</a:t>
            </a:r>
            <a:endParaRPr sz="1000">
              <a:solidFill>
                <a:srgbClr val="666666"/>
              </a:solidFill>
              <a:latin typeface="Roboto Light"/>
              <a:ea typeface="Roboto Light"/>
              <a:cs typeface="Roboto Light"/>
              <a:sym typeface="Roboto Light"/>
            </a:endParaRPr>
          </a:p>
          <a:p>
            <a:pPr indent="0" lvl="0" marL="0" rtl="0" algn="l">
              <a:lnSpc>
                <a:spcPct val="150000"/>
              </a:lnSpc>
              <a:spcBef>
                <a:spcPts val="0"/>
              </a:spcBef>
              <a:spcAft>
                <a:spcPts val="0"/>
              </a:spcAft>
              <a:buNone/>
            </a:pPr>
            <a:r>
              <a:rPr lang="en" sz="1000">
                <a:solidFill>
                  <a:srgbClr val="666666"/>
                </a:solidFill>
                <a:latin typeface="Roboto Light"/>
                <a:ea typeface="Roboto Light"/>
                <a:cs typeface="Roboto Light"/>
                <a:sym typeface="Roboto Light"/>
              </a:rPr>
              <a:t>Angeliki Manta</a:t>
            </a:r>
            <a:br>
              <a:rPr lang="en" sz="1000">
                <a:solidFill>
                  <a:srgbClr val="666666"/>
                </a:solidFill>
                <a:latin typeface="Roboto Light"/>
                <a:ea typeface="Roboto Light"/>
                <a:cs typeface="Roboto Light"/>
                <a:sym typeface="Roboto Light"/>
              </a:rPr>
            </a:br>
            <a:r>
              <a:rPr lang="en" sz="1000">
                <a:solidFill>
                  <a:srgbClr val="666666"/>
                </a:solidFill>
                <a:latin typeface="Roboto Light"/>
                <a:ea typeface="Roboto Light"/>
                <a:cs typeface="Roboto Light"/>
                <a:sym typeface="Roboto Light"/>
              </a:rPr>
              <a:t>Davis Developer</a:t>
            </a:r>
            <a:endParaRPr sz="1000">
              <a:solidFill>
                <a:srgbClr val="666666"/>
              </a:solidFill>
              <a:latin typeface="Roboto Light"/>
              <a:ea typeface="Roboto Light"/>
              <a:cs typeface="Roboto Light"/>
              <a:sym typeface="Roboto Light"/>
            </a:endParaRPr>
          </a:p>
          <a:p>
            <a:pPr indent="0" lvl="0" marL="0" rtl="0" algn="l">
              <a:lnSpc>
                <a:spcPct val="150000"/>
              </a:lnSpc>
              <a:spcBef>
                <a:spcPts val="0"/>
              </a:spcBef>
              <a:spcAft>
                <a:spcPts val="0"/>
              </a:spcAft>
              <a:buNone/>
            </a:pPr>
            <a:r>
              <a:rPr lang="en" sz="1000">
                <a:solidFill>
                  <a:srgbClr val="666666"/>
                </a:solidFill>
                <a:latin typeface="Roboto Light"/>
                <a:ea typeface="Roboto Light"/>
                <a:cs typeface="Roboto Light"/>
                <a:sym typeface="Roboto Light"/>
              </a:rPr>
              <a:t>Cameron Coder</a:t>
            </a:r>
            <a:endParaRPr sz="1000">
              <a:solidFill>
                <a:srgbClr val="666666"/>
              </a:solidFill>
              <a:latin typeface="Roboto Light"/>
              <a:ea typeface="Roboto Light"/>
              <a:cs typeface="Roboto Light"/>
              <a:sym typeface="Roboto Light"/>
            </a:endParaRPr>
          </a:p>
          <a:p>
            <a:pPr indent="0" lvl="0" marL="0" rtl="0" algn="l">
              <a:lnSpc>
                <a:spcPct val="150000"/>
              </a:lnSpc>
              <a:spcBef>
                <a:spcPts val="0"/>
              </a:spcBef>
              <a:spcAft>
                <a:spcPts val="0"/>
              </a:spcAft>
              <a:buNone/>
            </a:pPr>
            <a:r>
              <a:t/>
            </a:r>
            <a:endParaRPr sz="1000">
              <a:solidFill>
                <a:srgbClr val="666666"/>
              </a:solidFill>
              <a:latin typeface="Roboto Light"/>
              <a:ea typeface="Roboto Light"/>
              <a:cs typeface="Roboto Light"/>
              <a:sym typeface="Roboto Light"/>
            </a:endParaRPr>
          </a:p>
          <a:p>
            <a:pPr indent="0" lvl="0" marL="0" rtl="0" algn="l">
              <a:lnSpc>
                <a:spcPct val="150000"/>
              </a:lnSpc>
              <a:spcBef>
                <a:spcPts val="0"/>
              </a:spcBef>
              <a:spcAft>
                <a:spcPts val="0"/>
              </a:spcAft>
              <a:buNone/>
            </a:pPr>
            <a:r>
              <a:t/>
            </a:r>
            <a:endParaRPr sz="1000">
              <a:solidFill>
                <a:srgbClr val="666666"/>
              </a:solidFill>
              <a:latin typeface="Roboto Light"/>
              <a:ea typeface="Roboto Light"/>
              <a:cs typeface="Roboto Light"/>
              <a:sym typeface="Robo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nvSpPr>
        <p:spPr>
          <a:xfrm>
            <a:off x="273625" y="404600"/>
            <a:ext cx="3878700" cy="83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Google Sans"/>
                <a:ea typeface="Google Sans"/>
                <a:cs typeface="Google Sans"/>
                <a:sym typeface="Google Sans"/>
              </a:rPr>
              <a:t>People want to create a library with courses finished or for future use.</a:t>
            </a:r>
            <a:endParaRPr sz="1800">
              <a:solidFill>
                <a:srgbClr val="000000"/>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800">
              <a:solidFill>
                <a:srgbClr val="000000"/>
              </a:solidFill>
              <a:latin typeface="Google Sans"/>
              <a:ea typeface="Google Sans"/>
              <a:cs typeface="Google Sans"/>
              <a:sym typeface="Google Sans"/>
            </a:endParaRPr>
          </a:p>
        </p:txBody>
      </p:sp>
      <p:sp>
        <p:nvSpPr>
          <p:cNvPr id="129" name="Google Shape;129;p23"/>
          <p:cNvSpPr txBox="1"/>
          <p:nvPr/>
        </p:nvSpPr>
        <p:spPr>
          <a:xfrm>
            <a:off x="279375" y="1235788"/>
            <a:ext cx="3585900" cy="320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595959"/>
                </a:solidFill>
                <a:latin typeface="Roboto Light"/>
                <a:ea typeface="Roboto Light"/>
                <a:cs typeface="Roboto Light"/>
                <a:sym typeface="Roboto Light"/>
              </a:rPr>
              <a:t>Supporting evidence from the usability study.</a:t>
            </a:r>
            <a:endParaRPr sz="1300">
              <a:solidFill>
                <a:srgbClr val="595959"/>
              </a:solidFill>
              <a:latin typeface="Roboto Light"/>
              <a:ea typeface="Roboto Light"/>
              <a:cs typeface="Roboto Light"/>
              <a:sym typeface="Roboto Light"/>
            </a:endParaRPr>
          </a:p>
          <a:p>
            <a:pPr indent="-311150" lvl="0" marL="457200" rtl="0" algn="l">
              <a:lnSpc>
                <a:spcPct val="115000"/>
              </a:lnSpc>
              <a:spcBef>
                <a:spcPts val="1000"/>
              </a:spcBef>
              <a:spcAft>
                <a:spcPts val="0"/>
              </a:spcAft>
              <a:buClr>
                <a:srgbClr val="595959"/>
              </a:buClr>
              <a:buSzPts val="1300"/>
              <a:buFont typeface="Roboto Light"/>
              <a:buChar char="●"/>
            </a:pPr>
            <a:r>
              <a:rPr lang="en" sz="1300">
                <a:solidFill>
                  <a:srgbClr val="595959"/>
                </a:solidFill>
                <a:latin typeface="Roboto Light"/>
                <a:ea typeface="Roboto Light"/>
                <a:cs typeface="Roboto Light"/>
                <a:sym typeface="Roboto Light"/>
              </a:rPr>
              <a:t>4 out of 5 total participants said they they could not </a:t>
            </a:r>
            <a:r>
              <a:rPr lang="en" sz="1300">
                <a:solidFill>
                  <a:srgbClr val="595959"/>
                </a:solidFill>
                <a:latin typeface="Roboto Light"/>
                <a:ea typeface="Roboto Light"/>
                <a:cs typeface="Roboto Light"/>
                <a:sym typeface="Roboto Light"/>
              </a:rPr>
              <a:t>understand</a:t>
            </a:r>
            <a:r>
              <a:rPr lang="en" sz="1300">
                <a:solidFill>
                  <a:srgbClr val="595959"/>
                </a:solidFill>
                <a:latin typeface="Roboto Light"/>
                <a:ea typeface="Roboto Light"/>
                <a:cs typeface="Roboto Light"/>
                <a:sym typeface="Roboto Light"/>
              </a:rPr>
              <a:t> the use of favorites and register.</a:t>
            </a:r>
            <a:endParaRPr sz="1300">
              <a:solidFill>
                <a:srgbClr val="595959"/>
              </a:solidFill>
              <a:latin typeface="Roboto Light"/>
              <a:ea typeface="Roboto Light"/>
              <a:cs typeface="Roboto Light"/>
              <a:sym typeface="Roboto Light"/>
            </a:endParaRPr>
          </a:p>
          <a:p>
            <a:pPr indent="-311150" lvl="0" marL="457200" rtl="0" algn="l">
              <a:lnSpc>
                <a:spcPct val="115000"/>
              </a:lnSpc>
              <a:spcBef>
                <a:spcPts val="1000"/>
              </a:spcBef>
              <a:spcAft>
                <a:spcPts val="0"/>
              </a:spcAft>
              <a:buClr>
                <a:srgbClr val="595959"/>
              </a:buClr>
              <a:buSzPts val="1300"/>
              <a:buFont typeface="Roboto Light"/>
              <a:buChar char="●"/>
            </a:pPr>
            <a:r>
              <a:rPr lang="en" sz="1300">
                <a:solidFill>
                  <a:srgbClr val="595959"/>
                </a:solidFill>
                <a:latin typeface="Roboto Light"/>
                <a:ea typeface="Roboto Light"/>
                <a:cs typeface="Roboto Light"/>
                <a:sym typeface="Roboto Light"/>
              </a:rPr>
              <a:t>3 of those participants only registered so the course was not added to their library.</a:t>
            </a:r>
            <a:endParaRPr sz="1300">
              <a:solidFill>
                <a:srgbClr val="595959"/>
              </a:solidFill>
              <a:latin typeface="Roboto Light"/>
              <a:ea typeface="Roboto Light"/>
              <a:cs typeface="Roboto Light"/>
              <a:sym typeface="Roboto Light"/>
            </a:endParaRPr>
          </a:p>
          <a:p>
            <a:pPr indent="0" lvl="0" marL="457200" rtl="0" algn="l">
              <a:lnSpc>
                <a:spcPct val="115000"/>
              </a:lnSpc>
              <a:spcBef>
                <a:spcPts val="1000"/>
              </a:spcBef>
              <a:spcAft>
                <a:spcPts val="0"/>
              </a:spcAft>
              <a:buNone/>
            </a:pPr>
            <a:r>
              <a:t/>
            </a:r>
            <a:endParaRPr sz="1300">
              <a:solidFill>
                <a:srgbClr val="595959"/>
              </a:solidFill>
              <a:latin typeface="Roboto Light"/>
              <a:ea typeface="Roboto Light"/>
              <a:cs typeface="Roboto Light"/>
              <a:sym typeface="Roboto Light"/>
            </a:endParaRPr>
          </a:p>
          <a:p>
            <a:pPr indent="0" lvl="0" marL="0" rtl="0" algn="l">
              <a:spcBef>
                <a:spcPts val="1000"/>
              </a:spcBef>
              <a:spcAft>
                <a:spcPts val="0"/>
              </a:spcAft>
              <a:buClr>
                <a:schemeClr val="dk1"/>
              </a:buClr>
              <a:buSzPts val="1100"/>
              <a:buFont typeface="Arial"/>
              <a:buNone/>
            </a:pPr>
            <a:r>
              <a:rPr lang="en" sz="1300">
                <a:solidFill>
                  <a:schemeClr val="accent1"/>
                </a:solidFill>
                <a:latin typeface="Roboto Light"/>
                <a:ea typeface="Roboto Light"/>
                <a:cs typeface="Roboto Light"/>
                <a:sym typeface="Roboto Light"/>
              </a:rPr>
              <a:t>“</a:t>
            </a:r>
            <a:r>
              <a:rPr i="1" lang="en" sz="1300">
                <a:solidFill>
                  <a:schemeClr val="accent1"/>
                </a:solidFill>
                <a:latin typeface="Roboto Light"/>
                <a:ea typeface="Roboto Light"/>
                <a:cs typeface="Roboto Light"/>
                <a:sym typeface="Roboto Light"/>
              </a:rPr>
              <a:t>I do not understand the “favorites” feature and what about register?.</a:t>
            </a:r>
            <a:r>
              <a:rPr lang="en" sz="1300">
                <a:solidFill>
                  <a:schemeClr val="accent1"/>
                </a:solidFill>
                <a:latin typeface="Roboto Light"/>
                <a:ea typeface="Roboto Light"/>
                <a:cs typeface="Roboto Light"/>
                <a:sym typeface="Roboto Light"/>
              </a:rPr>
              <a:t>” </a:t>
            </a:r>
            <a:endParaRPr sz="1300">
              <a:solidFill>
                <a:schemeClr val="accent1"/>
              </a:solidFill>
              <a:latin typeface="Roboto Light"/>
              <a:ea typeface="Roboto Light"/>
              <a:cs typeface="Roboto Light"/>
              <a:sym typeface="Roboto Light"/>
            </a:endParaRPr>
          </a:p>
          <a:p>
            <a:pPr indent="0" lvl="0" marL="0" rtl="0" algn="l">
              <a:spcBef>
                <a:spcPts val="0"/>
              </a:spcBef>
              <a:spcAft>
                <a:spcPts val="0"/>
              </a:spcAft>
              <a:buClr>
                <a:schemeClr val="dk1"/>
              </a:buClr>
              <a:buSzPts val="1100"/>
              <a:buFont typeface="Arial"/>
              <a:buNone/>
            </a:pPr>
            <a:r>
              <a:rPr lang="en" sz="1300">
                <a:solidFill>
                  <a:srgbClr val="4285F4"/>
                </a:solidFill>
                <a:latin typeface="Roboto Light"/>
                <a:ea typeface="Roboto Light"/>
                <a:cs typeface="Roboto Light"/>
                <a:sym typeface="Roboto Light"/>
              </a:rPr>
              <a:t>— </a:t>
            </a:r>
            <a:r>
              <a:rPr lang="en" sz="1300">
                <a:solidFill>
                  <a:schemeClr val="accent1"/>
                </a:solidFill>
                <a:latin typeface="Roboto Light"/>
                <a:ea typeface="Roboto Light"/>
                <a:cs typeface="Roboto Light"/>
                <a:sym typeface="Roboto Light"/>
              </a:rPr>
              <a:t>Noemi Hirsch, employee in company Serres Greece </a:t>
            </a:r>
            <a:endParaRPr sz="1300">
              <a:solidFill>
                <a:srgbClr val="4285F4"/>
              </a:solidFill>
              <a:latin typeface="Roboto Light"/>
              <a:ea typeface="Roboto Light"/>
              <a:cs typeface="Roboto Light"/>
              <a:sym typeface="Roboto Light"/>
            </a:endParaRPr>
          </a:p>
          <a:p>
            <a:pPr indent="0" lvl="0" marL="0" rtl="0" algn="l">
              <a:lnSpc>
                <a:spcPct val="115000"/>
              </a:lnSpc>
              <a:spcBef>
                <a:spcPts val="0"/>
              </a:spcBef>
              <a:spcAft>
                <a:spcPts val="1000"/>
              </a:spcAft>
              <a:buNone/>
            </a:pPr>
            <a:r>
              <a:t/>
            </a:r>
            <a:endParaRPr sz="1300">
              <a:solidFill>
                <a:srgbClr val="595959"/>
              </a:solidFill>
              <a:latin typeface="Roboto Light"/>
              <a:ea typeface="Roboto Light"/>
              <a:cs typeface="Roboto Light"/>
              <a:sym typeface="Roboto Light"/>
            </a:endParaRPr>
          </a:p>
        </p:txBody>
      </p:sp>
      <p:sp>
        <p:nvSpPr>
          <p:cNvPr id="130" name="Google Shape;130;p23"/>
          <p:cNvSpPr/>
          <p:nvPr/>
        </p:nvSpPr>
        <p:spPr>
          <a:xfrm>
            <a:off x="279375" y="4700968"/>
            <a:ext cx="8562900" cy="15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1" name="Google Shape;131;p23"/>
          <p:cNvPicPr preferRelativeResize="0"/>
          <p:nvPr/>
        </p:nvPicPr>
        <p:blipFill>
          <a:blip r:embed="rId3">
            <a:alphaModFix/>
          </a:blip>
          <a:stretch>
            <a:fillRect/>
          </a:stretch>
        </p:blipFill>
        <p:spPr>
          <a:xfrm>
            <a:off x="4536975" y="519175"/>
            <a:ext cx="4305300" cy="2962275"/>
          </a:xfrm>
          <a:prstGeom prst="rect">
            <a:avLst/>
          </a:prstGeom>
          <a:noFill/>
          <a:ln>
            <a:noFill/>
          </a:ln>
        </p:spPr>
      </p:pic>
      <p:sp>
        <p:nvSpPr>
          <p:cNvPr id="132" name="Google Shape;132;p23"/>
          <p:cNvSpPr/>
          <p:nvPr/>
        </p:nvSpPr>
        <p:spPr>
          <a:xfrm>
            <a:off x="7649950" y="1025125"/>
            <a:ext cx="1019700" cy="465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3" name="Google Shape;133;p23"/>
          <p:cNvCxnSpPr/>
          <p:nvPr/>
        </p:nvCxnSpPr>
        <p:spPr>
          <a:xfrm flipH="1">
            <a:off x="4125550" y="1257775"/>
            <a:ext cx="3524400" cy="590400"/>
          </a:xfrm>
          <a:prstGeom prst="straightConnector1">
            <a:avLst/>
          </a:prstGeom>
          <a:noFill/>
          <a:ln cap="flat" cmpd="sng" w="9525">
            <a:solidFill>
              <a:srgbClr val="FF0000"/>
            </a:solidFill>
            <a:prstDash val="solid"/>
            <a:round/>
            <a:headEnd len="med" w="med" type="none"/>
            <a:tailEnd len="med" w="med" type="none"/>
          </a:ln>
        </p:spPr>
      </p:cxnSp>
      <p:sp>
        <p:nvSpPr>
          <p:cNvPr id="134" name="Google Shape;134;p23"/>
          <p:cNvSpPr/>
          <p:nvPr/>
        </p:nvSpPr>
        <p:spPr>
          <a:xfrm>
            <a:off x="4751675" y="3055675"/>
            <a:ext cx="1082400" cy="930300"/>
          </a:xfrm>
          <a:prstGeom prst="hexagon">
            <a:avLst>
              <a:gd fmla="val 25000" name="adj"/>
              <a:gd fmla="val 115470" name="vf"/>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Before</a:t>
            </a:r>
            <a:endParaRPr>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nvSpPr>
        <p:spPr>
          <a:xfrm>
            <a:off x="273625" y="404600"/>
            <a:ext cx="4397700" cy="72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Google Sans"/>
                <a:ea typeface="Google Sans"/>
                <a:cs typeface="Google Sans"/>
                <a:sym typeface="Google Sans"/>
              </a:rPr>
              <a:t>People want a easy way to navigate in the learning path</a:t>
            </a:r>
            <a:endParaRPr sz="1800">
              <a:solidFill>
                <a:srgbClr val="000000"/>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800">
              <a:solidFill>
                <a:srgbClr val="000000"/>
              </a:solidFill>
              <a:latin typeface="Google Sans"/>
              <a:ea typeface="Google Sans"/>
              <a:cs typeface="Google Sans"/>
              <a:sym typeface="Google Sans"/>
            </a:endParaRPr>
          </a:p>
        </p:txBody>
      </p:sp>
      <p:sp>
        <p:nvSpPr>
          <p:cNvPr id="140" name="Google Shape;140;p24"/>
          <p:cNvSpPr txBox="1"/>
          <p:nvPr/>
        </p:nvSpPr>
        <p:spPr>
          <a:xfrm>
            <a:off x="273625" y="1203925"/>
            <a:ext cx="3585900" cy="398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595959"/>
                </a:solidFill>
                <a:latin typeface="Roboto Light"/>
                <a:ea typeface="Roboto Light"/>
                <a:cs typeface="Roboto Light"/>
                <a:sym typeface="Roboto Light"/>
              </a:rPr>
              <a:t>Supporting evidence from the usability study.</a:t>
            </a:r>
            <a:endParaRPr sz="1300">
              <a:solidFill>
                <a:srgbClr val="595959"/>
              </a:solidFill>
              <a:latin typeface="Roboto Light"/>
              <a:ea typeface="Roboto Light"/>
              <a:cs typeface="Roboto Light"/>
              <a:sym typeface="Roboto Light"/>
            </a:endParaRPr>
          </a:p>
          <a:p>
            <a:pPr indent="-311150" lvl="0" marL="457200" rtl="0" algn="l">
              <a:lnSpc>
                <a:spcPct val="115000"/>
              </a:lnSpc>
              <a:spcBef>
                <a:spcPts val="1000"/>
              </a:spcBef>
              <a:spcAft>
                <a:spcPts val="0"/>
              </a:spcAft>
              <a:buClr>
                <a:srgbClr val="595959"/>
              </a:buClr>
              <a:buSzPts val="1300"/>
              <a:buFont typeface="Roboto Light"/>
              <a:buChar char="●"/>
            </a:pPr>
            <a:r>
              <a:rPr lang="en" sz="1300">
                <a:solidFill>
                  <a:srgbClr val="595959"/>
                </a:solidFill>
                <a:latin typeface="Roboto Light"/>
                <a:ea typeface="Roboto Light"/>
                <a:cs typeface="Roboto Light"/>
                <a:sym typeface="Roboto Light"/>
              </a:rPr>
              <a:t>3 out of 5 Where frustrated on how to navigate and to find all tasks.</a:t>
            </a:r>
            <a:endParaRPr sz="1300">
              <a:solidFill>
                <a:srgbClr val="595959"/>
              </a:solidFill>
              <a:latin typeface="Roboto Light"/>
              <a:ea typeface="Roboto Light"/>
              <a:cs typeface="Roboto Light"/>
              <a:sym typeface="Roboto Light"/>
            </a:endParaRPr>
          </a:p>
          <a:p>
            <a:pPr indent="-311150" lvl="0" marL="457200" rtl="0" algn="l">
              <a:lnSpc>
                <a:spcPct val="115000"/>
              </a:lnSpc>
              <a:spcBef>
                <a:spcPts val="1000"/>
              </a:spcBef>
              <a:spcAft>
                <a:spcPts val="0"/>
              </a:spcAft>
              <a:buClr>
                <a:srgbClr val="595959"/>
              </a:buClr>
              <a:buSzPts val="1300"/>
              <a:buFont typeface="Roboto Light"/>
              <a:buChar char="●"/>
            </a:pPr>
            <a:r>
              <a:rPr lang="en" sz="1300">
                <a:solidFill>
                  <a:srgbClr val="595959"/>
                </a:solidFill>
                <a:latin typeface="Roboto Light"/>
                <a:ea typeface="Roboto Light"/>
                <a:cs typeface="Roboto Light"/>
                <a:sym typeface="Roboto Light"/>
              </a:rPr>
              <a:t>2 out of 3 could not complete the learning path.</a:t>
            </a:r>
            <a:endParaRPr sz="1300">
              <a:solidFill>
                <a:srgbClr val="595959"/>
              </a:solidFill>
              <a:latin typeface="Roboto Light"/>
              <a:ea typeface="Roboto Light"/>
              <a:cs typeface="Roboto Light"/>
              <a:sym typeface="Roboto Light"/>
            </a:endParaRPr>
          </a:p>
          <a:p>
            <a:pPr indent="0" lvl="0" marL="0" rtl="0" algn="l">
              <a:lnSpc>
                <a:spcPct val="115000"/>
              </a:lnSpc>
              <a:spcBef>
                <a:spcPts val="1000"/>
              </a:spcBef>
              <a:spcAft>
                <a:spcPts val="0"/>
              </a:spcAft>
              <a:buNone/>
            </a:pPr>
            <a:r>
              <a:t/>
            </a:r>
            <a:endParaRPr sz="1300">
              <a:solidFill>
                <a:srgbClr val="595959"/>
              </a:solidFill>
              <a:latin typeface="Roboto Light"/>
              <a:ea typeface="Roboto Light"/>
              <a:cs typeface="Roboto Light"/>
              <a:sym typeface="Roboto Light"/>
            </a:endParaRPr>
          </a:p>
          <a:p>
            <a:pPr indent="0" lvl="0" marL="0" rtl="0" algn="l">
              <a:lnSpc>
                <a:spcPct val="115000"/>
              </a:lnSpc>
              <a:spcBef>
                <a:spcPts val="1000"/>
              </a:spcBef>
              <a:spcAft>
                <a:spcPts val="0"/>
              </a:spcAft>
              <a:buNone/>
            </a:pPr>
            <a:r>
              <a:t/>
            </a:r>
            <a:endParaRPr sz="1300">
              <a:solidFill>
                <a:srgbClr val="595959"/>
              </a:solidFill>
              <a:latin typeface="Roboto Light"/>
              <a:ea typeface="Roboto Light"/>
              <a:cs typeface="Roboto Light"/>
              <a:sym typeface="Roboto Light"/>
            </a:endParaRPr>
          </a:p>
          <a:p>
            <a:pPr indent="0" lvl="0" marL="0" rtl="0" algn="l">
              <a:spcBef>
                <a:spcPts val="1000"/>
              </a:spcBef>
              <a:spcAft>
                <a:spcPts val="0"/>
              </a:spcAft>
              <a:buNone/>
            </a:pPr>
            <a:r>
              <a:rPr lang="en" sz="1300">
                <a:solidFill>
                  <a:schemeClr val="accent1"/>
                </a:solidFill>
                <a:latin typeface="Roboto Light"/>
                <a:ea typeface="Roboto Light"/>
                <a:cs typeface="Roboto Light"/>
                <a:sym typeface="Roboto Light"/>
              </a:rPr>
              <a:t>“</a:t>
            </a:r>
            <a:r>
              <a:rPr i="1" lang="en" sz="1300">
                <a:solidFill>
                  <a:schemeClr val="accent1"/>
                </a:solidFill>
                <a:latin typeface="Roboto Light"/>
                <a:ea typeface="Roboto Light"/>
                <a:cs typeface="Roboto Light"/>
                <a:sym typeface="Roboto Light"/>
              </a:rPr>
              <a:t>I am redirected to another platform so I thought that my path was there. Never thought there was more in the first platform</a:t>
            </a:r>
            <a:r>
              <a:rPr i="1" lang="en" sz="1300">
                <a:solidFill>
                  <a:schemeClr val="accent1"/>
                </a:solidFill>
                <a:latin typeface="Roboto Light"/>
                <a:ea typeface="Roboto Light"/>
                <a:cs typeface="Roboto Light"/>
                <a:sym typeface="Roboto Light"/>
              </a:rPr>
              <a:t>.</a:t>
            </a:r>
            <a:r>
              <a:rPr lang="en" sz="1300">
                <a:solidFill>
                  <a:schemeClr val="accent1"/>
                </a:solidFill>
                <a:latin typeface="Roboto Light"/>
                <a:ea typeface="Roboto Light"/>
                <a:cs typeface="Roboto Light"/>
                <a:sym typeface="Roboto Light"/>
              </a:rPr>
              <a:t>” </a:t>
            </a:r>
            <a:endParaRPr sz="1300">
              <a:solidFill>
                <a:schemeClr val="accent1"/>
              </a:solidFill>
              <a:latin typeface="Roboto Light"/>
              <a:ea typeface="Roboto Light"/>
              <a:cs typeface="Roboto Light"/>
              <a:sym typeface="Roboto Light"/>
            </a:endParaRPr>
          </a:p>
          <a:p>
            <a:pPr indent="0" lvl="0" marL="0" rtl="0" algn="l">
              <a:spcBef>
                <a:spcPts val="0"/>
              </a:spcBef>
              <a:spcAft>
                <a:spcPts val="0"/>
              </a:spcAft>
              <a:buNone/>
            </a:pPr>
            <a:r>
              <a:rPr lang="en" sz="1300">
                <a:solidFill>
                  <a:srgbClr val="4285F4"/>
                </a:solidFill>
                <a:latin typeface="Roboto Light"/>
                <a:ea typeface="Roboto Light"/>
                <a:cs typeface="Roboto Light"/>
                <a:sym typeface="Roboto Light"/>
              </a:rPr>
              <a:t>— </a:t>
            </a:r>
            <a:r>
              <a:rPr lang="en" sz="1300">
                <a:solidFill>
                  <a:schemeClr val="accent1"/>
                </a:solidFill>
                <a:latin typeface="Roboto Light"/>
                <a:ea typeface="Roboto Light"/>
                <a:cs typeface="Roboto Light"/>
                <a:sym typeface="Roboto Light"/>
              </a:rPr>
              <a:t>Anna Lim</a:t>
            </a:r>
            <a:r>
              <a:rPr lang="en" sz="1300">
                <a:solidFill>
                  <a:schemeClr val="accent1"/>
                </a:solidFill>
                <a:latin typeface="Roboto Light"/>
                <a:ea typeface="Roboto Light"/>
                <a:cs typeface="Roboto Light"/>
                <a:sym typeface="Roboto Light"/>
              </a:rPr>
              <a:t>, assistant in cs </a:t>
            </a:r>
            <a:r>
              <a:rPr lang="en" sz="1300">
                <a:solidFill>
                  <a:schemeClr val="accent1"/>
                </a:solidFill>
                <a:latin typeface="Roboto Light"/>
                <a:ea typeface="Roboto Light"/>
                <a:cs typeface="Roboto Light"/>
                <a:sym typeface="Roboto Light"/>
              </a:rPr>
              <a:t>support</a:t>
            </a:r>
            <a:r>
              <a:rPr lang="en" sz="1300">
                <a:solidFill>
                  <a:schemeClr val="accent1"/>
                </a:solidFill>
                <a:latin typeface="Roboto Light"/>
                <a:ea typeface="Roboto Light"/>
                <a:cs typeface="Roboto Light"/>
                <a:sym typeface="Roboto Light"/>
              </a:rPr>
              <a:t>, Lamia Greece</a:t>
            </a:r>
            <a:endParaRPr sz="1300">
              <a:solidFill>
                <a:srgbClr val="4285F4"/>
              </a:solidFill>
              <a:latin typeface="Roboto Light"/>
              <a:ea typeface="Roboto Light"/>
              <a:cs typeface="Roboto Light"/>
              <a:sym typeface="Roboto Light"/>
            </a:endParaRPr>
          </a:p>
          <a:p>
            <a:pPr indent="0" lvl="0" marL="0" rtl="0" algn="l">
              <a:lnSpc>
                <a:spcPct val="115000"/>
              </a:lnSpc>
              <a:spcBef>
                <a:spcPts val="0"/>
              </a:spcBef>
              <a:spcAft>
                <a:spcPts val="1000"/>
              </a:spcAft>
              <a:buNone/>
            </a:pPr>
            <a:r>
              <a:t/>
            </a:r>
            <a:endParaRPr sz="1300">
              <a:solidFill>
                <a:srgbClr val="595959"/>
              </a:solidFill>
              <a:latin typeface="Roboto Light"/>
              <a:ea typeface="Roboto Light"/>
              <a:cs typeface="Roboto Light"/>
              <a:sym typeface="Roboto Light"/>
            </a:endParaRPr>
          </a:p>
        </p:txBody>
      </p:sp>
      <p:sp>
        <p:nvSpPr>
          <p:cNvPr id="141" name="Google Shape;141;p24"/>
          <p:cNvSpPr/>
          <p:nvPr/>
        </p:nvSpPr>
        <p:spPr>
          <a:xfrm>
            <a:off x="279375" y="4700968"/>
            <a:ext cx="8562900" cy="15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2" name="Google Shape;142;p24"/>
          <p:cNvPicPr preferRelativeResize="0"/>
          <p:nvPr/>
        </p:nvPicPr>
        <p:blipFill>
          <a:blip r:embed="rId3">
            <a:alphaModFix/>
          </a:blip>
          <a:stretch>
            <a:fillRect/>
          </a:stretch>
        </p:blipFill>
        <p:spPr>
          <a:xfrm>
            <a:off x="6432475" y="331300"/>
            <a:ext cx="2143125" cy="2305050"/>
          </a:xfrm>
          <a:prstGeom prst="rect">
            <a:avLst/>
          </a:prstGeom>
          <a:noFill/>
          <a:ln>
            <a:noFill/>
          </a:ln>
        </p:spPr>
      </p:pic>
      <p:pic>
        <p:nvPicPr>
          <p:cNvPr id="143" name="Google Shape;143;p24"/>
          <p:cNvPicPr preferRelativeResize="0"/>
          <p:nvPr/>
        </p:nvPicPr>
        <p:blipFill>
          <a:blip r:embed="rId4">
            <a:alphaModFix/>
          </a:blip>
          <a:stretch>
            <a:fillRect/>
          </a:stretch>
        </p:blipFill>
        <p:spPr>
          <a:xfrm>
            <a:off x="6418200" y="3048150"/>
            <a:ext cx="2171700" cy="1562100"/>
          </a:xfrm>
          <a:prstGeom prst="rect">
            <a:avLst/>
          </a:prstGeom>
          <a:noFill/>
          <a:ln>
            <a:noFill/>
          </a:ln>
        </p:spPr>
      </p:pic>
      <p:cxnSp>
        <p:nvCxnSpPr>
          <p:cNvPr id="144" name="Google Shape;144;p24"/>
          <p:cNvCxnSpPr>
            <a:endCxn id="143" idx="1"/>
          </p:cNvCxnSpPr>
          <p:nvPr/>
        </p:nvCxnSpPr>
        <p:spPr>
          <a:xfrm rot="5400000">
            <a:off x="5345850" y="2303250"/>
            <a:ext cx="2598300" cy="453600"/>
          </a:xfrm>
          <a:prstGeom prst="curvedConnector4">
            <a:avLst>
              <a:gd fmla="val 18934" name="adj1"/>
              <a:gd fmla="val 152497" name="adj2"/>
            </a:avLst>
          </a:prstGeom>
          <a:noFill/>
          <a:ln cap="flat" cmpd="sng" w="9525">
            <a:solidFill>
              <a:schemeClr val="dk2"/>
            </a:solidFill>
            <a:prstDash val="solid"/>
            <a:round/>
            <a:headEnd len="med" w="med" type="none"/>
            <a:tailEnd len="med" w="med" type="none"/>
          </a:ln>
        </p:spPr>
      </p:cxnSp>
      <p:sp>
        <p:nvSpPr>
          <p:cNvPr id="145" name="Google Shape;145;p24"/>
          <p:cNvSpPr/>
          <p:nvPr/>
        </p:nvSpPr>
        <p:spPr>
          <a:xfrm>
            <a:off x="5145300" y="1874925"/>
            <a:ext cx="867600" cy="974700"/>
          </a:xfrm>
          <a:prstGeom prst="wedgeRoundRectCallout">
            <a:avLst>
              <a:gd fmla="val 73981" name="adj1"/>
              <a:gd fmla="val 19187"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en" sz="900"/>
              <a:t>External links &amp; content at bottom of the page</a:t>
            </a:r>
            <a:endParaRPr i="1" sz="900"/>
          </a:p>
        </p:txBody>
      </p:sp>
      <p:sp>
        <p:nvSpPr>
          <p:cNvPr id="146" name="Google Shape;146;p24"/>
          <p:cNvSpPr/>
          <p:nvPr/>
        </p:nvSpPr>
        <p:spPr>
          <a:xfrm>
            <a:off x="5288400" y="3679950"/>
            <a:ext cx="1082400" cy="930300"/>
          </a:xfrm>
          <a:prstGeom prst="hexagon">
            <a:avLst>
              <a:gd fmla="val 25000" name="adj"/>
              <a:gd fmla="val 115470" name="vf"/>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Before</a:t>
            </a: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956075" y="1361850"/>
            <a:ext cx="7443000" cy="278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Insights &amp; Recommendations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p:nvPr/>
        </p:nvSpPr>
        <p:spPr>
          <a:xfrm>
            <a:off x="1349150" y="1837775"/>
            <a:ext cx="2039400" cy="2761800"/>
          </a:xfrm>
          <a:prstGeom prst="rect">
            <a:avLst/>
          </a:pr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6"/>
          <p:cNvSpPr/>
          <p:nvPr/>
        </p:nvSpPr>
        <p:spPr>
          <a:xfrm>
            <a:off x="1537475" y="946425"/>
            <a:ext cx="1657500" cy="16575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6"/>
          <p:cNvSpPr/>
          <p:nvPr/>
        </p:nvSpPr>
        <p:spPr>
          <a:xfrm>
            <a:off x="3514200" y="1837775"/>
            <a:ext cx="2039400" cy="2761800"/>
          </a:xfrm>
          <a:prstGeom prst="rect">
            <a:avLst/>
          </a:pr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6"/>
          <p:cNvSpPr/>
          <p:nvPr/>
        </p:nvSpPr>
        <p:spPr>
          <a:xfrm>
            <a:off x="3702525" y="946425"/>
            <a:ext cx="1657500" cy="16575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6"/>
          <p:cNvSpPr/>
          <p:nvPr/>
        </p:nvSpPr>
        <p:spPr>
          <a:xfrm>
            <a:off x="5755450" y="1837775"/>
            <a:ext cx="2039400" cy="2761800"/>
          </a:xfrm>
          <a:prstGeom prst="rect">
            <a:avLst/>
          </a:pr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6"/>
          <p:cNvSpPr/>
          <p:nvPr/>
        </p:nvSpPr>
        <p:spPr>
          <a:xfrm>
            <a:off x="5943775" y="946425"/>
            <a:ext cx="1657500" cy="16575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6"/>
          <p:cNvSpPr txBox="1"/>
          <p:nvPr/>
        </p:nvSpPr>
        <p:spPr>
          <a:xfrm>
            <a:off x="1476266" y="1505617"/>
            <a:ext cx="1779900" cy="53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1500">
                <a:solidFill>
                  <a:srgbClr val="FFFFFF"/>
                </a:solidFill>
                <a:latin typeface="Google Sans"/>
                <a:ea typeface="Google Sans"/>
                <a:cs typeface="Google Sans"/>
                <a:sym typeface="Google Sans"/>
              </a:rPr>
              <a:t>Search results</a:t>
            </a:r>
            <a:endParaRPr sz="1500">
              <a:solidFill>
                <a:srgbClr val="FFFFFF"/>
              </a:solidFill>
              <a:latin typeface="Google Sans"/>
              <a:ea typeface="Google Sans"/>
              <a:cs typeface="Google Sans"/>
              <a:sym typeface="Google Sans"/>
            </a:endParaRPr>
          </a:p>
        </p:txBody>
      </p:sp>
      <p:sp>
        <p:nvSpPr>
          <p:cNvPr id="163" name="Google Shape;163;p26"/>
          <p:cNvSpPr txBox="1"/>
          <p:nvPr/>
        </p:nvSpPr>
        <p:spPr>
          <a:xfrm>
            <a:off x="3630737" y="1505617"/>
            <a:ext cx="1779900" cy="53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1500">
                <a:solidFill>
                  <a:srgbClr val="FFFFFF"/>
                </a:solidFill>
                <a:latin typeface="Google Sans"/>
                <a:ea typeface="Google Sans"/>
                <a:cs typeface="Google Sans"/>
                <a:sym typeface="Google Sans"/>
              </a:rPr>
              <a:t>Customization options</a:t>
            </a:r>
            <a:endParaRPr sz="1500">
              <a:solidFill>
                <a:srgbClr val="FFFFFF"/>
              </a:solidFill>
              <a:latin typeface="Google Sans"/>
              <a:ea typeface="Google Sans"/>
              <a:cs typeface="Google Sans"/>
              <a:sym typeface="Google Sans"/>
            </a:endParaRPr>
          </a:p>
        </p:txBody>
      </p:sp>
      <p:sp>
        <p:nvSpPr>
          <p:cNvPr id="164" name="Google Shape;164;p26"/>
          <p:cNvSpPr txBox="1"/>
          <p:nvPr/>
        </p:nvSpPr>
        <p:spPr>
          <a:xfrm>
            <a:off x="5885208" y="1505617"/>
            <a:ext cx="1779900" cy="53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1500">
                <a:solidFill>
                  <a:srgbClr val="FFFFFF"/>
                </a:solidFill>
                <a:latin typeface="Google Sans"/>
                <a:ea typeface="Google Sans"/>
                <a:cs typeface="Google Sans"/>
                <a:sym typeface="Google Sans"/>
              </a:rPr>
              <a:t>Paths Navigation</a:t>
            </a:r>
            <a:endParaRPr sz="1500">
              <a:solidFill>
                <a:srgbClr val="FFFFFF"/>
              </a:solidFill>
              <a:latin typeface="Google Sans"/>
              <a:ea typeface="Google Sans"/>
              <a:cs typeface="Google Sans"/>
              <a:sym typeface="Google Sans"/>
            </a:endParaRPr>
          </a:p>
        </p:txBody>
      </p:sp>
      <p:sp>
        <p:nvSpPr>
          <p:cNvPr id="165" name="Google Shape;165;p26"/>
          <p:cNvSpPr txBox="1"/>
          <p:nvPr/>
        </p:nvSpPr>
        <p:spPr>
          <a:xfrm>
            <a:off x="1539104" y="2545252"/>
            <a:ext cx="1779900" cy="134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1100">
              <a:solidFill>
                <a:srgbClr val="595959"/>
              </a:solidFill>
              <a:latin typeface="Roboto Light"/>
              <a:ea typeface="Roboto Light"/>
              <a:cs typeface="Roboto Light"/>
              <a:sym typeface="Roboto Light"/>
            </a:endParaRPr>
          </a:p>
          <a:p>
            <a:pPr indent="0" lvl="0" marL="0" rtl="0" algn="ctr">
              <a:lnSpc>
                <a:spcPct val="115000"/>
              </a:lnSpc>
              <a:spcBef>
                <a:spcPts val="1600"/>
              </a:spcBef>
              <a:spcAft>
                <a:spcPts val="1600"/>
              </a:spcAft>
              <a:buNone/>
            </a:pPr>
            <a:r>
              <a:rPr lang="en" sz="1100">
                <a:solidFill>
                  <a:srgbClr val="595959"/>
                </a:solidFill>
                <a:latin typeface="Roboto Light"/>
                <a:ea typeface="Roboto Light"/>
                <a:cs typeface="Roboto Light"/>
                <a:sym typeface="Roboto Light"/>
              </a:rPr>
              <a:t>Users need a way search and have a quick overview of what they get.</a:t>
            </a:r>
            <a:endParaRPr sz="1100">
              <a:solidFill>
                <a:srgbClr val="595959"/>
              </a:solidFill>
              <a:latin typeface="Roboto Light"/>
              <a:ea typeface="Roboto Light"/>
              <a:cs typeface="Roboto Light"/>
              <a:sym typeface="Roboto Light"/>
            </a:endParaRPr>
          </a:p>
        </p:txBody>
      </p:sp>
      <p:sp>
        <p:nvSpPr>
          <p:cNvPr id="166" name="Google Shape;166;p26"/>
          <p:cNvSpPr txBox="1"/>
          <p:nvPr/>
        </p:nvSpPr>
        <p:spPr>
          <a:xfrm>
            <a:off x="3647279" y="2545252"/>
            <a:ext cx="1779900" cy="134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1100">
              <a:solidFill>
                <a:srgbClr val="595959"/>
              </a:solidFill>
              <a:latin typeface="Roboto Light"/>
              <a:ea typeface="Roboto Light"/>
              <a:cs typeface="Roboto Light"/>
              <a:sym typeface="Roboto Light"/>
            </a:endParaRPr>
          </a:p>
          <a:p>
            <a:pPr indent="0" lvl="0" marL="0" rtl="0" algn="ctr">
              <a:lnSpc>
                <a:spcPct val="115000"/>
              </a:lnSpc>
              <a:spcBef>
                <a:spcPts val="1600"/>
              </a:spcBef>
              <a:spcAft>
                <a:spcPts val="1600"/>
              </a:spcAft>
              <a:buNone/>
            </a:pPr>
            <a:r>
              <a:rPr lang="en" sz="1100">
                <a:solidFill>
                  <a:srgbClr val="595959"/>
                </a:solidFill>
                <a:latin typeface="Roboto Light"/>
                <a:ea typeface="Roboto Light"/>
                <a:cs typeface="Roboto Light"/>
                <a:sym typeface="Roboto Light"/>
              </a:rPr>
              <a:t>Users need to customize their library and have a clear </a:t>
            </a:r>
            <a:r>
              <a:rPr lang="en" sz="1100">
                <a:solidFill>
                  <a:srgbClr val="595959"/>
                </a:solidFill>
                <a:latin typeface="Roboto Light"/>
                <a:ea typeface="Roboto Light"/>
                <a:cs typeface="Roboto Light"/>
                <a:sym typeface="Roboto Light"/>
              </a:rPr>
              <a:t>understanding</a:t>
            </a:r>
            <a:r>
              <a:rPr lang="en" sz="1100">
                <a:solidFill>
                  <a:srgbClr val="595959"/>
                </a:solidFill>
                <a:latin typeface="Roboto Light"/>
                <a:ea typeface="Roboto Light"/>
                <a:cs typeface="Roboto Light"/>
                <a:sym typeface="Roboto Light"/>
              </a:rPr>
              <a:t> how registration works </a:t>
            </a:r>
            <a:endParaRPr sz="1100">
              <a:solidFill>
                <a:srgbClr val="595959"/>
              </a:solidFill>
              <a:latin typeface="Roboto Light"/>
              <a:ea typeface="Roboto Light"/>
              <a:cs typeface="Roboto Light"/>
              <a:sym typeface="Roboto Light"/>
            </a:endParaRPr>
          </a:p>
        </p:txBody>
      </p:sp>
      <p:sp>
        <p:nvSpPr>
          <p:cNvPr id="167" name="Google Shape;167;p26"/>
          <p:cNvSpPr txBox="1"/>
          <p:nvPr/>
        </p:nvSpPr>
        <p:spPr>
          <a:xfrm>
            <a:off x="5885204" y="2547877"/>
            <a:ext cx="1779900" cy="134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1100">
              <a:solidFill>
                <a:srgbClr val="595959"/>
              </a:solidFill>
              <a:latin typeface="Roboto Light"/>
              <a:ea typeface="Roboto Light"/>
              <a:cs typeface="Roboto Light"/>
              <a:sym typeface="Roboto Light"/>
            </a:endParaRPr>
          </a:p>
          <a:p>
            <a:pPr indent="0" lvl="0" marL="0" rtl="0" algn="ctr">
              <a:lnSpc>
                <a:spcPct val="115000"/>
              </a:lnSpc>
              <a:spcBef>
                <a:spcPts val="1600"/>
              </a:spcBef>
              <a:spcAft>
                <a:spcPts val="1600"/>
              </a:spcAft>
              <a:buNone/>
            </a:pPr>
            <a:r>
              <a:rPr lang="en" sz="1100">
                <a:solidFill>
                  <a:srgbClr val="595959"/>
                </a:solidFill>
                <a:latin typeface="Roboto Light"/>
                <a:ea typeface="Roboto Light"/>
                <a:cs typeface="Roboto Light"/>
                <a:sym typeface="Roboto Light"/>
              </a:rPr>
              <a:t>Users need a way to understand what to do, how and where the content is.</a:t>
            </a:r>
            <a:endParaRPr sz="1100">
              <a:solidFill>
                <a:srgbClr val="595959"/>
              </a:solidFill>
              <a:latin typeface="Roboto Light"/>
              <a:ea typeface="Roboto Light"/>
              <a:cs typeface="Roboto Light"/>
              <a:sym typeface="Roboto Light"/>
            </a:endParaRPr>
          </a:p>
        </p:txBody>
      </p:sp>
      <p:sp>
        <p:nvSpPr>
          <p:cNvPr id="168" name="Google Shape;168;p26"/>
          <p:cNvSpPr txBox="1"/>
          <p:nvPr/>
        </p:nvSpPr>
        <p:spPr>
          <a:xfrm>
            <a:off x="273625" y="404600"/>
            <a:ext cx="4607100" cy="48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Google Sans"/>
                <a:ea typeface="Google Sans"/>
                <a:cs typeface="Google Sans"/>
                <a:sym typeface="Google Sans"/>
              </a:rPr>
              <a:t>Research insights </a:t>
            </a:r>
            <a:endParaRPr sz="1800">
              <a:latin typeface="Google Sans"/>
              <a:ea typeface="Google Sans"/>
              <a:cs typeface="Google Sans"/>
              <a:sym typeface="Google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p:nvPr/>
        </p:nvSpPr>
        <p:spPr>
          <a:xfrm>
            <a:off x="358600" y="1064550"/>
            <a:ext cx="8438100" cy="3430200"/>
          </a:xfrm>
          <a:prstGeom prst="rect">
            <a:avLst/>
          </a:pr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7"/>
          <p:cNvSpPr txBox="1"/>
          <p:nvPr/>
        </p:nvSpPr>
        <p:spPr>
          <a:xfrm>
            <a:off x="273625" y="404600"/>
            <a:ext cx="5131200" cy="343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000000"/>
                </a:solidFill>
                <a:latin typeface="Google Sans"/>
                <a:ea typeface="Google Sans"/>
                <a:cs typeface="Google Sans"/>
                <a:sym typeface="Google Sans"/>
              </a:rPr>
              <a:t>Recommendations</a:t>
            </a:r>
            <a:endParaRPr sz="1800">
              <a:solidFill>
                <a:srgbClr val="000000"/>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800">
              <a:solidFill>
                <a:srgbClr val="000000"/>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800">
              <a:solidFill>
                <a:srgbClr val="000000"/>
              </a:solidFill>
              <a:latin typeface="Google Sans"/>
              <a:ea typeface="Google Sans"/>
              <a:cs typeface="Google Sans"/>
              <a:sym typeface="Google Sans"/>
            </a:endParaRPr>
          </a:p>
        </p:txBody>
      </p:sp>
      <p:sp>
        <p:nvSpPr>
          <p:cNvPr id="175" name="Google Shape;175;p27"/>
          <p:cNvSpPr txBox="1"/>
          <p:nvPr/>
        </p:nvSpPr>
        <p:spPr>
          <a:xfrm>
            <a:off x="486649" y="1252475"/>
            <a:ext cx="6017400" cy="22143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595959"/>
              </a:buClr>
              <a:buSzPts val="1300"/>
              <a:buFont typeface="Roboto Light"/>
              <a:buChar char="●"/>
            </a:pPr>
            <a:r>
              <a:rPr lang="en" sz="1300">
                <a:solidFill>
                  <a:srgbClr val="595959"/>
                </a:solidFill>
                <a:latin typeface="Roboto Light"/>
                <a:ea typeface="Roboto Light"/>
                <a:cs typeface="Roboto Light"/>
                <a:sym typeface="Roboto Light"/>
              </a:rPr>
              <a:t>Add a obvious filter tabs with options. Make the AI search visible and more </a:t>
            </a:r>
            <a:r>
              <a:rPr lang="en" sz="1300">
                <a:solidFill>
                  <a:srgbClr val="595959"/>
                </a:solidFill>
                <a:latin typeface="Roboto Light"/>
                <a:ea typeface="Roboto Light"/>
                <a:cs typeface="Roboto Light"/>
                <a:sym typeface="Roboto Light"/>
              </a:rPr>
              <a:t>understandable</a:t>
            </a:r>
            <a:r>
              <a:rPr lang="en" sz="1300">
                <a:solidFill>
                  <a:srgbClr val="595959"/>
                </a:solidFill>
                <a:latin typeface="Roboto Light"/>
                <a:ea typeface="Roboto Light"/>
                <a:cs typeface="Roboto Light"/>
                <a:sym typeface="Roboto Light"/>
              </a:rPr>
              <a:t> &amp; rename to  “personalized search”</a:t>
            </a:r>
            <a:endParaRPr sz="1300">
              <a:solidFill>
                <a:srgbClr val="595959"/>
              </a:solidFill>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300">
              <a:solidFill>
                <a:srgbClr val="595959"/>
              </a:solidFill>
              <a:latin typeface="Roboto Light"/>
              <a:ea typeface="Roboto Light"/>
              <a:cs typeface="Roboto Light"/>
              <a:sym typeface="Roboto Light"/>
            </a:endParaRPr>
          </a:p>
          <a:p>
            <a:pPr indent="-311150" lvl="0" marL="457200" rtl="0" algn="l">
              <a:lnSpc>
                <a:spcPct val="115000"/>
              </a:lnSpc>
              <a:spcBef>
                <a:spcPts val="0"/>
              </a:spcBef>
              <a:spcAft>
                <a:spcPts val="0"/>
              </a:spcAft>
              <a:buClr>
                <a:srgbClr val="595959"/>
              </a:buClr>
              <a:buSzPts val="1300"/>
              <a:buFont typeface="Roboto Light"/>
              <a:buChar char="●"/>
            </a:pPr>
            <a:r>
              <a:rPr lang="en" sz="1300">
                <a:solidFill>
                  <a:srgbClr val="595959"/>
                </a:solidFill>
                <a:latin typeface="Roboto Light"/>
                <a:ea typeface="Roboto Light"/>
                <a:cs typeface="Roboto Light"/>
                <a:sym typeface="Roboto Light"/>
              </a:rPr>
              <a:t>Add </a:t>
            </a:r>
            <a:r>
              <a:rPr lang="en" sz="1300">
                <a:solidFill>
                  <a:schemeClr val="dk2"/>
                </a:solidFill>
                <a:latin typeface="Roboto Light"/>
                <a:ea typeface="Roboto Light"/>
                <a:cs typeface="Roboto Light"/>
                <a:sym typeface="Roboto Light"/>
              </a:rPr>
              <a:t>obvious easy to understand actions “add to library “ and register.</a:t>
            </a:r>
            <a:endParaRPr sz="1300">
              <a:solidFill>
                <a:srgbClr val="595959"/>
              </a:solidFill>
              <a:latin typeface="Roboto Light"/>
              <a:ea typeface="Roboto Light"/>
              <a:cs typeface="Roboto Light"/>
              <a:sym typeface="Roboto Light"/>
            </a:endParaRPr>
          </a:p>
          <a:p>
            <a:pPr indent="0" lvl="0" marL="457200" rtl="0" algn="l">
              <a:lnSpc>
                <a:spcPct val="115000"/>
              </a:lnSpc>
              <a:spcBef>
                <a:spcPts val="0"/>
              </a:spcBef>
              <a:spcAft>
                <a:spcPts val="0"/>
              </a:spcAft>
              <a:buNone/>
            </a:pPr>
            <a:r>
              <a:t/>
            </a:r>
            <a:endParaRPr sz="1300">
              <a:solidFill>
                <a:srgbClr val="595959"/>
              </a:solidFill>
              <a:latin typeface="Roboto Light"/>
              <a:ea typeface="Roboto Light"/>
              <a:cs typeface="Roboto Light"/>
              <a:sym typeface="Roboto Light"/>
            </a:endParaRPr>
          </a:p>
          <a:p>
            <a:pPr indent="-311150" lvl="0" marL="457200" rtl="0" algn="l">
              <a:lnSpc>
                <a:spcPct val="115000"/>
              </a:lnSpc>
              <a:spcBef>
                <a:spcPts val="0"/>
              </a:spcBef>
              <a:spcAft>
                <a:spcPts val="0"/>
              </a:spcAft>
              <a:buClr>
                <a:srgbClr val="595959"/>
              </a:buClr>
              <a:buSzPts val="1300"/>
              <a:buFont typeface="Roboto Light"/>
              <a:buChar char="●"/>
            </a:pPr>
            <a:r>
              <a:rPr lang="en" sz="1300">
                <a:solidFill>
                  <a:srgbClr val="595959"/>
                </a:solidFill>
                <a:latin typeface="Roboto Light"/>
                <a:ea typeface="Roboto Light"/>
                <a:cs typeface="Roboto Light"/>
                <a:sym typeface="Roboto Light"/>
              </a:rPr>
              <a:t>Add a tutorial for learning path and easy to understand overview of each section.</a:t>
            </a:r>
            <a:endParaRPr sz="1300">
              <a:solidFill>
                <a:srgbClr val="595959"/>
              </a:solidFill>
              <a:latin typeface="Roboto Light"/>
              <a:ea typeface="Roboto Light"/>
              <a:cs typeface="Roboto Light"/>
              <a:sym typeface="Roboto Light"/>
            </a:endParaRPr>
          </a:p>
          <a:p>
            <a:pPr indent="0" lvl="0" marL="0" rtl="0" algn="l">
              <a:lnSpc>
                <a:spcPct val="115000"/>
              </a:lnSpc>
              <a:spcBef>
                <a:spcPts val="1600"/>
              </a:spcBef>
              <a:spcAft>
                <a:spcPts val="1600"/>
              </a:spcAft>
              <a:buNone/>
            </a:pPr>
            <a:r>
              <a:t/>
            </a:r>
            <a:endParaRPr sz="1300">
              <a:solidFill>
                <a:srgbClr val="595959"/>
              </a:solidFill>
              <a:latin typeface="Roboto Light"/>
              <a:ea typeface="Roboto Light"/>
              <a:cs typeface="Roboto Light"/>
              <a:sym typeface="Roboto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956075" y="1361850"/>
            <a:ext cx="6732000" cy="278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lt1"/>
                </a:solidFill>
              </a:rPr>
              <a:t>Second </a:t>
            </a:r>
            <a:r>
              <a:rPr lang="en">
                <a:solidFill>
                  <a:schemeClr val="lt1"/>
                </a:solidFill>
              </a:rPr>
              <a:t>Prototype</a:t>
            </a:r>
            <a:endParaRPr>
              <a:solidFill>
                <a:schemeClr val="lt1"/>
              </a:solidFill>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nvSpPr>
        <p:spPr>
          <a:xfrm>
            <a:off x="273625" y="404600"/>
            <a:ext cx="5131200" cy="343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Google Sans"/>
                <a:ea typeface="Google Sans"/>
                <a:cs typeface="Google Sans"/>
                <a:sym typeface="Google Sans"/>
              </a:rPr>
              <a:t>Second </a:t>
            </a:r>
            <a:r>
              <a:rPr lang="en" sz="1800">
                <a:solidFill>
                  <a:srgbClr val="000000"/>
                </a:solidFill>
                <a:latin typeface="Google Sans"/>
                <a:ea typeface="Google Sans"/>
                <a:cs typeface="Google Sans"/>
                <a:sym typeface="Google Sans"/>
              </a:rPr>
              <a:t>Prototype</a:t>
            </a:r>
            <a:r>
              <a:rPr lang="en" sz="1800">
                <a:latin typeface="Google Sans"/>
                <a:ea typeface="Google Sans"/>
                <a:cs typeface="Google Sans"/>
                <a:sym typeface="Google Sans"/>
              </a:rPr>
              <a:t> </a:t>
            </a:r>
            <a:r>
              <a:rPr lang="en" sz="1800">
                <a:solidFill>
                  <a:srgbClr val="000000"/>
                </a:solidFill>
                <a:latin typeface="Google Sans"/>
                <a:ea typeface="Google Sans"/>
                <a:cs typeface="Google Sans"/>
                <a:sym typeface="Google Sans"/>
              </a:rPr>
              <a:t>Tested</a:t>
            </a:r>
            <a:endParaRPr sz="1800">
              <a:solidFill>
                <a:srgbClr val="000000"/>
              </a:solidFill>
              <a:latin typeface="Google Sans"/>
              <a:ea typeface="Google Sans"/>
              <a:cs typeface="Google Sans"/>
              <a:sym typeface="Google Sans"/>
            </a:endParaRPr>
          </a:p>
        </p:txBody>
      </p:sp>
      <p:sp>
        <p:nvSpPr>
          <p:cNvPr id="186" name="Google Shape;186;p29"/>
          <p:cNvSpPr txBox="1"/>
          <p:nvPr/>
        </p:nvSpPr>
        <p:spPr>
          <a:xfrm>
            <a:off x="310725" y="934250"/>
            <a:ext cx="3200400" cy="320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595959"/>
                </a:solidFill>
                <a:latin typeface="Roboto Light"/>
                <a:ea typeface="Roboto Light"/>
                <a:cs typeface="Roboto Light"/>
                <a:sym typeface="Roboto Light"/>
              </a:rPr>
              <a:t>The low-fidelity desktop app prototype for Skilling Architect was tested. The second prototype can be viewed </a:t>
            </a:r>
            <a:r>
              <a:rPr lang="en" sz="1300" u="sng">
                <a:solidFill>
                  <a:schemeClr val="hlink"/>
                </a:solidFill>
                <a:latin typeface="Roboto Light"/>
                <a:ea typeface="Roboto Light"/>
                <a:cs typeface="Roboto Light"/>
                <a:sym typeface="Roboto Light"/>
                <a:hlinkClick r:id="rId3"/>
              </a:rPr>
              <a:t>here.</a:t>
            </a:r>
            <a:br>
              <a:rPr lang="en" sz="1300">
                <a:solidFill>
                  <a:srgbClr val="595959"/>
                </a:solidFill>
                <a:latin typeface="Roboto Light"/>
                <a:ea typeface="Roboto Light"/>
                <a:cs typeface="Roboto Light"/>
                <a:sym typeface="Roboto Light"/>
              </a:rPr>
            </a:br>
            <a:br>
              <a:rPr lang="en" sz="1300">
                <a:solidFill>
                  <a:srgbClr val="595959"/>
                </a:solidFill>
                <a:latin typeface="Roboto Light"/>
                <a:ea typeface="Roboto Light"/>
                <a:cs typeface="Roboto Light"/>
                <a:sym typeface="Roboto Light"/>
              </a:rPr>
            </a:br>
            <a:br>
              <a:rPr lang="en" sz="1300">
                <a:solidFill>
                  <a:srgbClr val="595959"/>
                </a:solidFill>
                <a:latin typeface="Roboto Light"/>
                <a:ea typeface="Roboto Light"/>
                <a:cs typeface="Roboto Light"/>
                <a:sym typeface="Roboto Light"/>
              </a:rPr>
            </a:br>
            <a:endParaRPr sz="1300">
              <a:solidFill>
                <a:srgbClr val="595959"/>
              </a:solidFill>
              <a:latin typeface="Roboto Light"/>
              <a:ea typeface="Roboto Light"/>
              <a:cs typeface="Roboto Light"/>
              <a:sym typeface="Roboto Light"/>
            </a:endParaRPr>
          </a:p>
          <a:p>
            <a:pPr indent="0" lvl="0" marL="0" rtl="0" algn="l">
              <a:lnSpc>
                <a:spcPct val="115000"/>
              </a:lnSpc>
              <a:spcBef>
                <a:spcPts val="1600"/>
              </a:spcBef>
              <a:spcAft>
                <a:spcPts val="1600"/>
              </a:spcAft>
              <a:buNone/>
            </a:pPr>
            <a:r>
              <a:t/>
            </a:r>
            <a:endParaRPr sz="1100">
              <a:solidFill>
                <a:srgbClr val="595959"/>
              </a:solidFill>
              <a:latin typeface="Roboto Light"/>
              <a:ea typeface="Roboto Light"/>
              <a:cs typeface="Roboto Light"/>
              <a:sym typeface="Roboto Light"/>
            </a:endParaRPr>
          </a:p>
        </p:txBody>
      </p:sp>
      <p:sp>
        <p:nvSpPr>
          <p:cNvPr id="187" name="Google Shape;187;p29"/>
          <p:cNvSpPr/>
          <p:nvPr/>
        </p:nvSpPr>
        <p:spPr>
          <a:xfrm>
            <a:off x="279375" y="4700968"/>
            <a:ext cx="8562900" cy="15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8" name="Google Shape;188;p29"/>
          <p:cNvPicPr preferRelativeResize="0"/>
          <p:nvPr/>
        </p:nvPicPr>
        <p:blipFill rotWithShape="1">
          <a:blip r:embed="rId4">
            <a:alphaModFix/>
          </a:blip>
          <a:srcRect b="0" l="1816" r="0" t="0"/>
          <a:stretch/>
        </p:blipFill>
        <p:spPr>
          <a:xfrm>
            <a:off x="5467325" y="456525"/>
            <a:ext cx="3371876" cy="24178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956075" y="1361850"/>
            <a:ext cx="6732000" cy="278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lt1"/>
                </a:solidFill>
              </a:rPr>
              <a:t>Themes</a:t>
            </a:r>
            <a:endParaRPr>
              <a:solidFill>
                <a:schemeClr val="lt1"/>
              </a:solidFill>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nvSpPr>
        <p:spPr>
          <a:xfrm>
            <a:off x="273625" y="404600"/>
            <a:ext cx="4111200" cy="343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Google Sans"/>
                <a:ea typeface="Google Sans"/>
                <a:cs typeface="Google Sans"/>
                <a:sym typeface="Google Sans"/>
              </a:rPr>
              <a:t>People want to have quick structured results according their search</a:t>
            </a:r>
            <a:endParaRPr sz="1800">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800">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800">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800">
              <a:solidFill>
                <a:srgbClr val="000000"/>
              </a:solidFill>
              <a:latin typeface="Google Sans"/>
              <a:ea typeface="Google Sans"/>
              <a:cs typeface="Google Sans"/>
              <a:sym typeface="Google Sans"/>
            </a:endParaRPr>
          </a:p>
        </p:txBody>
      </p:sp>
      <p:sp>
        <p:nvSpPr>
          <p:cNvPr id="199" name="Google Shape;199;p31"/>
          <p:cNvSpPr/>
          <p:nvPr/>
        </p:nvSpPr>
        <p:spPr>
          <a:xfrm>
            <a:off x="279375" y="4700968"/>
            <a:ext cx="8562900" cy="15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1"/>
          <p:cNvSpPr txBox="1"/>
          <p:nvPr/>
        </p:nvSpPr>
        <p:spPr>
          <a:xfrm>
            <a:off x="390225" y="1517325"/>
            <a:ext cx="3585900" cy="320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595959"/>
                </a:solidFill>
                <a:latin typeface="Roboto Light"/>
                <a:ea typeface="Roboto Light"/>
                <a:cs typeface="Roboto Light"/>
                <a:sym typeface="Roboto Light"/>
              </a:rPr>
              <a:t>Supporting evidence from the usability study.</a:t>
            </a:r>
            <a:endParaRPr sz="1300">
              <a:solidFill>
                <a:srgbClr val="595959"/>
              </a:solidFill>
              <a:latin typeface="Roboto Light"/>
              <a:ea typeface="Roboto Light"/>
              <a:cs typeface="Roboto Light"/>
              <a:sym typeface="Roboto Light"/>
            </a:endParaRPr>
          </a:p>
          <a:p>
            <a:pPr indent="-311150" lvl="0" marL="457200" rtl="0" algn="l">
              <a:lnSpc>
                <a:spcPct val="115000"/>
              </a:lnSpc>
              <a:spcBef>
                <a:spcPts val="1000"/>
              </a:spcBef>
              <a:spcAft>
                <a:spcPts val="0"/>
              </a:spcAft>
              <a:buClr>
                <a:srgbClr val="595959"/>
              </a:buClr>
              <a:buSzPts val="1300"/>
              <a:buFont typeface="Roboto Light"/>
              <a:buChar char="●"/>
            </a:pPr>
            <a:r>
              <a:rPr lang="en" sz="1300">
                <a:solidFill>
                  <a:srgbClr val="595959"/>
                </a:solidFill>
                <a:latin typeface="Roboto Light"/>
                <a:ea typeface="Roboto Light"/>
                <a:cs typeface="Roboto Light"/>
                <a:sym typeface="Roboto Light"/>
              </a:rPr>
              <a:t>5 out of 5 total participants said they found the results confusing and could not see any filter..</a:t>
            </a:r>
            <a:endParaRPr sz="1300">
              <a:solidFill>
                <a:srgbClr val="595959"/>
              </a:solidFill>
              <a:latin typeface="Roboto Light"/>
              <a:ea typeface="Roboto Light"/>
              <a:cs typeface="Roboto Light"/>
              <a:sym typeface="Roboto Light"/>
            </a:endParaRPr>
          </a:p>
          <a:p>
            <a:pPr indent="-311150" lvl="0" marL="457200" rtl="0" algn="l">
              <a:lnSpc>
                <a:spcPct val="115000"/>
              </a:lnSpc>
              <a:spcBef>
                <a:spcPts val="1000"/>
              </a:spcBef>
              <a:spcAft>
                <a:spcPts val="0"/>
              </a:spcAft>
              <a:buClr>
                <a:srgbClr val="595959"/>
              </a:buClr>
              <a:buSzPts val="1300"/>
              <a:buFont typeface="Roboto Light"/>
              <a:buChar char="●"/>
            </a:pPr>
            <a:r>
              <a:rPr lang="en" sz="1300">
                <a:solidFill>
                  <a:srgbClr val="595959"/>
                </a:solidFill>
                <a:latin typeface="Roboto Light"/>
                <a:ea typeface="Roboto Light"/>
                <a:cs typeface="Roboto Light"/>
                <a:sym typeface="Roboto Light"/>
              </a:rPr>
              <a:t>3 out of 5 total participants found the Ai personalized search in order to have better results quickly</a:t>
            </a:r>
            <a:endParaRPr sz="1300">
              <a:solidFill>
                <a:srgbClr val="595959"/>
              </a:solidFill>
              <a:latin typeface="Roboto Light"/>
              <a:ea typeface="Roboto Light"/>
              <a:cs typeface="Roboto Light"/>
              <a:sym typeface="Roboto Light"/>
            </a:endParaRPr>
          </a:p>
          <a:p>
            <a:pPr indent="0" lvl="0" marL="457200" rtl="0" algn="l">
              <a:lnSpc>
                <a:spcPct val="115000"/>
              </a:lnSpc>
              <a:spcBef>
                <a:spcPts val="1000"/>
              </a:spcBef>
              <a:spcAft>
                <a:spcPts val="0"/>
              </a:spcAft>
              <a:buNone/>
            </a:pPr>
            <a:r>
              <a:t/>
            </a:r>
            <a:endParaRPr sz="1300">
              <a:solidFill>
                <a:srgbClr val="595959"/>
              </a:solidFill>
              <a:latin typeface="Roboto Light"/>
              <a:ea typeface="Roboto Light"/>
              <a:cs typeface="Roboto Light"/>
              <a:sym typeface="Roboto Light"/>
            </a:endParaRPr>
          </a:p>
          <a:p>
            <a:pPr indent="0" lvl="0" marL="0" rtl="0" algn="l">
              <a:spcBef>
                <a:spcPts val="1000"/>
              </a:spcBef>
              <a:spcAft>
                <a:spcPts val="0"/>
              </a:spcAft>
              <a:buNone/>
            </a:pPr>
            <a:r>
              <a:rPr lang="en" sz="1300">
                <a:solidFill>
                  <a:srgbClr val="4285F4"/>
                </a:solidFill>
                <a:latin typeface="Roboto Light"/>
                <a:ea typeface="Roboto Light"/>
                <a:cs typeface="Roboto Light"/>
                <a:sym typeface="Roboto Light"/>
              </a:rPr>
              <a:t>“</a:t>
            </a:r>
            <a:r>
              <a:rPr i="1" lang="en" sz="1300">
                <a:solidFill>
                  <a:srgbClr val="4285F4"/>
                </a:solidFill>
                <a:latin typeface="Roboto Light"/>
                <a:ea typeface="Roboto Light"/>
                <a:cs typeface="Roboto Light"/>
                <a:sym typeface="Roboto Light"/>
              </a:rPr>
              <a:t>I like the profile feature, but it is frustrating not to be able apply filters to the search results.</a:t>
            </a:r>
            <a:r>
              <a:rPr lang="en" sz="1300">
                <a:solidFill>
                  <a:srgbClr val="4285F4"/>
                </a:solidFill>
                <a:latin typeface="Roboto Light"/>
                <a:ea typeface="Roboto Light"/>
                <a:cs typeface="Roboto Light"/>
                <a:sym typeface="Roboto Light"/>
              </a:rPr>
              <a:t>” </a:t>
            </a:r>
            <a:endParaRPr sz="1300">
              <a:solidFill>
                <a:srgbClr val="4285F4"/>
              </a:solidFill>
              <a:latin typeface="Roboto Light"/>
              <a:ea typeface="Roboto Light"/>
              <a:cs typeface="Roboto Light"/>
              <a:sym typeface="Roboto Light"/>
            </a:endParaRPr>
          </a:p>
          <a:p>
            <a:pPr indent="0" lvl="0" marL="0" rtl="0" algn="l">
              <a:spcBef>
                <a:spcPts val="0"/>
              </a:spcBef>
              <a:spcAft>
                <a:spcPts val="0"/>
              </a:spcAft>
              <a:buNone/>
            </a:pPr>
            <a:r>
              <a:rPr lang="en" sz="1300">
                <a:solidFill>
                  <a:srgbClr val="4285F4"/>
                </a:solidFill>
                <a:latin typeface="Roboto Light"/>
                <a:ea typeface="Roboto Light"/>
                <a:cs typeface="Roboto Light"/>
                <a:sym typeface="Roboto Light"/>
              </a:rPr>
              <a:t>— Alan East, pizza consumer from Koukaki, Athens</a:t>
            </a:r>
            <a:endParaRPr sz="1300">
              <a:solidFill>
                <a:srgbClr val="4285F4"/>
              </a:solidFill>
              <a:latin typeface="Roboto Light"/>
              <a:ea typeface="Roboto Light"/>
              <a:cs typeface="Roboto Light"/>
              <a:sym typeface="Roboto Light"/>
            </a:endParaRPr>
          </a:p>
          <a:p>
            <a:pPr indent="0" lvl="0" marL="0" rtl="0" algn="l">
              <a:lnSpc>
                <a:spcPct val="115000"/>
              </a:lnSpc>
              <a:spcBef>
                <a:spcPts val="0"/>
              </a:spcBef>
              <a:spcAft>
                <a:spcPts val="1000"/>
              </a:spcAft>
              <a:buNone/>
            </a:pPr>
            <a:r>
              <a:t/>
            </a:r>
            <a:endParaRPr sz="1300">
              <a:solidFill>
                <a:srgbClr val="595959"/>
              </a:solidFill>
              <a:latin typeface="Roboto Light"/>
              <a:ea typeface="Roboto Light"/>
              <a:cs typeface="Roboto Light"/>
              <a:sym typeface="Roboto Light"/>
            </a:endParaRPr>
          </a:p>
        </p:txBody>
      </p:sp>
      <p:sp>
        <p:nvSpPr>
          <p:cNvPr id="201" name="Google Shape;201;p31"/>
          <p:cNvSpPr/>
          <p:nvPr/>
        </p:nvSpPr>
        <p:spPr>
          <a:xfrm>
            <a:off x="4984300" y="989350"/>
            <a:ext cx="670800" cy="1001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2" name="Google Shape;202;p31"/>
          <p:cNvPicPr preferRelativeResize="0"/>
          <p:nvPr/>
        </p:nvPicPr>
        <p:blipFill>
          <a:blip r:embed="rId3">
            <a:alphaModFix/>
          </a:blip>
          <a:stretch>
            <a:fillRect/>
          </a:stretch>
        </p:blipFill>
        <p:spPr>
          <a:xfrm>
            <a:off x="4625675" y="572825"/>
            <a:ext cx="4419599" cy="2997416"/>
          </a:xfrm>
          <a:prstGeom prst="rect">
            <a:avLst/>
          </a:prstGeom>
          <a:noFill/>
          <a:ln>
            <a:noFill/>
          </a:ln>
        </p:spPr>
      </p:pic>
      <p:sp>
        <p:nvSpPr>
          <p:cNvPr id="203" name="Google Shape;203;p31"/>
          <p:cNvSpPr/>
          <p:nvPr/>
        </p:nvSpPr>
        <p:spPr>
          <a:xfrm>
            <a:off x="5037950" y="989350"/>
            <a:ext cx="617100" cy="1001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1"/>
          <p:cNvSpPr/>
          <p:nvPr/>
        </p:nvSpPr>
        <p:spPr>
          <a:xfrm>
            <a:off x="4831250" y="3288300"/>
            <a:ext cx="823800" cy="688800"/>
          </a:xfrm>
          <a:prstGeom prst="hexagon">
            <a:avLst>
              <a:gd fmla="val 25000" name="adj"/>
              <a:gd fmla="val 115470" name="vf"/>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After</a:t>
            </a:r>
            <a:endParaRPr>
              <a:solidFill>
                <a:schemeClr val="lt1"/>
              </a:solidFill>
            </a:endParaRPr>
          </a:p>
        </p:txBody>
      </p:sp>
      <p:sp>
        <p:nvSpPr>
          <p:cNvPr id="205" name="Google Shape;205;p31"/>
          <p:cNvSpPr/>
          <p:nvPr/>
        </p:nvSpPr>
        <p:spPr>
          <a:xfrm>
            <a:off x="7784450" y="989350"/>
            <a:ext cx="1057800" cy="154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1"/>
          <p:cNvSpPr/>
          <p:nvPr/>
        </p:nvSpPr>
        <p:spPr>
          <a:xfrm>
            <a:off x="7355425" y="640825"/>
            <a:ext cx="527100" cy="154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1"/>
          <p:cNvSpPr/>
          <p:nvPr/>
        </p:nvSpPr>
        <p:spPr>
          <a:xfrm>
            <a:off x="5724300" y="1141750"/>
            <a:ext cx="2060100" cy="2325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8" name="Google Shape;208;p31"/>
          <p:cNvCxnSpPr/>
          <p:nvPr/>
        </p:nvCxnSpPr>
        <p:spPr>
          <a:xfrm rot="10800000">
            <a:off x="3631175" y="1124433"/>
            <a:ext cx="994500" cy="947100"/>
          </a:xfrm>
          <a:prstGeom prst="straightConnector1">
            <a:avLst/>
          </a:prstGeom>
          <a:noFill/>
          <a:ln cap="flat" cmpd="sng" w="9525">
            <a:solidFill>
              <a:srgbClr val="FF0000"/>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nvSpPr>
        <p:spPr>
          <a:xfrm>
            <a:off x="273625" y="404600"/>
            <a:ext cx="3878700" cy="83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Google Sans"/>
                <a:ea typeface="Google Sans"/>
                <a:cs typeface="Google Sans"/>
                <a:sym typeface="Google Sans"/>
              </a:rPr>
              <a:t>People want to create a library with courses finished or for future use.</a:t>
            </a:r>
            <a:endParaRPr sz="1800">
              <a:solidFill>
                <a:srgbClr val="000000"/>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800">
              <a:solidFill>
                <a:srgbClr val="000000"/>
              </a:solidFill>
              <a:latin typeface="Google Sans"/>
              <a:ea typeface="Google Sans"/>
              <a:cs typeface="Google Sans"/>
              <a:sym typeface="Google Sans"/>
            </a:endParaRPr>
          </a:p>
        </p:txBody>
      </p:sp>
      <p:sp>
        <p:nvSpPr>
          <p:cNvPr id="214" name="Google Shape;214;p32"/>
          <p:cNvSpPr txBox="1"/>
          <p:nvPr/>
        </p:nvSpPr>
        <p:spPr>
          <a:xfrm>
            <a:off x="279375" y="1235788"/>
            <a:ext cx="3585900" cy="320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595959"/>
                </a:solidFill>
                <a:latin typeface="Roboto Light"/>
                <a:ea typeface="Roboto Light"/>
                <a:cs typeface="Roboto Light"/>
                <a:sym typeface="Roboto Light"/>
              </a:rPr>
              <a:t>Supporting evidence from the usability study.</a:t>
            </a:r>
            <a:endParaRPr sz="1300">
              <a:solidFill>
                <a:srgbClr val="595959"/>
              </a:solidFill>
              <a:latin typeface="Roboto Light"/>
              <a:ea typeface="Roboto Light"/>
              <a:cs typeface="Roboto Light"/>
              <a:sym typeface="Roboto Light"/>
            </a:endParaRPr>
          </a:p>
          <a:p>
            <a:pPr indent="-311150" lvl="0" marL="457200" rtl="0" algn="l">
              <a:lnSpc>
                <a:spcPct val="115000"/>
              </a:lnSpc>
              <a:spcBef>
                <a:spcPts val="1000"/>
              </a:spcBef>
              <a:spcAft>
                <a:spcPts val="0"/>
              </a:spcAft>
              <a:buClr>
                <a:srgbClr val="595959"/>
              </a:buClr>
              <a:buSzPts val="1300"/>
              <a:buFont typeface="Roboto Light"/>
              <a:buChar char="●"/>
            </a:pPr>
            <a:r>
              <a:rPr lang="en" sz="1300">
                <a:solidFill>
                  <a:srgbClr val="595959"/>
                </a:solidFill>
                <a:latin typeface="Roboto Light"/>
                <a:ea typeface="Roboto Light"/>
                <a:cs typeface="Roboto Light"/>
                <a:sym typeface="Roboto Light"/>
              </a:rPr>
              <a:t>4 out of 5 total participants said they they could not understand the use of favorites and register.</a:t>
            </a:r>
            <a:endParaRPr sz="1300">
              <a:solidFill>
                <a:srgbClr val="595959"/>
              </a:solidFill>
              <a:latin typeface="Roboto Light"/>
              <a:ea typeface="Roboto Light"/>
              <a:cs typeface="Roboto Light"/>
              <a:sym typeface="Roboto Light"/>
            </a:endParaRPr>
          </a:p>
          <a:p>
            <a:pPr indent="-311150" lvl="0" marL="457200" rtl="0" algn="l">
              <a:lnSpc>
                <a:spcPct val="115000"/>
              </a:lnSpc>
              <a:spcBef>
                <a:spcPts val="1000"/>
              </a:spcBef>
              <a:spcAft>
                <a:spcPts val="0"/>
              </a:spcAft>
              <a:buClr>
                <a:srgbClr val="595959"/>
              </a:buClr>
              <a:buSzPts val="1300"/>
              <a:buFont typeface="Roboto Light"/>
              <a:buChar char="●"/>
            </a:pPr>
            <a:r>
              <a:rPr lang="en" sz="1300">
                <a:solidFill>
                  <a:srgbClr val="595959"/>
                </a:solidFill>
                <a:latin typeface="Roboto Light"/>
                <a:ea typeface="Roboto Light"/>
                <a:cs typeface="Roboto Light"/>
                <a:sym typeface="Roboto Light"/>
              </a:rPr>
              <a:t>3 of those participants only registered so the course was not added to their library.</a:t>
            </a:r>
            <a:endParaRPr sz="1300">
              <a:solidFill>
                <a:srgbClr val="595959"/>
              </a:solidFill>
              <a:latin typeface="Roboto Light"/>
              <a:ea typeface="Roboto Light"/>
              <a:cs typeface="Roboto Light"/>
              <a:sym typeface="Roboto Light"/>
            </a:endParaRPr>
          </a:p>
          <a:p>
            <a:pPr indent="0" lvl="0" marL="457200" rtl="0" algn="l">
              <a:lnSpc>
                <a:spcPct val="115000"/>
              </a:lnSpc>
              <a:spcBef>
                <a:spcPts val="1000"/>
              </a:spcBef>
              <a:spcAft>
                <a:spcPts val="0"/>
              </a:spcAft>
              <a:buNone/>
            </a:pPr>
            <a:r>
              <a:t/>
            </a:r>
            <a:endParaRPr sz="1300">
              <a:solidFill>
                <a:srgbClr val="595959"/>
              </a:solidFill>
              <a:latin typeface="Roboto Light"/>
              <a:ea typeface="Roboto Light"/>
              <a:cs typeface="Roboto Light"/>
              <a:sym typeface="Roboto Light"/>
            </a:endParaRPr>
          </a:p>
          <a:p>
            <a:pPr indent="0" lvl="0" marL="0" rtl="0" algn="l">
              <a:spcBef>
                <a:spcPts val="1000"/>
              </a:spcBef>
              <a:spcAft>
                <a:spcPts val="0"/>
              </a:spcAft>
              <a:buClr>
                <a:schemeClr val="dk1"/>
              </a:buClr>
              <a:buSzPts val="1100"/>
              <a:buFont typeface="Arial"/>
              <a:buNone/>
            </a:pPr>
            <a:r>
              <a:rPr lang="en" sz="1300">
                <a:solidFill>
                  <a:schemeClr val="accent1"/>
                </a:solidFill>
                <a:latin typeface="Roboto Light"/>
                <a:ea typeface="Roboto Light"/>
                <a:cs typeface="Roboto Light"/>
                <a:sym typeface="Roboto Light"/>
              </a:rPr>
              <a:t>“</a:t>
            </a:r>
            <a:r>
              <a:rPr i="1" lang="en" sz="1300">
                <a:solidFill>
                  <a:schemeClr val="accent1"/>
                </a:solidFill>
                <a:latin typeface="Roboto Light"/>
                <a:ea typeface="Roboto Light"/>
                <a:cs typeface="Roboto Light"/>
                <a:sym typeface="Roboto Light"/>
              </a:rPr>
              <a:t>I do not understand the “favorites” feature and what about register?.</a:t>
            </a:r>
            <a:r>
              <a:rPr lang="en" sz="1300">
                <a:solidFill>
                  <a:schemeClr val="accent1"/>
                </a:solidFill>
                <a:latin typeface="Roboto Light"/>
                <a:ea typeface="Roboto Light"/>
                <a:cs typeface="Roboto Light"/>
                <a:sym typeface="Roboto Light"/>
              </a:rPr>
              <a:t>” </a:t>
            </a:r>
            <a:endParaRPr sz="1300">
              <a:solidFill>
                <a:schemeClr val="accent1"/>
              </a:solidFill>
              <a:latin typeface="Roboto Light"/>
              <a:ea typeface="Roboto Light"/>
              <a:cs typeface="Roboto Light"/>
              <a:sym typeface="Roboto Light"/>
            </a:endParaRPr>
          </a:p>
          <a:p>
            <a:pPr indent="0" lvl="0" marL="0" rtl="0" algn="l">
              <a:spcBef>
                <a:spcPts val="0"/>
              </a:spcBef>
              <a:spcAft>
                <a:spcPts val="0"/>
              </a:spcAft>
              <a:buClr>
                <a:schemeClr val="dk1"/>
              </a:buClr>
              <a:buSzPts val="1100"/>
              <a:buFont typeface="Arial"/>
              <a:buNone/>
            </a:pPr>
            <a:r>
              <a:rPr lang="en" sz="1300">
                <a:solidFill>
                  <a:srgbClr val="4285F4"/>
                </a:solidFill>
                <a:latin typeface="Roboto Light"/>
                <a:ea typeface="Roboto Light"/>
                <a:cs typeface="Roboto Light"/>
                <a:sym typeface="Roboto Light"/>
              </a:rPr>
              <a:t>— </a:t>
            </a:r>
            <a:r>
              <a:rPr lang="en" sz="1300">
                <a:solidFill>
                  <a:schemeClr val="accent1"/>
                </a:solidFill>
                <a:latin typeface="Roboto Light"/>
                <a:ea typeface="Roboto Light"/>
                <a:cs typeface="Roboto Light"/>
                <a:sym typeface="Roboto Light"/>
              </a:rPr>
              <a:t>Noemi Hirsch, employee in company Serres Greece </a:t>
            </a:r>
            <a:endParaRPr sz="1300">
              <a:solidFill>
                <a:srgbClr val="4285F4"/>
              </a:solidFill>
              <a:latin typeface="Roboto Light"/>
              <a:ea typeface="Roboto Light"/>
              <a:cs typeface="Roboto Light"/>
              <a:sym typeface="Roboto Light"/>
            </a:endParaRPr>
          </a:p>
          <a:p>
            <a:pPr indent="0" lvl="0" marL="0" rtl="0" algn="l">
              <a:lnSpc>
                <a:spcPct val="115000"/>
              </a:lnSpc>
              <a:spcBef>
                <a:spcPts val="0"/>
              </a:spcBef>
              <a:spcAft>
                <a:spcPts val="1000"/>
              </a:spcAft>
              <a:buNone/>
            </a:pPr>
            <a:r>
              <a:t/>
            </a:r>
            <a:endParaRPr sz="1300">
              <a:solidFill>
                <a:srgbClr val="595959"/>
              </a:solidFill>
              <a:latin typeface="Roboto Light"/>
              <a:ea typeface="Roboto Light"/>
              <a:cs typeface="Roboto Light"/>
              <a:sym typeface="Roboto Light"/>
            </a:endParaRPr>
          </a:p>
        </p:txBody>
      </p:sp>
      <p:sp>
        <p:nvSpPr>
          <p:cNvPr id="215" name="Google Shape;215;p32"/>
          <p:cNvSpPr/>
          <p:nvPr/>
        </p:nvSpPr>
        <p:spPr>
          <a:xfrm>
            <a:off x="279375" y="4700968"/>
            <a:ext cx="8562900" cy="15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6" name="Google Shape;216;p32"/>
          <p:cNvPicPr preferRelativeResize="0"/>
          <p:nvPr/>
        </p:nvPicPr>
        <p:blipFill>
          <a:blip r:embed="rId3">
            <a:alphaModFix/>
          </a:blip>
          <a:stretch>
            <a:fillRect/>
          </a:stretch>
        </p:blipFill>
        <p:spPr>
          <a:xfrm>
            <a:off x="4617850" y="582780"/>
            <a:ext cx="4296876" cy="1890320"/>
          </a:xfrm>
          <a:prstGeom prst="rect">
            <a:avLst/>
          </a:prstGeom>
          <a:noFill/>
          <a:ln>
            <a:noFill/>
          </a:ln>
        </p:spPr>
      </p:pic>
      <p:pic>
        <p:nvPicPr>
          <p:cNvPr id="217" name="Google Shape;217;p32"/>
          <p:cNvPicPr preferRelativeResize="0"/>
          <p:nvPr/>
        </p:nvPicPr>
        <p:blipFill>
          <a:blip r:embed="rId4">
            <a:alphaModFix/>
          </a:blip>
          <a:stretch>
            <a:fillRect/>
          </a:stretch>
        </p:blipFill>
        <p:spPr>
          <a:xfrm>
            <a:off x="6190725" y="2735150"/>
            <a:ext cx="2479663" cy="1923068"/>
          </a:xfrm>
          <a:prstGeom prst="rect">
            <a:avLst/>
          </a:prstGeom>
          <a:noFill/>
          <a:ln>
            <a:noFill/>
          </a:ln>
        </p:spPr>
      </p:pic>
      <p:sp>
        <p:nvSpPr>
          <p:cNvPr id="218" name="Google Shape;218;p32"/>
          <p:cNvSpPr/>
          <p:nvPr/>
        </p:nvSpPr>
        <p:spPr>
          <a:xfrm>
            <a:off x="7897325" y="1235800"/>
            <a:ext cx="945000" cy="247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2"/>
          <p:cNvSpPr/>
          <p:nvPr/>
        </p:nvSpPr>
        <p:spPr>
          <a:xfrm>
            <a:off x="5366925" y="4065800"/>
            <a:ext cx="823800" cy="688800"/>
          </a:xfrm>
          <a:prstGeom prst="hexagon">
            <a:avLst>
              <a:gd fmla="val 25000" name="adj"/>
              <a:gd fmla="val 115470" name="vf"/>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After</a:t>
            </a:r>
            <a:endParaRPr>
              <a:solidFill>
                <a:schemeClr val="lt1"/>
              </a:solidFill>
            </a:endParaRPr>
          </a:p>
        </p:txBody>
      </p:sp>
      <p:cxnSp>
        <p:nvCxnSpPr>
          <p:cNvPr id="220" name="Google Shape;220;p32"/>
          <p:cNvCxnSpPr/>
          <p:nvPr/>
        </p:nvCxnSpPr>
        <p:spPr>
          <a:xfrm rot="10800000">
            <a:off x="3631175" y="1124433"/>
            <a:ext cx="994500" cy="947100"/>
          </a:xfrm>
          <a:prstGeom prst="straightConnector1">
            <a:avLst/>
          </a:prstGeom>
          <a:noFill/>
          <a:ln cap="flat" cmpd="sng" w="9525">
            <a:solidFill>
              <a:srgbClr val="FF0000"/>
            </a:solidFill>
            <a:prstDash val="solid"/>
            <a:round/>
            <a:headEnd len="med" w="med" type="none"/>
            <a:tailEnd len="med" w="med" type="none"/>
          </a:ln>
        </p:spPr>
      </p:cxnSp>
      <p:sp>
        <p:nvSpPr>
          <p:cNvPr id="221" name="Google Shape;221;p32"/>
          <p:cNvSpPr/>
          <p:nvPr/>
        </p:nvSpPr>
        <p:spPr>
          <a:xfrm>
            <a:off x="7897325" y="650575"/>
            <a:ext cx="568200" cy="204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nvSpPr>
        <p:spPr>
          <a:xfrm>
            <a:off x="25" y="404600"/>
            <a:ext cx="9144000" cy="578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000">
                <a:solidFill>
                  <a:srgbClr val="434343"/>
                </a:solidFill>
                <a:latin typeface="Google Sans"/>
                <a:ea typeface="Google Sans"/>
                <a:cs typeface="Google Sans"/>
                <a:sym typeface="Google Sans"/>
              </a:rPr>
              <a:t>Table of Contents</a:t>
            </a:r>
            <a:endParaRPr b="1" sz="2000">
              <a:solidFill>
                <a:srgbClr val="434343"/>
              </a:solidFill>
              <a:latin typeface="Google Sans"/>
              <a:ea typeface="Google Sans"/>
              <a:cs typeface="Google Sans"/>
              <a:sym typeface="Google Sans"/>
            </a:endParaRPr>
          </a:p>
        </p:txBody>
      </p:sp>
      <p:sp>
        <p:nvSpPr>
          <p:cNvPr id="66" name="Google Shape;66;p15"/>
          <p:cNvSpPr txBox="1"/>
          <p:nvPr/>
        </p:nvSpPr>
        <p:spPr>
          <a:xfrm>
            <a:off x="2416201" y="1434800"/>
            <a:ext cx="4568100" cy="3430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500">
                <a:solidFill>
                  <a:srgbClr val="4285F4"/>
                </a:solidFill>
                <a:latin typeface="Google Sans"/>
                <a:ea typeface="Google Sans"/>
                <a:cs typeface="Google Sans"/>
                <a:sym typeface="Google Sans"/>
              </a:rPr>
              <a:t>Section 1</a:t>
            </a:r>
            <a:r>
              <a:rPr lang="en" sz="1500">
                <a:solidFill>
                  <a:srgbClr val="434343"/>
                </a:solidFill>
                <a:latin typeface="Google Sans"/>
                <a:ea typeface="Google Sans"/>
                <a:cs typeface="Google Sans"/>
                <a:sym typeface="Google Sans"/>
              </a:rPr>
              <a:t>   Study Details</a:t>
            </a:r>
            <a:endParaRPr sz="1500">
              <a:solidFill>
                <a:srgbClr val="434343"/>
              </a:solidFill>
              <a:latin typeface="Google Sans"/>
              <a:ea typeface="Google Sans"/>
              <a:cs typeface="Google Sans"/>
              <a:sym typeface="Google Sans"/>
            </a:endParaRPr>
          </a:p>
          <a:p>
            <a:pPr indent="0" lvl="0" marL="0" rtl="0" algn="l">
              <a:lnSpc>
                <a:spcPct val="150000"/>
              </a:lnSpc>
              <a:spcBef>
                <a:spcPts val="1600"/>
              </a:spcBef>
              <a:spcAft>
                <a:spcPts val="0"/>
              </a:spcAft>
              <a:buNone/>
            </a:pPr>
            <a:r>
              <a:rPr b="1" lang="en" sz="1500">
                <a:solidFill>
                  <a:srgbClr val="4285F4"/>
                </a:solidFill>
                <a:latin typeface="Google Sans"/>
                <a:ea typeface="Google Sans"/>
                <a:cs typeface="Google Sans"/>
                <a:sym typeface="Google Sans"/>
              </a:rPr>
              <a:t>Section 2</a:t>
            </a:r>
            <a:r>
              <a:rPr lang="en" sz="1500">
                <a:solidFill>
                  <a:srgbClr val="434343"/>
                </a:solidFill>
                <a:latin typeface="Google Sans"/>
                <a:ea typeface="Google Sans"/>
                <a:cs typeface="Google Sans"/>
                <a:sym typeface="Google Sans"/>
              </a:rPr>
              <a:t>   Themes</a:t>
            </a:r>
            <a:endParaRPr sz="1500">
              <a:solidFill>
                <a:srgbClr val="434343"/>
              </a:solidFill>
              <a:latin typeface="Google Sans"/>
              <a:ea typeface="Google Sans"/>
              <a:cs typeface="Google Sans"/>
              <a:sym typeface="Google Sans"/>
            </a:endParaRPr>
          </a:p>
          <a:p>
            <a:pPr indent="0" lvl="0" marL="0" rtl="0" algn="l">
              <a:lnSpc>
                <a:spcPct val="150000"/>
              </a:lnSpc>
              <a:spcBef>
                <a:spcPts val="1600"/>
              </a:spcBef>
              <a:spcAft>
                <a:spcPts val="0"/>
              </a:spcAft>
              <a:buNone/>
            </a:pPr>
            <a:r>
              <a:rPr b="1" lang="en" sz="1500">
                <a:solidFill>
                  <a:srgbClr val="4285F4"/>
                </a:solidFill>
                <a:latin typeface="Google Sans"/>
                <a:ea typeface="Google Sans"/>
                <a:cs typeface="Google Sans"/>
                <a:sym typeface="Google Sans"/>
              </a:rPr>
              <a:t>Section 3</a:t>
            </a:r>
            <a:r>
              <a:rPr lang="en" sz="1500">
                <a:solidFill>
                  <a:srgbClr val="434343"/>
                </a:solidFill>
                <a:latin typeface="Google Sans"/>
                <a:ea typeface="Google Sans"/>
                <a:cs typeface="Google Sans"/>
                <a:sym typeface="Google Sans"/>
              </a:rPr>
              <a:t>   Insights &amp; Recommendations </a:t>
            </a:r>
            <a:endParaRPr sz="1500">
              <a:solidFill>
                <a:srgbClr val="434343"/>
              </a:solidFill>
              <a:latin typeface="Google Sans"/>
              <a:ea typeface="Google Sans"/>
              <a:cs typeface="Google Sans"/>
              <a:sym typeface="Google Sans"/>
            </a:endParaRPr>
          </a:p>
          <a:p>
            <a:pPr indent="0" lvl="0" marL="0" rtl="0" algn="l">
              <a:lnSpc>
                <a:spcPct val="150000"/>
              </a:lnSpc>
              <a:spcBef>
                <a:spcPts val="1600"/>
              </a:spcBef>
              <a:spcAft>
                <a:spcPts val="1600"/>
              </a:spcAft>
              <a:buNone/>
            </a:pPr>
            <a:r>
              <a:t/>
            </a:r>
            <a:endParaRPr b="1" sz="1500">
              <a:solidFill>
                <a:srgbClr val="4285F4"/>
              </a:solidFill>
              <a:latin typeface="Google Sans"/>
              <a:ea typeface="Google Sans"/>
              <a:cs typeface="Google Sans"/>
              <a:sym typeface="Google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3"/>
          <p:cNvSpPr txBox="1"/>
          <p:nvPr/>
        </p:nvSpPr>
        <p:spPr>
          <a:xfrm>
            <a:off x="273625" y="404600"/>
            <a:ext cx="4397700" cy="72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Google Sans"/>
                <a:ea typeface="Google Sans"/>
                <a:cs typeface="Google Sans"/>
                <a:sym typeface="Google Sans"/>
              </a:rPr>
              <a:t>People want a easy way to navigate in the learning path</a:t>
            </a:r>
            <a:endParaRPr sz="1800">
              <a:solidFill>
                <a:srgbClr val="000000"/>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800">
              <a:solidFill>
                <a:srgbClr val="000000"/>
              </a:solidFill>
              <a:latin typeface="Google Sans"/>
              <a:ea typeface="Google Sans"/>
              <a:cs typeface="Google Sans"/>
              <a:sym typeface="Google Sans"/>
            </a:endParaRPr>
          </a:p>
        </p:txBody>
      </p:sp>
      <p:sp>
        <p:nvSpPr>
          <p:cNvPr id="227" name="Google Shape;227;p33"/>
          <p:cNvSpPr txBox="1"/>
          <p:nvPr/>
        </p:nvSpPr>
        <p:spPr>
          <a:xfrm>
            <a:off x="273625" y="1203925"/>
            <a:ext cx="3585900" cy="398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595959"/>
                </a:solidFill>
                <a:latin typeface="Roboto Light"/>
                <a:ea typeface="Roboto Light"/>
                <a:cs typeface="Roboto Light"/>
                <a:sym typeface="Roboto Light"/>
              </a:rPr>
              <a:t>Supporting evidence from the usability study.</a:t>
            </a:r>
            <a:endParaRPr sz="1300">
              <a:solidFill>
                <a:srgbClr val="595959"/>
              </a:solidFill>
              <a:latin typeface="Roboto Light"/>
              <a:ea typeface="Roboto Light"/>
              <a:cs typeface="Roboto Light"/>
              <a:sym typeface="Roboto Light"/>
            </a:endParaRPr>
          </a:p>
          <a:p>
            <a:pPr indent="-311150" lvl="0" marL="457200" rtl="0" algn="l">
              <a:lnSpc>
                <a:spcPct val="115000"/>
              </a:lnSpc>
              <a:spcBef>
                <a:spcPts val="1000"/>
              </a:spcBef>
              <a:spcAft>
                <a:spcPts val="0"/>
              </a:spcAft>
              <a:buClr>
                <a:srgbClr val="595959"/>
              </a:buClr>
              <a:buSzPts val="1300"/>
              <a:buFont typeface="Roboto Light"/>
              <a:buChar char="●"/>
            </a:pPr>
            <a:r>
              <a:rPr lang="en" sz="1300">
                <a:solidFill>
                  <a:srgbClr val="595959"/>
                </a:solidFill>
                <a:latin typeface="Roboto Light"/>
                <a:ea typeface="Roboto Light"/>
                <a:cs typeface="Roboto Light"/>
                <a:sym typeface="Roboto Light"/>
              </a:rPr>
              <a:t>3 out of 5 Where frustrated on how to navigate and to find all tasks.</a:t>
            </a:r>
            <a:endParaRPr sz="1300">
              <a:solidFill>
                <a:srgbClr val="595959"/>
              </a:solidFill>
              <a:latin typeface="Roboto Light"/>
              <a:ea typeface="Roboto Light"/>
              <a:cs typeface="Roboto Light"/>
              <a:sym typeface="Roboto Light"/>
            </a:endParaRPr>
          </a:p>
          <a:p>
            <a:pPr indent="-311150" lvl="0" marL="457200" rtl="0" algn="l">
              <a:lnSpc>
                <a:spcPct val="115000"/>
              </a:lnSpc>
              <a:spcBef>
                <a:spcPts val="1000"/>
              </a:spcBef>
              <a:spcAft>
                <a:spcPts val="0"/>
              </a:spcAft>
              <a:buClr>
                <a:srgbClr val="595959"/>
              </a:buClr>
              <a:buSzPts val="1300"/>
              <a:buFont typeface="Roboto Light"/>
              <a:buChar char="●"/>
            </a:pPr>
            <a:r>
              <a:rPr lang="en" sz="1300">
                <a:solidFill>
                  <a:srgbClr val="595959"/>
                </a:solidFill>
                <a:latin typeface="Roboto Light"/>
                <a:ea typeface="Roboto Light"/>
                <a:cs typeface="Roboto Light"/>
                <a:sym typeface="Roboto Light"/>
              </a:rPr>
              <a:t>2 out of 3 could not complete the learning path.</a:t>
            </a:r>
            <a:endParaRPr sz="1300">
              <a:solidFill>
                <a:srgbClr val="595959"/>
              </a:solidFill>
              <a:latin typeface="Roboto Light"/>
              <a:ea typeface="Roboto Light"/>
              <a:cs typeface="Roboto Light"/>
              <a:sym typeface="Roboto Light"/>
            </a:endParaRPr>
          </a:p>
          <a:p>
            <a:pPr indent="0" lvl="0" marL="0" rtl="0" algn="l">
              <a:lnSpc>
                <a:spcPct val="115000"/>
              </a:lnSpc>
              <a:spcBef>
                <a:spcPts val="1000"/>
              </a:spcBef>
              <a:spcAft>
                <a:spcPts val="0"/>
              </a:spcAft>
              <a:buNone/>
            </a:pPr>
            <a:r>
              <a:t/>
            </a:r>
            <a:endParaRPr sz="1300">
              <a:solidFill>
                <a:srgbClr val="595959"/>
              </a:solidFill>
              <a:latin typeface="Roboto Light"/>
              <a:ea typeface="Roboto Light"/>
              <a:cs typeface="Roboto Light"/>
              <a:sym typeface="Roboto Light"/>
            </a:endParaRPr>
          </a:p>
          <a:p>
            <a:pPr indent="0" lvl="0" marL="0" rtl="0" algn="l">
              <a:lnSpc>
                <a:spcPct val="115000"/>
              </a:lnSpc>
              <a:spcBef>
                <a:spcPts val="1000"/>
              </a:spcBef>
              <a:spcAft>
                <a:spcPts val="0"/>
              </a:spcAft>
              <a:buNone/>
            </a:pPr>
            <a:r>
              <a:t/>
            </a:r>
            <a:endParaRPr sz="1300">
              <a:solidFill>
                <a:srgbClr val="595959"/>
              </a:solidFill>
              <a:latin typeface="Roboto Light"/>
              <a:ea typeface="Roboto Light"/>
              <a:cs typeface="Roboto Light"/>
              <a:sym typeface="Roboto Light"/>
            </a:endParaRPr>
          </a:p>
          <a:p>
            <a:pPr indent="0" lvl="0" marL="0" rtl="0" algn="l">
              <a:spcBef>
                <a:spcPts val="1000"/>
              </a:spcBef>
              <a:spcAft>
                <a:spcPts val="0"/>
              </a:spcAft>
              <a:buNone/>
            </a:pPr>
            <a:r>
              <a:rPr lang="en" sz="1300">
                <a:solidFill>
                  <a:schemeClr val="accent1"/>
                </a:solidFill>
                <a:latin typeface="Roboto Light"/>
                <a:ea typeface="Roboto Light"/>
                <a:cs typeface="Roboto Light"/>
                <a:sym typeface="Roboto Light"/>
              </a:rPr>
              <a:t>“</a:t>
            </a:r>
            <a:r>
              <a:rPr i="1" lang="en" sz="1300">
                <a:solidFill>
                  <a:schemeClr val="accent1"/>
                </a:solidFill>
                <a:latin typeface="Roboto Light"/>
                <a:ea typeface="Roboto Light"/>
                <a:cs typeface="Roboto Light"/>
                <a:sym typeface="Roboto Light"/>
              </a:rPr>
              <a:t>I am redirected to another platform so I thought that my path was there. Never thought there was more in the first platform.</a:t>
            </a:r>
            <a:r>
              <a:rPr lang="en" sz="1300">
                <a:solidFill>
                  <a:schemeClr val="accent1"/>
                </a:solidFill>
                <a:latin typeface="Roboto Light"/>
                <a:ea typeface="Roboto Light"/>
                <a:cs typeface="Roboto Light"/>
                <a:sym typeface="Roboto Light"/>
              </a:rPr>
              <a:t>” </a:t>
            </a:r>
            <a:endParaRPr sz="1300">
              <a:solidFill>
                <a:schemeClr val="accent1"/>
              </a:solidFill>
              <a:latin typeface="Roboto Light"/>
              <a:ea typeface="Roboto Light"/>
              <a:cs typeface="Roboto Light"/>
              <a:sym typeface="Roboto Light"/>
            </a:endParaRPr>
          </a:p>
          <a:p>
            <a:pPr indent="0" lvl="0" marL="0" rtl="0" algn="l">
              <a:spcBef>
                <a:spcPts val="0"/>
              </a:spcBef>
              <a:spcAft>
                <a:spcPts val="0"/>
              </a:spcAft>
              <a:buNone/>
            </a:pPr>
            <a:r>
              <a:rPr lang="en" sz="1300">
                <a:solidFill>
                  <a:srgbClr val="4285F4"/>
                </a:solidFill>
                <a:latin typeface="Roboto Light"/>
                <a:ea typeface="Roboto Light"/>
                <a:cs typeface="Roboto Light"/>
                <a:sym typeface="Roboto Light"/>
              </a:rPr>
              <a:t>— </a:t>
            </a:r>
            <a:r>
              <a:rPr lang="en" sz="1300">
                <a:solidFill>
                  <a:schemeClr val="accent1"/>
                </a:solidFill>
                <a:latin typeface="Roboto Light"/>
                <a:ea typeface="Roboto Light"/>
                <a:cs typeface="Roboto Light"/>
                <a:sym typeface="Roboto Light"/>
              </a:rPr>
              <a:t>Anna Lim, assistant in cs support, Lamia Greece</a:t>
            </a:r>
            <a:endParaRPr sz="1300">
              <a:solidFill>
                <a:srgbClr val="4285F4"/>
              </a:solidFill>
              <a:latin typeface="Roboto Light"/>
              <a:ea typeface="Roboto Light"/>
              <a:cs typeface="Roboto Light"/>
              <a:sym typeface="Roboto Light"/>
            </a:endParaRPr>
          </a:p>
          <a:p>
            <a:pPr indent="0" lvl="0" marL="0" rtl="0" algn="l">
              <a:lnSpc>
                <a:spcPct val="115000"/>
              </a:lnSpc>
              <a:spcBef>
                <a:spcPts val="0"/>
              </a:spcBef>
              <a:spcAft>
                <a:spcPts val="1000"/>
              </a:spcAft>
              <a:buNone/>
            </a:pPr>
            <a:r>
              <a:t/>
            </a:r>
            <a:endParaRPr sz="1300">
              <a:solidFill>
                <a:srgbClr val="595959"/>
              </a:solidFill>
              <a:latin typeface="Roboto Light"/>
              <a:ea typeface="Roboto Light"/>
              <a:cs typeface="Roboto Light"/>
              <a:sym typeface="Roboto Light"/>
            </a:endParaRPr>
          </a:p>
        </p:txBody>
      </p:sp>
      <p:sp>
        <p:nvSpPr>
          <p:cNvPr id="228" name="Google Shape;228;p33"/>
          <p:cNvSpPr/>
          <p:nvPr/>
        </p:nvSpPr>
        <p:spPr>
          <a:xfrm>
            <a:off x="279375" y="4700968"/>
            <a:ext cx="8562900" cy="15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9" name="Google Shape;229;p33"/>
          <p:cNvPicPr preferRelativeResize="0"/>
          <p:nvPr/>
        </p:nvPicPr>
        <p:blipFill>
          <a:blip r:embed="rId3">
            <a:alphaModFix/>
          </a:blip>
          <a:stretch>
            <a:fillRect/>
          </a:stretch>
        </p:blipFill>
        <p:spPr>
          <a:xfrm>
            <a:off x="6259600" y="152400"/>
            <a:ext cx="2732000" cy="1819275"/>
          </a:xfrm>
          <a:prstGeom prst="rect">
            <a:avLst/>
          </a:prstGeom>
          <a:noFill/>
          <a:ln>
            <a:noFill/>
          </a:ln>
        </p:spPr>
      </p:pic>
      <p:pic>
        <p:nvPicPr>
          <p:cNvPr id="230" name="Google Shape;230;p33"/>
          <p:cNvPicPr preferRelativeResize="0"/>
          <p:nvPr/>
        </p:nvPicPr>
        <p:blipFill>
          <a:blip r:embed="rId4">
            <a:alphaModFix/>
          </a:blip>
          <a:stretch>
            <a:fillRect/>
          </a:stretch>
        </p:blipFill>
        <p:spPr>
          <a:xfrm>
            <a:off x="5382275" y="1971675"/>
            <a:ext cx="2631725" cy="1637525"/>
          </a:xfrm>
          <a:prstGeom prst="rect">
            <a:avLst/>
          </a:prstGeom>
          <a:noFill/>
          <a:ln>
            <a:noFill/>
          </a:ln>
        </p:spPr>
      </p:pic>
      <p:pic>
        <p:nvPicPr>
          <p:cNvPr id="231" name="Google Shape;231;p33"/>
          <p:cNvPicPr preferRelativeResize="0"/>
          <p:nvPr/>
        </p:nvPicPr>
        <p:blipFill>
          <a:blip r:embed="rId5">
            <a:alphaModFix/>
          </a:blip>
          <a:stretch>
            <a:fillRect/>
          </a:stretch>
        </p:blipFill>
        <p:spPr>
          <a:xfrm>
            <a:off x="6638575" y="3446950"/>
            <a:ext cx="2505424" cy="1696551"/>
          </a:xfrm>
          <a:prstGeom prst="rect">
            <a:avLst/>
          </a:prstGeom>
          <a:noFill/>
          <a:ln>
            <a:noFill/>
          </a:ln>
        </p:spPr>
      </p:pic>
      <p:sp>
        <p:nvSpPr>
          <p:cNvPr id="232" name="Google Shape;232;p33"/>
          <p:cNvSpPr/>
          <p:nvPr/>
        </p:nvSpPr>
        <p:spPr>
          <a:xfrm>
            <a:off x="5754200" y="2759400"/>
            <a:ext cx="1973700" cy="518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3"/>
          <p:cNvSpPr/>
          <p:nvPr/>
        </p:nvSpPr>
        <p:spPr>
          <a:xfrm>
            <a:off x="6004875" y="4374800"/>
            <a:ext cx="823800" cy="688800"/>
          </a:xfrm>
          <a:prstGeom prst="hexagon">
            <a:avLst>
              <a:gd fmla="val 25000" name="adj"/>
              <a:gd fmla="val 115470" name="vf"/>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After</a:t>
            </a:r>
            <a:endParaRPr>
              <a:solidFill>
                <a:schemeClr val="lt1"/>
              </a:solidFill>
            </a:endParaRPr>
          </a:p>
        </p:txBody>
      </p:sp>
      <p:cxnSp>
        <p:nvCxnSpPr>
          <p:cNvPr id="234" name="Google Shape;234;p33"/>
          <p:cNvCxnSpPr>
            <a:stCxn id="235" idx="1"/>
            <a:endCxn id="226" idx="3"/>
          </p:cNvCxnSpPr>
          <p:nvPr/>
        </p:nvCxnSpPr>
        <p:spPr>
          <a:xfrm rot="10800000">
            <a:off x="4671225" y="768600"/>
            <a:ext cx="1519500" cy="359100"/>
          </a:xfrm>
          <a:prstGeom prst="straightConnector1">
            <a:avLst/>
          </a:prstGeom>
          <a:noFill/>
          <a:ln cap="flat" cmpd="sng" w="9525">
            <a:solidFill>
              <a:srgbClr val="FF0000"/>
            </a:solidFill>
            <a:prstDash val="solid"/>
            <a:round/>
            <a:headEnd len="med" w="med" type="none"/>
            <a:tailEnd len="med" w="med" type="none"/>
          </a:ln>
        </p:spPr>
      </p:cxnSp>
      <p:sp>
        <p:nvSpPr>
          <p:cNvPr id="235" name="Google Shape;235;p33"/>
          <p:cNvSpPr/>
          <p:nvPr/>
        </p:nvSpPr>
        <p:spPr>
          <a:xfrm>
            <a:off x="6190725" y="868350"/>
            <a:ext cx="1973700" cy="518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6" name="Google Shape;236;p33"/>
          <p:cNvCxnSpPr/>
          <p:nvPr/>
        </p:nvCxnSpPr>
        <p:spPr>
          <a:xfrm rot="10800000">
            <a:off x="4671225" y="868362"/>
            <a:ext cx="558600" cy="1869300"/>
          </a:xfrm>
          <a:prstGeom prst="straightConnector1">
            <a:avLst/>
          </a:prstGeom>
          <a:noFill/>
          <a:ln cap="flat" cmpd="sng" w="9525">
            <a:solidFill>
              <a:srgbClr val="FF0000"/>
            </a:solidFill>
            <a:prstDash val="solid"/>
            <a:round/>
            <a:headEnd len="med" w="med" type="none"/>
            <a:tailEnd len="med" w="med" type="none"/>
          </a:ln>
        </p:spPr>
      </p:cxnSp>
      <p:sp>
        <p:nvSpPr>
          <p:cNvPr id="237" name="Google Shape;237;p33"/>
          <p:cNvSpPr/>
          <p:nvPr/>
        </p:nvSpPr>
        <p:spPr>
          <a:xfrm>
            <a:off x="4671325" y="3278100"/>
            <a:ext cx="957000" cy="638100"/>
          </a:xfrm>
          <a:prstGeom prst="wedgeRectCallout">
            <a:avLst>
              <a:gd fmla="val 167312" name="adj1"/>
              <a:gd fmla="val 84246"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en" sz="1000"/>
              <a:t>Tutorial &amp; detailed overview as </a:t>
            </a:r>
            <a:r>
              <a:rPr i="1" lang="en" sz="1000"/>
              <a:t>guides</a:t>
            </a:r>
            <a:endParaRPr i="1" sz="1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4"/>
          <p:cNvSpPr txBox="1"/>
          <p:nvPr>
            <p:ph type="title"/>
          </p:nvPr>
        </p:nvSpPr>
        <p:spPr>
          <a:xfrm>
            <a:off x="956075" y="1361850"/>
            <a:ext cx="7443000" cy="278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Next steps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5"/>
          <p:cNvSpPr/>
          <p:nvPr/>
        </p:nvSpPr>
        <p:spPr>
          <a:xfrm>
            <a:off x="1349150" y="1837775"/>
            <a:ext cx="2039400" cy="2761800"/>
          </a:xfrm>
          <a:prstGeom prst="rect">
            <a:avLst/>
          </a:pr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5"/>
          <p:cNvSpPr/>
          <p:nvPr/>
        </p:nvSpPr>
        <p:spPr>
          <a:xfrm>
            <a:off x="3514200" y="1837775"/>
            <a:ext cx="2039400" cy="2761800"/>
          </a:xfrm>
          <a:prstGeom prst="rect">
            <a:avLst/>
          </a:pr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5"/>
          <p:cNvSpPr/>
          <p:nvPr/>
        </p:nvSpPr>
        <p:spPr>
          <a:xfrm>
            <a:off x="3702525" y="946425"/>
            <a:ext cx="1657500" cy="16575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5"/>
          <p:cNvSpPr/>
          <p:nvPr/>
        </p:nvSpPr>
        <p:spPr>
          <a:xfrm>
            <a:off x="5755450" y="1837775"/>
            <a:ext cx="2039400" cy="2761800"/>
          </a:xfrm>
          <a:prstGeom prst="rect">
            <a:avLst/>
          </a:pr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5"/>
          <p:cNvSpPr/>
          <p:nvPr/>
        </p:nvSpPr>
        <p:spPr>
          <a:xfrm>
            <a:off x="5943775" y="946425"/>
            <a:ext cx="1657500" cy="16575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5"/>
          <p:cNvSpPr txBox="1"/>
          <p:nvPr/>
        </p:nvSpPr>
        <p:spPr>
          <a:xfrm>
            <a:off x="4282650" y="1502075"/>
            <a:ext cx="578700" cy="42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1500">
                <a:solidFill>
                  <a:srgbClr val="FFFFFF"/>
                </a:solidFill>
                <a:latin typeface="Google Sans"/>
                <a:ea typeface="Google Sans"/>
                <a:cs typeface="Google Sans"/>
                <a:sym typeface="Google Sans"/>
              </a:rPr>
              <a:t>2</a:t>
            </a:r>
            <a:endParaRPr sz="1500">
              <a:solidFill>
                <a:srgbClr val="FFFFFF"/>
              </a:solidFill>
              <a:latin typeface="Google Sans"/>
              <a:ea typeface="Google Sans"/>
              <a:cs typeface="Google Sans"/>
              <a:sym typeface="Google Sans"/>
            </a:endParaRPr>
          </a:p>
        </p:txBody>
      </p:sp>
      <p:sp>
        <p:nvSpPr>
          <p:cNvPr id="253" name="Google Shape;253;p35"/>
          <p:cNvSpPr txBox="1"/>
          <p:nvPr/>
        </p:nvSpPr>
        <p:spPr>
          <a:xfrm>
            <a:off x="5885208" y="1505617"/>
            <a:ext cx="1779900" cy="53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1500">
                <a:solidFill>
                  <a:srgbClr val="FFFFFF"/>
                </a:solidFill>
                <a:latin typeface="Google Sans"/>
                <a:ea typeface="Google Sans"/>
                <a:cs typeface="Google Sans"/>
                <a:sym typeface="Google Sans"/>
              </a:rPr>
              <a:t>3</a:t>
            </a:r>
            <a:endParaRPr sz="1500">
              <a:solidFill>
                <a:srgbClr val="FFFFFF"/>
              </a:solidFill>
              <a:latin typeface="Google Sans"/>
              <a:ea typeface="Google Sans"/>
              <a:cs typeface="Google Sans"/>
              <a:sym typeface="Google Sans"/>
            </a:endParaRPr>
          </a:p>
        </p:txBody>
      </p:sp>
      <p:sp>
        <p:nvSpPr>
          <p:cNvPr id="254" name="Google Shape;254;p35"/>
          <p:cNvSpPr txBox="1"/>
          <p:nvPr/>
        </p:nvSpPr>
        <p:spPr>
          <a:xfrm>
            <a:off x="1539104" y="2545252"/>
            <a:ext cx="1779900" cy="134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1100">
              <a:solidFill>
                <a:srgbClr val="595959"/>
              </a:solidFill>
              <a:latin typeface="Roboto Light"/>
              <a:ea typeface="Roboto Light"/>
              <a:cs typeface="Roboto Light"/>
              <a:sym typeface="Roboto Light"/>
            </a:endParaRPr>
          </a:p>
          <a:p>
            <a:pPr indent="0" lvl="0" marL="0" rtl="0" algn="ctr">
              <a:lnSpc>
                <a:spcPct val="115000"/>
              </a:lnSpc>
              <a:spcBef>
                <a:spcPts val="1600"/>
              </a:spcBef>
              <a:spcAft>
                <a:spcPts val="1600"/>
              </a:spcAft>
              <a:buNone/>
            </a:pPr>
            <a:r>
              <a:rPr lang="en" sz="1100">
                <a:solidFill>
                  <a:srgbClr val="595959"/>
                </a:solidFill>
                <a:latin typeface="Roboto Light"/>
                <a:ea typeface="Roboto Light"/>
                <a:cs typeface="Roboto Light"/>
                <a:sym typeface="Roboto Light"/>
              </a:rPr>
              <a:t>Continue to refine each screen with the user in mind</a:t>
            </a:r>
            <a:endParaRPr sz="1100">
              <a:solidFill>
                <a:srgbClr val="595959"/>
              </a:solidFill>
              <a:latin typeface="Roboto Light"/>
              <a:ea typeface="Roboto Light"/>
              <a:cs typeface="Roboto Light"/>
              <a:sym typeface="Roboto Light"/>
            </a:endParaRPr>
          </a:p>
        </p:txBody>
      </p:sp>
      <p:sp>
        <p:nvSpPr>
          <p:cNvPr id="255" name="Google Shape;255;p35"/>
          <p:cNvSpPr txBox="1"/>
          <p:nvPr/>
        </p:nvSpPr>
        <p:spPr>
          <a:xfrm>
            <a:off x="3647279" y="2545252"/>
            <a:ext cx="1779900" cy="134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1100">
              <a:solidFill>
                <a:srgbClr val="595959"/>
              </a:solidFill>
              <a:latin typeface="Roboto Light"/>
              <a:ea typeface="Roboto Light"/>
              <a:cs typeface="Roboto Light"/>
              <a:sym typeface="Roboto Light"/>
            </a:endParaRPr>
          </a:p>
          <a:p>
            <a:pPr indent="0" lvl="0" marL="0" rtl="0" algn="ctr">
              <a:spcBef>
                <a:spcPts val="1600"/>
              </a:spcBef>
              <a:spcAft>
                <a:spcPts val="1600"/>
              </a:spcAft>
              <a:buClr>
                <a:schemeClr val="dk1"/>
              </a:buClr>
              <a:buSzPts val="1100"/>
              <a:buFont typeface="Arial"/>
              <a:buNone/>
            </a:pPr>
            <a:r>
              <a:rPr lang="en" sz="1100">
                <a:solidFill>
                  <a:srgbClr val="595959"/>
                </a:solidFill>
                <a:latin typeface="Roboto Light"/>
                <a:ea typeface="Roboto Light"/>
                <a:cs typeface="Roboto Light"/>
                <a:sym typeface="Roboto Light"/>
              </a:rPr>
              <a:t>Better learning Path customization. Give user more options</a:t>
            </a:r>
            <a:endParaRPr sz="1100">
              <a:solidFill>
                <a:srgbClr val="595959"/>
              </a:solidFill>
              <a:latin typeface="Roboto Light"/>
              <a:ea typeface="Roboto Light"/>
              <a:cs typeface="Roboto Light"/>
              <a:sym typeface="Roboto Light"/>
            </a:endParaRPr>
          </a:p>
        </p:txBody>
      </p:sp>
      <p:sp>
        <p:nvSpPr>
          <p:cNvPr id="256" name="Google Shape;256;p35"/>
          <p:cNvSpPr txBox="1"/>
          <p:nvPr/>
        </p:nvSpPr>
        <p:spPr>
          <a:xfrm>
            <a:off x="5885204" y="2547877"/>
            <a:ext cx="1779900" cy="134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1100">
              <a:solidFill>
                <a:srgbClr val="595959"/>
              </a:solidFill>
              <a:latin typeface="Roboto Light"/>
              <a:ea typeface="Roboto Light"/>
              <a:cs typeface="Roboto Light"/>
              <a:sym typeface="Roboto Light"/>
            </a:endParaRPr>
          </a:p>
          <a:p>
            <a:pPr indent="0" lvl="0" marL="0" rtl="0" algn="ctr">
              <a:lnSpc>
                <a:spcPct val="115000"/>
              </a:lnSpc>
              <a:spcBef>
                <a:spcPts val="1600"/>
              </a:spcBef>
              <a:spcAft>
                <a:spcPts val="1600"/>
              </a:spcAft>
              <a:buNone/>
            </a:pPr>
            <a:r>
              <a:rPr lang="en" sz="1100">
                <a:solidFill>
                  <a:srgbClr val="595959"/>
                </a:solidFill>
                <a:latin typeface="Roboto Light"/>
                <a:ea typeface="Roboto Light"/>
                <a:cs typeface="Roboto Light"/>
                <a:sym typeface="Roboto Light"/>
              </a:rPr>
              <a:t>Give User </a:t>
            </a:r>
            <a:r>
              <a:rPr lang="en" sz="1100">
                <a:solidFill>
                  <a:srgbClr val="595959"/>
                </a:solidFill>
                <a:latin typeface="Roboto Light"/>
                <a:ea typeface="Roboto Light"/>
                <a:cs typeface="Roboto Light"/>
                <a:sym typeface="Roboto Light"/>
              </a:rPr>
              <a:t>flexibility</a:t>
            </a:r>
            <a:r>
              <a:rPr lang="en" sz="1100">
                <a:solidFill>
                  <a:srgbClr val="595959"/>
                </a:solidFill>
                <a:latin typeface="Roboto Light"/>
                <a:ea typeface="Roboto Light"/>
                <a:cs typeface="Roboto Light"/>
                <a:sym typeface="Roboto Light"/>
              </a:rPr>
              <a:t> in search and customize his own library</a:t>
            </a:r>
            <a:endParaRPr sz="1100">
              <a:solidFill>
                <a:srgbClr val="595959"/>
              </a:solidFill>
              <a:latin typeface="Roboto Light"/>
              <a:ea typeface="Roboto Light"/>
              <a:cs typeface="Roboto Light"/>
              <a:sym typeface="Roboto Light"/>
            </a:endParaRPr>
          </a:p>
        </p:txBody>
      </p:sp>
      <p:sp>
        <p:nvSpPr>
          <p:cNvPr id="257" name="Google Shape;257;p35"/>
          <p:cNvSpPr txBox="1"/>
          <p:nvPr/>
        </p:nvSpPr>
        <p:spPr>
          <a:xfrm>
            <a:off x="273625" y="404600"/>
            <a:ext cx="4607100" cy="48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Google Sans"/>
                <a:ea typeface="Google Sans"/>
                <a:cs typeface="Google Sans"/>
                <a:sym typeface="Google Sans"/>
              </a:rPr>
              <a:t>Next steps</a:t>
            </a:r>
            <a:r>
              <a:rPr lang="en" sz="1800">
                <a:latin typeface="Google Sans"/>
                <a:ea typeface="Google Sans"/>
                <a:cs typeface="Google Sans"/>
                <a:sym typeface="Google Sans"/>
              </a:rPr>
              <a:t> </a:t>
            </a:r>
            <a:endParaRPr sz="1800">
              <a:latin typeface="Google Sans"/>
              <a:ea typeface="Google Sans"/>
              <a:cs typeface="Google Sans"/>
              <a:sym typeface="Google Sans"/>
            </a:endParaRPr>
          </a:p>
        </p:txBody>
      </p:sp>
      <p:sp>
        <p:nvSpPr>
          <p:cNvPr id="258" name="Google Shape;258;p35"/>
          <p:cNvSpPr/>
          <p:nvPr/>
        </p:nvSpPr>
        <p:spPr>
          <a:xfrm>
            <a:off x="1525100" y="946425"/>
            <a:ext cx="1657500" cy="16575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5"/>
          <p:cNvSpPr txBox="1"/>
          <p:nvPr/>
        </p:nvSpPr>
        <p:spPr>
          <a:xfrm>
            <a:off x="1897550" y="1502075"/>
            <a:ext cx="912600" cy="42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Google Sans"/>
                <a:ea typeface="Google Sans"/>
                <a:cs typeface="Google Sans"/>
                <a:sym typeface="Google Sans"/>
              </a:rPr>
              <a:t>1</a:t>
            </a:r>
            <a:endParaRPr sz="1500">
              <a:solidFill>
                <a:srgbClr val="FFFFFF"/>
              </a:solidFill>
              <a:latin typeface="Google Sans"/>
              <a:ea typeface="Google Sans"/>
              <a:cs typeface="Google Sans"/>
              <a:sym typeface="Google Sans"/>
            </a:endParaRPr>
          </a:p>
          <a:p>
            <a:pPr indent="0" lvl="0" marL="0" rtl="0" algn="ctr">
              <a:spcBef>
                <a:spcPts val="1600"/>
              </a:spcBef>
              <a:spcAft>
                <a:spcPts val="1600"/>
              </a:spcAft>
              <a:buNone/>
            </a:pPr>
            <a:r>
              <a:t/>
            </a:r>
            <a:endParaRPr sz="1500">
              <a:solidFill>
                <a:srgbClr val="FFFFFF"/>
              </a:solidFill>
              <a:latin typeface="Google Sans"/>
              <a:ea typeface="Google Sans"/>
              <a:cs typeface="Google Sans"/>
              <a:sym typeface="Google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6"/>
          <p:cNvSpPr txBox="1"/>
          <p:nvPr>
            <p:ph type="title"/>
          </p:nvPr>
        </p:nvSpPr>
        <p:spPr>
          <a:xfrm>
            <a:off x="956075" y="1361850"/>
            <a:ext cx="7443000" cy="278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Acknowledgements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7"/>
          <p:cNvSpPr/>
          <p:nvPr/>
        </p:nvSpPr>
        <p:spPr>
          <a:xfrm>
            <a:off x="358600" y="1064550"/>
            <a:ext cx="8438100" cy="3430200"/>
          </a:xfrm>
          <a:prstGeom prst="rect">
            <a:avLst/>
          </a:pr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7"/>
          <p:cNvSpPr txBox="1"/>
          <p:nvPr/>
        </p:nvSpPr>
        <p:spPr>
          <a:xfrm>
            <a:off x="273625" y="404600"/>
            <a:ext cx="5131200" cy="343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Google Sans"/>
                <a:ea typeface="Google Sans"/>
                <a:cs typeface="Google Sans"/>
                <a:sym typeface="Google Sans"/>
              </a:rPr>
              <a:t>Acknowledgements</a:t>
            </a:r>
            <a:endParaRPr sz="1800">
              <a:solidFill>
                <a:srgbClr val="000000"/>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800">
              <a:solidFill>
                <a:srgbClr val="000000"/>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800">
              <a:solidFill>
                <a:srgbClr val="000000"/>
              </a:solidFill>
              <a:latin typeface="Google Sans"/>
              <a:ea typeface="Google Sans"/>
              <a:cs typeface="Google Sans"/>
              <a:sym typeface="Google Sans"/>
            </a:endParaRPr>
          </a:p>
        </p:txBody>
      </p:sp>
      <p:sp>
        <p:nvSpPr>
          <p:cNvPr id="271" name="Google Shape;271;p37"/>
          <p:cNvSpPr txBox="1"/>
          <p:nvPr/>
        </p:nvSpPr>
        <p:spPr>
          <a:xfrm>
            <a:off x="486649" y="1252475"/>
            <a:ext cx="6017400" cy="22143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300">
                <a:solidFill>
                  <a:srgbClr val="595959"/>
                </a:solidFill>
                <a:latin typeface="Roboto Light"/>
                <a:ea typeface="Roboto Light"/>
                <a:cs typeface="Roboto Light"/>
                <a:sym typeface="Roboto Light"/>
              </a:rPr>
              <a:t>● Thank you to all 5 participants who shared their time, views and feedback to help improve our learning app.. </a:t>
            </a:r>
            <a:endParaRPr sz="1300">
              <a:solidFill>
                <a:srgbClr val="595959"/>
              </a:solidFill>
              <a:latin typeface="Roboto Light"/>
              <a:ea typeface="Roboto Light"/>
              <a:cs typeface="Roboto Light"/>
              <a:sym typeface="Roboto Light"/>
            </a:endParaRPr>
          </a:p>
          <a:p>
            <a:pPr indent="0" lvl="0" marL="457200" rtl="0" algn="l">
              <a:lnSpc>
                <a:spcPct val="115000"/>
              </a:lnSpc>
              <a:spcBef>
                <a:spcPts val="1600"/>
              </a:spcBef>
              <a:spcAft>
                <a:spcPts val="0"/>
              </a:spcAft>
              <a:buNone/>
            </a:pPr>
            <a:r>
              <a:rPr lang="en" sz="1300">
                <a:solidFill>
                  <a:srgbClr val="595959"/>
                </a:solidFill>
                <a:latin typeface="Roboto Light"/>
                <a:ea typeface="Roboto Light"/>
                <a:cs typeface="Roboto Light"/>
                <a:sym typeface="Roboto Light"/>
              </a:rPr>
              <a:t>● Thanks to my team members who have been a great asset and who have invested their time and attention to this project. </a:t>
            </a:r>
            <a:endParaRPr sz="1300">
              <a:solidFill>
                <a:srgbClr val="595959"/>
              </a:solidFill>
              <a:latin typeface="Roboto Light"/>
              <a:ea typeface="Roboto Light"/>
              <a:cs typeface="Roboto Light"/>
              <a:sym typeface="Roboto Light"/>
            </a:endParaRPr>
          </a:p>
          <a:p>
            <a:pPr indent="0" lvl="0" marL="457200" rtl="0" algn="l">
              <a:lnSpc>
                <a:spcPct val="115000"/>
              </a:lnSpc>
              <a:spcBef>
                <a:spcPts val="1600"/>
              </a:spcBef>
              <a:spcAft>
                <a:spcPts val="0"/>
              </a:spcAft>
              <a:buNone/>
            </a:pPr>
            <a:r>
              <a:rPr lang="en" sz="1300">
                <a:solidFill>
                  <a:srgbClr val="595959"/>
                </a:solidFill>
                <a:latin typeface="Roboto Light"/>
                <a:ea typeface="Roboto Light"/>
                <a:cs typeface="Roboto Light"/>
                <a:sym typeface="Roboto Light"/>
              </a:rPr>
              <a:t>● Thanks to our stakeholders who have been open to hearing our findings and recommendations for the app</a:t>
            </a:r>
            <a:endParaRPr sz="1300">
              <a:solidFill>
                <a:srgbClr val="595959"/>
              </a:solidFill>
              <a:latin typeface="Roboto Light"/>
              <a:ea typeface="Roboto Light"/>
              <a:cs typeface="Roboto Light"/>
              <a:sym typeface="Roboto Light"/>
            </a:endParaRPr>
          </a:p>
          <a:p>
            <a:pPr indent="0" lvl="0" marL="0" rtl="0" algn="l">
              <a:lnSpc>
                <a:spcPct val="115000"/>
              </a:lnSpc>
              <a:spcBef>
                <a:spcPts val="1600"/>
              </a:spcBef>
              <a:spcAft>
                <a:spcPts val="1600"/>
              </a:spcAft>
              <a:buNone/>
            </a:pPr>
            <a:r>
              <a:t/>
            </a:r>
            <a:endParaRPr sz="1300">
              <a:solidFill>
                <a:srgbClr val="595959"/>
              </a:solidFill>
              <a:latin typeface="Roboto Light"/>
              <a:ea typeface="Roboto Light"/>
              <a:cs typeface="Roboto Light"/>
              <a:sym typeface="Roboto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8"/>
          <p:cNvSpPr txBox="1"/>
          <p:nvPr/>
        </p:nvSpPr>
        <p:spPr>
          <a:xfrm>
            <a:off x="954116" y="1202218"/>
            <a:ext cx="6110400" cy="2101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4800">
                <a:solidFill>
                  <a:srgbClr val="000000"/>
                </a:solidFill>
                <a:latin typeface="Google Sans"/>
                <a:ea typeface="Google Sans"/>
                <a:cs typeface="Google Sans"/>
                <a:sym typeface="Google Sans"/>
              </a:rPr>
              <a:t>Thank you!</a:t>
            </a:r>
            <a:endParaRPr sz="4800">
              <a:solidFill>
                <a:srgbClr val="000000"/>
              </a:solidFill>
              <a:latin typeface="Google Sans"/>
              <a:ea typeface="Google Sans"/>
              <a:cs typeface="Google Sans"/>
              <a:sym typeface="Google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285F4"/>
        </a:solidFill>
      </p:bgPr>
    </p:bg>
    <p:spTree>
      <p:nvGrpSpPr>
        <p:cNvPr id="70" name="Shape 70"/>
        <p:cNvGrpSpPr/>
        <p:nvPr/>
      </p:nvGrpSpPr>
      <p:grpSpPr>
        <a:xfrm>
          <a:off x="0" y="0"/>
          <a:ext cx="0" cy="0"/>
          <a:chOff x="0" y="0"/>
          <a:chExt cx="0" cy="0"/>
        </a:xfrm>
      </p:grpSpPr>
      <p:sp>
        <p:nvSpPr>
          <p:cNvPr id="71" name="Google Shape;71;p16"/>
          <p:cNvSpPr txBox="1"/>
          <p:nvPr/>
        </p:nvSpPr>
        <p:spPr>
          <a:xfrm>
            <a:off x="956075" y="1361850"/>
            <a:ext cx="6732000" cy="27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FFFFFF"/>
                </a:solidFill>
                <a:latin typeface="Google Sans"/>
                <a:ea typeface="Google Sans"/>
                <a:cs typeface="Google Sans"/>
                <a:sym typeface="Google Sans"/>
              </a:rPr>
              <a:t>Study Details</a:t>
            </a:r>
            <a:endParaRPr sz="4000">
              <a:solidFill>
                <a:srgbClr val="FFFFFF"/>
              </a:solidFill>
              <a:latin typeface="Google Sans"/>
              <a:ea typeface="Google Sans"/>
              <a:cs typeface="Google Sans"/>
              <a:sym typeface="Google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nvSpPr>
        <p:spPr>
          <a:xfrm>
            <a:off x="273625" y="404600"/>
            <a:ext cx="5526600" cy="343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latin typeface="Google Sans"/>
                <a:ea typeface="Google Sans"/>
                <a:cs typeface="Google Sans"/>
                <a:sym typeface="Google Sans"/>
              </a:rPr>
              <a:t>Project Background</a:t>
            </a:r>
            <a:endParaRPr sz="1800">
              <a:solidFill>
                <a:srgbClr val="000000"/>
              </a:solidFill>
              <a:latin typeface="Google Sans"/>
              <a:ea typeface="Google Sans"/>
              <a:cs typeface="Google Sans"/>
              <a:sym typeface="Google Sans"/>
            </a:endParaRPr>
          </a:p>
          <a:p>
            <a:pPr indent="0" lvl="0" marL="0" rtl="0" algn="l">
              <a:spcBef>
                <a:spcPts val="0"/>
              </a:spcBef>
              <a:spcAft>
                <a:spcPts val="0"/>
              </a:spcAft>
              <a:buClr>
                <a:srgbClr val="000000"/>
              </a:buClr>
              <a:buSzPts val="1100"/>
              <a:buFont typeface="Arial"/>
              <a:buNone/>
            </a:pPr>
            <a:r>
              <a:t/>
            </a:r>
            <a:endParaRPr sz="3000">
              <a:solidFill>
                <a:srgbClr val="000000"/>
              </a:solidFill>
              <a:latin typeface="Google Sans"/>
              <a:ea typeface="Google Sans"/>
              <a:cs typeface="Google Sans"/>
              <a:sym typeface="Google Sans"/>
            </a:endParaRPr>
          </a:p>
        </p:txBody>
      </p:sp>
      <p:sp>
        <p:nvSpPr>
          <p:cNvPr id="77" name="Google Shape;77;p17"/>
          <p:cNvSpPr txBox="1"/>
          <p:nvPr/>
        </p:nvSpPr>
        <p:spPr>
          <a:xfrm>
            <a:off x="563675" y="861025"/>
            <a:ext cx="7356000" cy="355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5E6268"/>
                </a:solidFill>
                <a:latin typeface="Google Sans"/>
                <a:ea typeface="Google Sans"/>
                <a:cs typeface="Google Sans"/>
                <a:sym typeface="Google Sans"/>
              </a:rPr>
              <a:t>W</a:t>
            </a:r>
            <a:r>
              <a:rPr lang="en" sz="1500">
                <a:solidFill>
                  <a:srgbClr val="5E6268"/>
                </a:solidFill>
                <a:latin typeface="Google Sans"/>
                <a:ea typeface="Google Sans"/>
                <a:cs typeface="Google Sans"/>
                <a:sym typeface="Google Sans"/>
              </a:rPr>
              <a:t>e are creating the Skilling’s Architect desktop app for learners </a:t>
            </a:r>
            <a:r>
              <a:rPr lang="en" sz="1500">
                <a:solidFill>
                  <a:srgbClr val="434343"/>
                </a:solidFill>
                <a:latin typeface="Google Sans"/>
                <a:ea typeface="Google Sans"/>
                <a:cs typeface="Google Sans"/>
                <a:sym typeface="Google Sans"/>
              </a:rPr>
              <a:t>attract and retain customers in our learning experience system. We noticed that our competitors offer dedicated desktop apps for their customers to build their skilling growth through, and they have been very successful. We want to create a product that can compete in the market, improve sales, and increase customer satisfaction.</a:t>
            </a:r>
            <a:endParaRPr sz="1500">
              <a:solidFill>
                <a:srgbClr val="5E6268"/>
              </a:solidFill>
              <a:latin typeface="Google Sans"/>
              <a:ea typeface="Google Sans"/>
              <a:cs typeface="Google Sans"/>
              <a:sym typeface="Google Sans"/>
            </a:endParaRPr>
          </a:p>
          <a:p>
            <a:pPr indent="0" lvl="0" marL="0" rtl="0" algn="l">
              <a:lnSpc>
                <a:spcPct val="115000"/>
              </a:lnSpc>
              <a:spcBef>
                <a:spcPts val="1600"/>
              </a:spcBef>
              <a:spcAft>
                <a:spcPts val="0"/>
              </a:spcAft>
              <a:buNone/>
            </a:pPr>
            <a:r>
              <a:t/>
            </a:r>
            <a:endParaRPr sz="1500">
              <a:solidFill>
                <a:srgbClr val="5E6268"/>
              </a:solidFill>
              <a:latin typeface="Google Sans"/>
              <a:ea typeface="Google Sans"/>
              <a:cs typeface="Google Sans"/>
              <a:sym typeface="Google Sans"/>
            </a:endParaRPr>
          </a:p>
          <a:p>
            <a:pPr indent="0" lvl="0" marL="0" rtl="0" algn="l">
              <a:lnSpc>
                <a:spcPct val="115000"/>
              </a:lnSpc>
              <a:spcBef>
                <a:spcPts val="1600"/>
              </a:spcBef>
              <a:spcAft>
                <a:spcPts val="1600"/>
              </a:spcAft>
              <a:buNone/>
            </a:pPr>
            <a:r>
              <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p:nvPr/>
        </p:nvSpPr>
        <p:spPr>
          <a:xfrm>
            <a:off x="6169946" y="1254500"/>
            <a:ext cx="2723100" cy="3541800"/>
          </a:xfrm>
          <a:prstGeom prst="rect">
            <a:avLst/>
          </a:pr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8"/>
          <p:cNvSpPr/>
          <p:nvPr/>
        </p:nvSpPr>
        <p:spPr>
          <a:xfrm>
            <a:off x="3257317" y="1254500"/>
            <a:ext cx="2723100" cy="3541800"/>
          </a:xfrm>
          <a:prstGeom prst="rect">
            <a:avLst/>
          </a:pr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8"/>
          <p:cNvSpPr/>
          <p:nvPr/>
        </p:nvSpPr>
        <p:spPr>
          <a:xfrm>
            <a:off x="344700" y="1254500"/>
            <a:ext cx="2723100" cy="3541800"/>
          </a:xfrm>
          <a:prstGeom prst="rect">
            <a:avLst/>
          </a:pr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8"/>
          <p:cNvSpPr txBox="1"/>
          <p:nvPr/>
        </p:nvSpPr>
        <p:spPr>
          <a:xfrm>
            <a:off x="465593" y="1310355"/>
            <a:ext cx="2481300" cy="2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285F4"/>
                </a:solidFill>
                <a:latin typeface="Google Sans"/>
                <a:ea typeface="Google Sans"/>
                <a:cs typeface="Google Sans"/>
                <a:sym typeface="Google Sans"/>
              </a:rPr>
              <a:t>Research Questions</a:t>
            </a:r>
            <a:endParaRPr>
              <a:solidFill>
                <a:srgbClr val="4285F4"/>
              </a:solidFill>
              <a:latin typeface="Google Sans"/>
              <a:ea typeface="Google Sans"/>
              <a:cs typeface="Google Sans"/>
              <a:sym typeface="Google Sans"/>
            </a:endParaRPr>
          </a:p>
          <a:p>
            <a:pPr indent="0" lvl="0" marL="0" rtl="0" algn="l">
              <a:spcBef>
                <a:spcPts val="0"/>
              </a:spcBef>
              <a:spcAft>
                <a:spcPts val="0"/>
              </a:spcAft>
              <a:buNone/>
            </a:pPr>
            <a:r>
              <a:t/>
            </a:r>
            <a:endParaRPr>
              <a:solidFill>
                <a:srgbClr val="4285F4"/>
              </a:solidFill>
              <a:latin typeface="Google Sans"/>
              <a:ea typeface="Google Sans"/>
              <a:cs typeface="Google Sans"/>
              <a:sym typeface="Google Sans"/>
            </a:endParaRPr>
          </a:p>
        </p:txBody>
      </p:sp>
      <p:sp>
        <p:nvSpPr>
          <p:cNvPr id="86" name="Google Shape;86;p18"/>
          <p:cNvSpPr txBox="1"/>
          <p:nvPr/>
        </p:nvSpPr>
        <p:spPr>
          <a:xfrm>
            <a:off x="305400" y="1680900"/>
            <a:ext cx="2845200" cy="32319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Clr>
                <a:srgbClr val="5E6268"/>
              </a:buClr>
              <a:buSzPts val="1100"/>
              <a:buFont typeface="Open Sans"/>
              <a:buAutoNum type="arabicPeriod"/>
            </a:pPr>
            <a:r>
              <a:rPr lang="en" sz="1100">
                <a:solidFill>
                  <a:srgbClr val="5E6268"/>
                </a:solidFill>
                <a:latin typeface="Open Sans"/>
                <a:ea typeface="Open Sans"/>
                <a:cs typeface="Open Sans"/>
                <a:sym typeface="Open Sans"/>
              </a:rPr>
              <a:t>How long does it take for a user to login and create profile</a:t>
            </a:r>
            <a:endParaRPr sz="1100">
              <a:solidFill>
                <a:srgbClr val="5E6268"/>
              </a:solidFill>
              <a:latin typeface="Open Sans"/>
              <a:ea typeface="Open Sans"/>
              <a:cs typeface="Open Sans"/>
              <a:sym typeface="Open Sans"/>
            </a:endParaRPr>
          </a:p>
          <a:p>
            <a:pPr indent="-298450" lvl="0" marL="457200" rtl="0" algn="l">
              <a:lnSpc>
                <a:spcPct val="100000"/>
              </a:lnSpc>
              <a:spcBef>
                <a:spcPts val="1000"/>
              </a:spcBef>
              <a:spcAft>
                <a:spcPts val="0"/>
              </a:spcAft>
              <a:buClr>
                <a:srgbClr val="5E6268"/>
              </a:buClr>
              <a:buSzPts val="1100"/>
              <a:buFont typeface="Open Sans"/>
              <a:buAutoNum type="arabicPeriod"/>
            </a:pPr>
            <a:r>
              <a:rPr lang="en" sz="1100">
                <a:solidFill>
                  <a:srgbClr val="5E6268"/>
                </a:solidFill>
                <a:latin typeface="Open Sans"/>
                <a:ea typeface="Open Sans"/>
                <a:cs typeface="Open Sans"/>
                <a:sym typeface="Open Sans"/>
              </a:rPr>
              <a:t>Are users able to successfully find the learning path that fits their needs? </a:t>
            </a:r>
            <a:endParaRPr sz="1100">
              <a:solidFill>
                <a:srgbClr val="5E6268"/>
              </a:solidFill>
              <a:latin typeface="Open Sans"/>
              <a:ea typeface="Open Sans"/>
              <a:cs typeface="Open Sans"/>
              <a:sym typeface="Open Sans"/>
            </a:endParaRPr>
          </a:p>
          <a:p>
            <a:pPr indent="-298450" lvl="0" marL="457200" rtl="0" algn="l">
              <a:lnSpc>
                <a:spcPct val="100000"/>
              </a:lnSpc>
              <a:spcBef>
                <a:spcPts val="1000"/>
              </a:spcBef>
              <a:spcAft>
                <a:spcPts val="0"/>
              </a:spcAft>
              <a:buClr>
                <a:srgbClr val="5E6268"/>
              </a:buClr>
              <a:buSzPts val="1100"/>
              <a:buFont typeface="Open Sans"/>
              <a:buAutoNum type="arabicPeriod"/>
            </a:pPr>
            <a:r>
              <a:rPr lang="en" sz="1100">
                <a:solidFill>
                  <a:srgbClr val="5E6268"/>
                </a:solidFill>
                <a:latin typeface="Open Sans"/>
                <a:ea typeface="Open Sans"/>
                <a:cs typeface="Open Sans"/>
                <a:sym typeface="Open Sans"/>
              </a:rPr>
              <a:t>Are users able to successfully navigate in the learning path?</a:t>
            </a:r>
            <a:endParaRPr sz="1100">
              <a:solidFill>
                <a:srgbClr val="5E6268"/>
              </a:solidFill>
              <a:latin typeface="Open Sans"/>
              <a:ea typeface="Open Sans"/>
              <a:cs typeface="Open Sans"/>
              <a:sym typeface="Open Sans"/>
            </a:endParaRPr>
          </a:p>
          <a:p>
            <a:pPr indent="-298450" lvl="0" marL="457200" rtl="0" algn="l">
              <a:lnSpc>
                <a:spcPct val="100000"/>
              </a:lnSpc>
              <a:spcBef>
                <a:spcPts val="1000"/>
              </a:spcBef>
              <a:spcAft>
                <a:spcPts val="0"/>
              </a:spcAft>
              <a:buClr>
                <a:srgbClr val="5E6268"/>
              </a:buClr>
              <a:buSzPts val="1100"/>
              <a:buFont typeface="Open Sans"/>
              <a:buAutoNum type="arabicPeriod"/>
            </a:pPr>
            <a:r>
              <a:rPr lang="en" sz="1100">
                <a:solidFill>
                  <a:srgbClr val="5E6268"/>
                </a:solidFill>
                <a:latin typeface="Open Sans"/>
                <a:ea typeface="Open Sans"/>
                <a:cs typeface="Open Sans"/>
                <a:sym typeface="Open Sans"/>
              </a:rPr>
              <a:t>Are there any parts of the skilling Architect process where users are getting stuck? </a:t>
            </a:r>
            <a:endParaRPr sz="1100">
              <a:solidFill>
                <a:srgbClr val="5E6268"/>
              </a:solidFill>
              <a:latin typeface="Open Sans"/>
              <a:ea typeface="Open Sans"/>
              <a:cs typeface="Open Sans"/>
              <a:sym typeface="Open Sans"/>
            </a:endParaRPr>
          </a:p>
          <a:p>
            <a:pPr indent="-298450" lvl="0" marL="457200" rtl="0" algn="l">
              <a:lnSpc>
                <a:spcPct val="100000"/>
              </a:lnSpc>
              <a:spcBef>
                <a:spcPts val="1000"/>
              </a:spcBef>
              <a:spcAft>
                <a:spcPts val="0"/>
              </a:spcAft>
              <a:buClr>
                <a:srgbClr val="5E6268"/>
              </a:buClr>
              <a:buSzPts val="1100"/>
              <a:buFont typeface="Open Sans"/>
              <a:buAutoNum type="arabicPeriod"/>
            </a:pPr>
            <a:r>
              <a:rPr lang="en" sz="1100">
                <a:solidFill>
                  <a:srgbClr val="5E6268"/>
                </a:solidFill>
                <a:latin typeface="Open Sans"/>
                <a:ea typeface="Open Sans"/>
                <a:cs typeface="Open Sans"/>
                <a:sym typeface="Open Sans"/>
              </a:rPr>
              <a:t>What can we learn from the steps users took to finally discover and start to navigate in the learning path?</a:t>
            </a:r>
            <a:endParaRPr sz="1100">
              <a:solidFill>
                <a:srgbClr val="595959"/>
              </a:solidFill>
              <a:latin typeface="Roboto Light"/>
              <a:ea typeface="Roboto Light"/>
              <a:cs typeface="Roboto Light"/>
              <a:sym typeface="Roboto Light"/>
            </a:endParaRPr>
          </a:p>
          <a:p>
            <a:pPr indent="0" lvl="0" marL="0" rtl="0" algn="l">
              <a:lnSpc>
                <a:spcPct val="100000"/>
              </a:lnSpc>
              <a:spcBef>
                <a:spcPts val="1000"/>
              </a:spcBef>
              <a:spcAft>
                <a:spcPts val="0"/>
              </a:spcAft>
              <a:buNone/>
            </a:pPr>
            <a:r>
              <a:t/>
            </a:r>
            <a:endParaRPr sz="1300">
              <a:solidFill>
                <a:srgbClr val="595959"/>
              </a:solidFill>
              <a:latin typeface="Roboto Light"/>
              <a:ea typeface="Roboto Light"/>
              <a:cs typeface="Roboto Light"/>
              <a:sym typeface="Roboto Light"/>
            </a:endParaRPr>
          </a:p>
        </p:txBody>
      </p:sp>
      <p:sp>
        <p:nvSpPr>
          <p:cNvPr id="87" name="Google Shape;87;p18"/>
          <p:cNvSpPr txBox="1"/>
          <p:nvPr/>
        </p:nvSpPr>
        <p:spPr>
          <a:xfrm>
            <a:off x="3312598" y="1310355"/>
            <a:ext cx="2481300" cy="2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285F4"/>
                </a:solidFill>
                <a:latin typeface="Google Sans"/>
                <a:ea typeface="Google Sans"/>
                <a:cs typeface="Google Sans"/>
                <a:sym typeface="Google Sans"/>
              </a:rPr>
              <a:t>Participants</a:t>
            </a:r>
            <a:endParaRPr>
              <a:solidFill>
                <a:srgbClr val="4285F4"/>
              </a:solidFill>
              <a:latin typeface="Google Sans"/>
              <a:ea typeface="Google Sans"/>
              <a:cs typeface="Google Sans"/>
              <a:sym typeface="Google Sans"/>
            </a:endParaRPr>
          </a:p>
        </p:txBody>
      </p:sp>
      <p:sp>
        <p:nvSpPr>
          <p:cNvPr id="88" name="Google Shape;88;p18"/>
          <p:cNvSpPr txBox="1"/>
          <p:nvPr/>
        </p:nvSpPr>
        <p:spPr>
          <a:xfrm>
            <a:off x="3323346" y="1839507"/>
            <a:ext cx="2481300" cy="221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595959"/>
                </a:solidFill>
                <a:latin typeface="Roboto Light"/>
                <a:ea typeface="Roboto Light"/>
                <a:cs typeface="Roboto Light"/>
                <a:sym typeface="Roboto Light"/>
              </a:rPr>
              <a:t>5 participants</a:t>
            </a:r>
            <a:endParaRPr sz="1300">
              <a:solidFill>
                <a:srgbClr val="595959"/>
              </a:solidFill>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300">
              <a:solidFill>
                <a:srgbClr val="595959"/>
              </a:solidFill>
              <a:latin typeface="Roboto Light"/>
              <a:ea typeface="Roboto Light"/>
              <a:cs typeface="Roboto Light"/>
              <a:sym typeface="Roboto Light"/>
            </a:endParaRPr>
          </a:p>
          <a:p>
            <a:pPr indent="0" lvl="0" marL="0" rtl="0" algn="l">
              <a:lnSpc>
                <a:spcPct val="115000"/>
              </a:lnSpc>
              <a:spcBef>
                <a:spcPts val="0"/>
              </a:spcBef>
              <a:spcAft>
                <a:spcPts val="0"/>
              </a:spcAft>
              <a:buNone/>
            </a:pPr>
            <a:r>
              <a:rPr lang="en" sz="1300">
                <a:solidFill>
                  <a:srgbClr val="595959"/>
                </a:solidFill>
                <a:latin typeface="Roboto Light"/>
                <a:ea typeface="Roboto Light"/>
                <a:cs typeface="Roboto Light"/>
                <a:sym typeface="Roboto Light"/>
              </a:rPr>
              <a:t>Participants between the ages of 18-62 who reside in metropolitan and suburb areas. Participants attend a course out at least once per 2 weeks.. </a:t>
            </a:r>
            <a:endParaRPr sz="1300">
              <a:solidFill>
                <a:srgbClr val="595959"/>
              </a:solidFill>
              <a:latin typeface="Roboto Light"/>
              <a:ea typeface="Roboto Light"/>
              <a:cs typeface="Roboto Light"/>
              <a:sym typeface="Roboto Light"/>
            </a:endParaRPr>
          </a:p>
        </p:txBody>
      </p:sp>
      <p:sp>
        <p:nvSpPr>
          <p:cNvPr id="89" name="Google Shape;89;p18"/>
          <p:cNvSpPr txBox="1"/>
          <p:nvPr/>
        </p:nvSpPr>
        <p:spPr>
          <a:xfrm>
            <a:off x="6169923" y="1310355"/>
            <a:ext cx="2481300" cy="2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285F4"/>
                </a:solidFill>
                <a:latin typeface="Google Sans"/>
                <a:ea typeface="Google Sans"/>
                <a:cs typeface="Google Sans"/>
                <a:sym typeface="Google Sans"/>
              </a:rPr>
              <a:t>Methodology</a:t>
            </a:r>
            <a:endParaRPr>
              <a:solidFill>
                <a:srgbClr val="4285F4"/>
              </a:solidFill>
              <a:latin typeface="Google Sans"/>
              <a:ea typeface="Google Sans"/>
              <a:cs typeface="Google Sans"/>
              <a:sym typeface="Google Sans"/>
            </a:endParaRPr>
          </a:p>
        </p:txBody>
      </p:sp>
      <p:sp>
        <p:nvSpPr>
          <p:cNvPr id="90" name="Google Shape;90;p18"/>
          <p:cNvSpPr txBox="1"/>
          <p:nvPr/>
        </p:nvSpPr>
        <p:spPr>
          <a:xfrm>
            <a:off x="6180675" y="1839498"/>
            <a:ext cx="2481300" cy="272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595959"/>
                </a:solidFill>
                <a:latin typeface="Roboto Light"/>
                <a:ea typeface="Roboto Light"/>
                <a:cs typeface="Roboto Light"/>
                <a:sym typeface="Roboto Light"/>
              </a:rPr>
              <a:t>25-30 minutes</a:t>
            </a:r>
            <a:endParaRPr sz="1300">
              <a:solidFill>
                <a:srgbClr val="595959"/>
              </a:solidFill>
              <a:latin typeface="Roboto Light"/>
              <a:ea typeface="Roboto Light"/>
              <a:cs typeface="Roboto Light"/>
              <a:sym typeface="Roboto Light"/>
            </a:endParaRPr>
          </a:p>
          <a:p>
            <a:pPr indent="0" lvl="0" marL="0" rtl="0" algn="l">
              <a:lnSpc>
                <a:spcPct val="115000"/>
              </a:lnSpc>
              <a:spcBef>
                <a:spcPts val="1600"/>
              </a:spcBef>
              <a:spcAft>
                <a:spcPts val="0"/>
              </a:spcAft>
              <a:buNone/>
            </a:pPr>
            <a:r>
              <a:rPr lang="en" sz="1300">
                <a:solidFill>
                  <a:srgbClr val="595959"/>
                </a:solidFill>
                <a:latin typeface="Roboto Light"/>
                <a:ea typeface="Roboto Light"/>
                <a:cs typeface="Roboto Light"/>
                <a:sym typeface="Roboto Light"/>
              </a:rPr>
              <a:t>Greece, remote</a:t>
            </a:r>
            <a:endParaRPr sz="1300">
              <a:solidFill>
                <a:srgbClr val="595959"/>
              </a:solidFill>
              <a:latin typeface="Roboto Light"/>
              <a:ea typeface="Roboto Light"/>
              <a:cs typeface="Roboto Light"/>
              <a:sym typeface="Roboto Light"/>
            </a:endParaRPr>
          </a:p>
          <a:p>
            <a:pPr indent="0" lvl="0" marL="0" rtl="0" algn="l">
              <a:lnSpc>
                <a:spcPct val="115000"/>
              </a:lnSpc>
              <a:spcBef>
                <a:spcPts val="1600"/>
              </a:spcBef>
              <a:spcAft>
                <a:spcPts val="0"/>
              </a:spcAft>
              <a:buNone/>
            </a:pPr>
            <a:r>
              <a:rPr lang="en" sz="1300">
                <a:solidFill>
                  <a:srgbClr val="595959"/>
                </a:solidFill>
                <a:latin typeface="Roboto Light"/>
                <a:ea typeface="Roboto Light"/>
                <a:cs typeface="Roboto Light"/>
                <a:sym typeface="Roboto Light"/>
              </a:rPr>
              <a:t>Unmoderated usability study</a:t>
            </a:r>
            <a:endParaRPr sz="1300">
              <a:solidFill>
                <a:srgbClr val="595959"/>
              </a:solidFill>
              <a:latin typeface="Roboto Light"/>
              <a:ea typeface="Roboto Light"/>
              <a:cs typeface="Roboto Light"/>
              <a:sym typeface="Roboto Light"/>
            </a:endParaRPr>
          </a:p>
          <a:p>
            <a:pPr indent="0" lvl="0" marL="0" rtl="0" algn="l">
              <a:lnSpc>
                <a:spcPct val="115000"/>
              </a:lnSpc>
              <a:spcBef>
                <a:spcPts val="1600"/>
              </a:spcBef>
              <a:spcAft>
                <a:spcPts val="1600"/>
              </a:spcAft>
              <a:buNone/>
            </a:pPr>
            <a:r>
              <a:rPr lang="en" sz="1300">
                <a:solidFill>
                  <a:srgbClr val="595959"/>
                </a:solidFill>
                <a:latin typeface="Roboto Light"/>
                <a:ea typeface="Roboto Light"/>
                <a:cs typeface="Roboto Light"/>
                <a:sym typeface="Roboto Light"/>
              </a:rPr>
              <a:t>Users were asked to log in  - find and “Complete” a learning path by navigating and finding all tasks, on a low-fidelity prototype</a:t>
            </a:r>
            <a:endParaRPr sz="1300">
              <a:solidFill>
                <a:srgbClr val="595959"/>
              </a:solidFill>
              <a:latin typeface="Roboto Light"/>
              <a:ea typeface="Roboto Light"/>
              <a:cs typeface="Roboto Light"/>
              <a:sym typeface="Roboto Light"/>
            </a:endParaRPr>
          </a:p>
        </p:txBody>
      </p:sp>
      <p:sp>
        <p:nvSpPr>
          <p:cNvPr id="91" name="Google Shape;91;p18"/>
          <p:cNvSpPr txBox="1"/>
          <p:nvPr/>
        </p:nvSpPr>
        <p:spPr>
          <a:xfrm>
            <a:off x="273625" y="404600"/>
            <a:ext cx="5526600" cy="65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000000"/>
                </a:solidFill>
                <a:latin typeface="Google Sans"/>
                <a:ea typeface="Google Sans"/>
                <a:cs typeface="Google Sans"/>
                <a:sym typeface="Google Sans"/>
              </a:rPr>
              <a:t>Study Details</a:t>
            </a:r>
            <a:endParaRPr sz="1800">
              <a:solidFill>
                <a:srgbClr val="000000"/>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800">
              <a:solidFill>
                <a:srgbClr val="000000"/>
              </a:solidFill>
              <a:latin typeface="Google Sans"/>
              <a:ea typeface="Google Sans"/>
              <a:cs typeface="Google Sans"/>
              <a:sym typeface="Google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956075" y="1361850"/>
            <a:ext cx="6732000" cy="278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lt1"/>
                </a:solidFill>
              </a:rPr>
              <a:t>First Prototype</a:t>
            </a:r>
            <a:endParaRPr>
              <a:solidFill>
                <a:schemeClr val="lt1"/>
              </a:solidFill>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nvSpPr>
        <p:spPr>
          <a:xfrm>
            <a:off x="273625" y="404600"/>
            <a:ext cx="5131200" cy="343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Google Sans"/>
                <a:ea typeface="Google Sans"/>
                <a:cs typeface="Google Sans"/>
                <a:sym typeface="Google Sans"/>
              </a:rPr>
              <a:t>First </a:t>
            </a:r>
            <a:r>
              <a:rPr lang="en" sz="1800">
                <a:solidFill>
                  <a:srgbClr val="000000"/>
                </a:solidFill>
                <a:latin typeface="Google Sans"/>
                <a:ea typeface="Google Sans"/>
                <a:cs typeface="Google Sans"/>
                <a:sym typeface="Google Sans"/>
              </a:rPr>
              <a:t>Prototype</a:t>
            </a:r>
            <a:r>
              <a:rPr lang="en" sz="1800">
                <a:latin typeface="Google Sans"/>
                <a:ea typeface="Google Sans"/>
                <a:cs typeface="Google Sans"/>
                <a:sym typeface="Google Sans"/>
              </a:rPr>
              <a:t> </a:t>
            </a:r>
            <a:r>
              <a:rPr lang="en" sz="1800">
                <a:solidFill>
                  <a:srgbClr val="000000"/>
                </a:solidFill>
                <a:latin typeface="Google Sans"/>
                <a:ea typeface="Google Sans"/>
                <a:cs typeface="Google Sans"/>
                <a:sym typeface="Google Sans"/>
              </a:rPr>
              <a:t>Tested</a:t>
            </a:r>
            <a:endParaRPr sz="1800">
              <a:solidFill>
                <a:srgbClr val="000000"/>
              </a:solidFill>
              <a:latin typeface="Google Sans"/>
              <a:ea typeface="Google Sans"/>
              <a:cs typeface="Google Sans"/>
              <a:sym typeface="Google Sans"/>
            </a:endParaRPr>
          </a:p>
        </p:txBody>
      </p:sp>
      <p:sp>
        <p:nvSpPr>
          <p:cNvPr id="102" name="Google Shape;102;p20"/>
          <p:cNvSpPr txBox="1"/>
          <p:nvPr/>
        </p:nvSpPr>
        <p:spPr>
          <a:xfrm>
            <a:off x="310725" y="934250"/>
            <a:ext cx="3200400" cy="320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595959"/>
                </a:solidFill>
                <a:latin typeface="Roboto Light"/>
                <a:ea typeface="Roboto Light"/>
                <a:cs typeface="Roboto Light"/>
                <a:sym typeface="Roboto Light"/>
              </a:rPr>
              <a:t>The low-fidelity desktop app prototype for Skilling Architect was tested. The first prototype can be viewed </a:t>
            </a:r>
            <a:r>
              <a:rPr lang="en" sz="1300" u="sng">
                <a:solidFill>
                  <a:schemeClr val="hlink"/>
                </a:solidFill>
                <a:latin typeface="Roboto Light"/>
                <a:ea typeface="Roboto Light"/>
                <a:cs typeface="Roboto Light"/>
                <a:sym typeface="Roboto Light"/>
                <a:hlinkClick r:id="rId3"/>
              </a:rPr>
              <a:t>here.</a:t>
            </a:r>
            <a:br>
              <a:rPr lang="en" sz="1300">
                <a:solidFill>
                  <a:srgbClr val="595959"/>
                </a:solidFill>
                <a:latin typeface="Roboto Light"/>
                <a:ea typeface="Roboto Light"/>
                <a:cs typeface="Roboto Light"/>
                <a:sym typeface="Roboto Light"/>
              </a:rPr>
            </a:br>
            <a:br>
              <a:rPr lang="en" sz="1300">
                <a:solidFill>
                  <a:srgbClr val="595959"/>
                </a:solidFill>
                <a:latin typeface="Roboto Light"/>
                <a:ea typeface="Roboto Light"/>
                <a:cs typeface="Roboto Light"/>
                <a:sym typeface="Roboto Light"/>
              </a:rPr>
            </a:br>
            <a:br>
              <a:rPr lang="en" sz="1300">
                <a:solidFill>
                  <a:srgbClr val="595959"/>
                </a:solidFill>
                <a:latin typeface="Roboto Light"/>
                <a:ea typeface="Roboto Light"/>
                <a:cs typeface="Roboto Light"/>
                <a:sym typeface="Roboto Light"/>
              </a:rPr>
            </a:br>
            <a:endParaRPr sz="1300">
              <a:solidFill>
                <a:srgbClr val="595959"/>
              </a:solidFill>
              <a:latin typeface="Roboto Light"/>
              <a:ea typeface="Roboto Light"/>
              <a:cs typeface="Roboto Light"/>
              <a:sym typeface="Roboto Light"/>
            </a:endParaRPr>
          </a:p>
          <a:p>
            <a:pPr indent="0" lvl="0" marL="0" rtl="0" algn="l">
              <a:lnSpc>
                <a:spcPct val="115000"/>
              </a:lnSpc>
              <a:spcBef>
                <a:spcPts val="1600"/>
              </a:spcBef>
              <a:spcAft>
                <a:spcPts val="1600"/>
              </a:spcAft>
              <a:buNone/>
            </a:pPr>
            <a:r>
              <a:t/>
            </a:r>
            <a:endParaRPr sz="1100">
              <a:solidFill>
                <a:srgbClr val="595959"/>
              </a:solidFill>
              <a:latin typeface="Roboto Light"/>
              <a:ea typeface="Roboto Light"/>
              <a:cs typeface="Roboto Light"/>
              <a:sym typeface="Roboto Light"/>
            </a:endParaRPr>
          </a:p>
        </p:txBody>
      </p:sp>
      <p:sp>
        <p:nvSpPr>
          <p:cNvPr id="103" name="Google Shape;103;p20"/>
          <p:cNvSpPr/>
          <p:nvPr/>
        </p:nvSpPr>
        <p:spPr>
          <a:xfrm>
            <a:off x="279375" y="4700968"/>
            <a:ext cx="8562900" cy="15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4" name="Google Shape;104;p20"/>
          <p:cNvPicPr preferRelativeResize="0"/>
          <p:nvPr/>
        </p:nvPicPr>
        <p:blipFill rotWithShape="1">
          <a:blip r:embed="rId4">
            <a:alphaModFix/>
          </a:blip>
          <a:srcRect b="0" l="1816" r="0" t="0"/>
          <a:stretch/>
        </p:blipFill>
        <p:spPr>
          <a:xfrm>
            <a:off x="5467325" y="456525"/>
            <a:ext cx="3371876" cy="24178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956075" y="1361850"/>
            <a:ext cx="6732000" cy="278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lt1"/>
                </a:solidFill>
              </a:rPr>
              <a:t>Themes</a:t>
            </a:r>
            <a:endParaRPr>
              <a:solidFill>
                <a:schemeClr val="lt1"/>
              </a:solidFill>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nvSpPr>
        <p:spPr>
          <a:xfrm>
            <a:off x="273625" y="404600"/>
            <a:ext cx="4111200" cy="343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Google Sans"/>
                <a:ea typeface="Google Sans"/>
                <a:cs typeface="Google Sans"/>
                <a:sym typeface="Google Sans"/>
              </a:rPr>
              <a:t>People want to have </a:t>
            </a:r>
            <a:r>
              <a:rPr lang="en" sz="1800">
                <a:latin typeface="Google Sans"/>
                <a:ea typeface="Google Sans"/>
                <a:cs typeface="Google Sans"/>
                <a:sym typeface="Google Sans"/>
              </a:rPr>
              <a:t>quick</a:t>
            </a:r>
            <a:r>
              <a:rPr lang="en" sz="1800">
                <a:latin typeface="Google Sans"/>
                <a:ea typeface="Google Sans"/>
                <a:cs typeface="Google Sans"/>
                <a:sym typeface="Google Sans"/>
              </a:rPr>
              <a:t> structured results according their search</a:t>
            </a:r>
            <a:endParaRPr sz="1800">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800">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800">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800">
              <a:solidFill>
                <a:srgbClr val="000000"/>
              </a:solidFill>
              <a:latin typeface="Google Sans"/>
              <a:ea typeface="Google Sans"/>
              <a:cs typeface="Google Sans"/>
              <a:sym typeface="Google Sans"/>
            </a:endParaRPr>
          </a:p>
        </p:txBody>
      </p:sp>
      <p:sp>
        <p:nvSpPr>
          <p:cNvPr id="115" name="Google Shape;115;p22"/>
          <p:cNvSpPr/>
          <p:nvPr/>
        </p:nvSpPr>
        <p:spPr>
          <a:xfrm>
            <a:off x="279375" y="4700968"/>
            <a:ext cx="8562900" cy="15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2"/>
          <p:cNvSpPr txBox="1"/>
          <p:nvPr/>
        </p:nvSpPr>
        <p:spPr>
          <a:xfrm>
            <a:off x="390225" y="1517325"/>
            <a:ext cx="3585900" cy="320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595959"/>
                </a:solidFill>
                <a:latin typeface="Roboto Light"/>
                <a:ea typeface="Roboto Light"/>
                <a:cs typeface="Roboto Light"/>
                <a:sym typeface="Roboto Light"/>
              </a:rPr>
              <a:t>Supporting evidence from the usability study.</a:t>
            </a:r>
            <a:endParaRPr sz="1300">
              <a:solidFill>
                <a:srgbClr val="595959"/>
              </a:solidFill>
              <a:latin typeface="Roboto Light"/>
              <a:ea typeface="Roboto Light"/>
              <a:cs typeface="Roboto Light"/>
              <a:sym typeface="Roboto Light"/>
            </a:endParaRPr>
          </a:p>
          <a:p>
            <a:pPr indent="-311150" lvl="0" marL="457200" rtl="0" algn="l">
              <a:lnSpc>
                <a:spcPct val="115000"/>
              </a:lnSpc>
              <a:spcBef>
                <a:spcPts val="1000"/>
              </a:spcBef>
              <a:spcAft>
                <a:spcPts val="0"/>
              </a:spcAft>
              <a:buClr>
                <a:srgbClr val="595959"/>
              </a:buClr>
              <a:buSzPts val="1300"/>
              <a:buFont typeface="Roboto Light"/>
              <a:buChar char="●"/>
            </a:pPr>
            <a:r>
              <a:rPr lang="en" sz="1300">
                <a:solidFill>
                  <a:srgbClr val="595959"/>
                </a:solidFill>
                <a:latin typeface="Roboto Light"/>
                <a:ea typeface="Roboto Light"/>
                <a:cs typeface="Roboto Light"/>
                <a:sym typeface="Roboto Light"/>
              </a:rPr>
              <a:t>5 out of 5 total participants said they found the results confusing and could not see any filter..</a:t>
            </a:r>
            <a:endParaRPr sz="1300">
              <a:solidFill>
                <a:srgbClr val="595959"/>
              </a:solidFill>
              <a:latin typeface="Roboto Light"/>
              <a:ea typeface="Roboto Light"/>
              <a:cs typeface="Roboto Light"/>
              <a:sym typeface="Roboto Light"/>
            </a:endParaRPr>
          </a:p>
          <a:p>
            <a:pPr indent="-311150" lvl="0" marL="457200" rtl="0" algn="l">
              <a:lnSpc>
                <a:spcPct val="115000"/>
              </a:lnSpc>
              <a:spcBef>
                <a:spcPts val="1000"/>
              </a:spcBef>
              <a:spcAft>
                <a:spcPts val="0"/>
              </a:spcAft>
              <a:buClr>
                <a:srgbClr val="595959"/>
              </a:buClr>
              <a:buSzPts val="1300"/>
              <a:buFont typeface="Roboto Light"/>
              <a:buChar char="●"/>
            </a:pPr>
            <a:r>
              <a:rPr lang="en" sz="1300">
                <a:solidFill>
                  <a:srgbClr val="595959"/>
                </a:solidFill>
                <a:latin typeface="Roboto Light"/>
                <a:ea typeface="Roboto Light"/>
                <a:cs typeface="Roboto Light"/>
                <a:sym typeface="Roboto Light"/>
              </a:rPr>
              <a:t>3 out of 5 total participants found the Ai personalized search in order to have better results quickly</a:t>
            </a:r>
            <a:endParaRPr sz="1300">
              <a:solidFill>
                <a:srgbClr val="595959"/>
              </a:solidFill>
              <a:latin typeface="Roboto Light"/>
              <a:ea typeface="Roboto Light"/>
              <a:cs typeface="Roboto Light"/>
              <a:sym typeface="Roboto Light"/>
            </a:endParaRPr>
          </a:p>
          <a:p>
            <a:pPr indent="0" lvl="0" marL="457200" rtl="0" algn="l">
              <a:lnSpc>
                <a:spcPct val="115000"/>
              </a:lnSpc>
              <a:spcBef>
                <a:spcPts val="1000"/>
              </a:spcBef>
              <a:spcAft>
                <a:spcPts val="0"/>
              </a:spcAft>
              <a:buNone/>
            </a:pPr>
            <a:r>
              <a:t/>
            </a:r>
            <a:endParaRPr sz="1300">
              <a:solidFill>
                <a:srgbClr val="595959"/>
              </a:solidFill>
              <a:latin typeface="Roboto Light"/>
              <a:ea typeface="Roboto Light"/>
              <a:cs typeface="Roboto Light"/>
              <a:sym typeface="Roboto Light"/>
            </a:endParaRPr>
          </a:p>
          <a:p>
            <a:pPr indent="0" lvl="0" marL="0" rtl="0" algn="l">
              <a:spcBef>
                <a:spcPts val="1000"/>
              </a:spcBef>
              <a:spcAft>
                <a:spcPts val="0"/>
              </a:spcAft>
              <a:buNone/>
            </a:pPr>
            <a:r>
              <a:rPr lang="en" sz="1300">
                <a:solidFill>
                  <a:srgbClr val="4285F4"/>
                </a:solidFill>
                <a:latin typeface="Roboto Light"/>
                <a:ea typeface="Roboto Light"/>
                <a:cs typeface="Roboto Light"/>
                <a:sym typeface="Roboto Light"/>
              </a:rPr>
              <a:t>“</a:t>
            </a:r>
            <a:r>
              <a:rPr i="1" lang="en" sz="1300">
                <a:solidFill>
                  <a:srgbClr val="4285F4"/>
                </a:solidFill>
                <a:latin typeface="Roboto Light"/>
                <a:ea typeface="Roboto Light"/>
                <a:cs typeface="Roboto Light"/>
                <a:sym typeface="Roboto Light"/>
              </a:rPr>
              <a:t>I like the profile feature, but it is frustrating not to be able apply filters to the search results.</a:t>
            </a:r>
            <a:r>
              <a:rPr lang="en" sz="1300">
                <a:solidFill>
                  <a:srgbClr val="4285F4"/>
                </a:solidFill>
                <a:latin typeface="Roboto Light"/>
                <a:ea typeface="Roboto Light"/>
                <a:cs typeface="Roboto Light"/>
                <a:sym typeface="Roboto Light"/>
              </a:rPr>
              <a:t>” </a:t>
            </a:r>
            <a:endParaRPr sz="1300">
              <a:solidFill>
                <a:srgbClr val="4285F4"/>
              </a:solidFill>
              <a:latin typeface="Roboto Light"/>
              <a:ea typeface="Roboto Light"/>
              <a:cs typeface="Roboto Light"/>
              <a:sym typeface="Roboto Light"/>
            </a:endParaRPr>
          </a:p>
          <a:p>
            <a:pPr indent="0" lvl="0" marL="0" rtl="0" algn="l">
              <a:spcBef>
                <a:spcPts val="0"/>
              </a:spcBef>
              <a:spcAft>
                <a:spcPts val="0"/>
              </a:spcAft>
              <a:buNone/>
            </a:pPr>
            <a:r>
              <a:rPr lang="en" sz="1300">
                <a:solidFill>
                  <a:srgbClr val="4285F4"/>
                </a:solidFill>
                <a:latin typeface="Roboto Light"/>
                <a:ea typeface="Roboto Light"/>
                <a:cs typeface="Roboto Light"/>
                <a:sym typeface="Roboto Light"/>
              </a:rPr>
              <a:t>— Alan East, pizza consumer from Koukaki, Athens</a:t>
            </a:r>
            <a:endParaRPr sz="1300">
              <a:solidFill>
                <a:srgbClr val="4285F4"/>
              </a:solidFill>
              <a:latin typeface="Roboto Light"/>
              <a:ea typeface="Roboto Light"/>
              <a:cs typeface="Roboto Light"/>
              <a:sym typeface="Roboto Light"/>
            </a:endParaRPr>
          </a:p>
          <a:p>
            <a:pPr indent="0" lvl="0" marL="0" rtl="0" algn="l">
              <a:lnSpc>
                <a:spcPct val="115000"/>
              </a:lnSpc>
              <a:spcBef>
                <a:spcPts val="0"/>
              </a:spcBef>
              <a:spcAft>
                <a:spcPts val="1000"/>
              </a:spcAft>
              <a:buNone/>
            </a:pPr>
            <a:r>
              <a:t/>
            </a:r>
            <a:endParaRPr sz="1300">
              <a:solidFill>
                <a:srgbClr val="595959"/>
              </a:solidFill>
              <a:latin typeface="Roboto Light"/>
              <a:ea typeface="Roboto Light"/>
              <a:cs typeface="Roboto Light"/>
              <a:sym typeface="Roboto Light"/>
            </a:endParaRPr>
          </a:p>
        </p:txBody>
      </p:sp>
      <p:pic>
        <p:nvPicPr>
          <p:cNvPr id="117" name="Google Shape;117;p22"/>
          <p:cNvPicPr preferRelativeResize="0"/>
          <p:nvPr/>
        </p:nvPicPr>
        <p:blipFill>
          <a:blip r:embed="rId3">
            <a:alphaModFix/>
          </a:blip>
          <a:stretch>
            <a:fillRect/>
          </a:stretch>
        </p:blipFill>
        <p:spPr>
          <a:xfrm>
            <a:off x="4626675" y="510200"/>
            <a:ext cx="4314825" cy="3048000"/>
          </a:xfrm>
          <a:prstGeom prst="rect">
            <a:avLst/>
          </a:prstGeom>
          <a:noFill/>
          <a:ln>
            <a:noFill/>
          </a:ln>
        </p:spPr>
      </p:pic>
      <p:sp>
        <p:nvSpPr>
          <p:cNvPr id="118" name="Google Shape;118;p22"/>
          <p:cNvSpPr/>
          <p:nvPr/>
        </p:nvSpPr>
        <p:spPr>
          <a:xfrm>
            <a:off x="5699900" y="1132475"/>
            <a:ext cx="3142500" cy="2433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9" name="Google Shape;119;p22"/>
          <p:cNvCxnSpPr>
            <a:stCxn id="118" idx="1"/>
          </p:cNvCxnSpPr>
          <p:nvPr/>
        </p:nvCxnSpPr>
        <p:spPr>
          <a:xfrm rot="10800000">
            <a:off x="4018100" y="2196875"/>
            <a:ext cx="1681800" cy="152100"/>
          </a:xfrm>
          <a:prstGeom prst="straightConnector1">
            <a:avLst/>
          </a:prstGeom>
          <a:noFill/>
          <a:ln cap="flat" cmpd="sng" w="9525">
            <a:solidFill>
              <a:srgbClr val="FF0000"/>
            </a:solidFill>
            <a:prstDash val="solid"/>
            <a:round/>
            <a:headEnd len="med" w="med" type="none"/>
            <a:tailEnd len="med" w="med" type="none"/>
          </a:ln>
        </p:spPr>
      </p:cxnSp>
      <p:sp>
        <p:nvSpPr>
          <p:cNvPr id="120" name="Google Shape;120;p22"/>
          <p:cNvSpPr/>
          <p:nvPr/>
        </p:nvSpPr>
        <p:spPr>
          <a:xfrm>
            <a:off x="5521000" y="926725"/>
            <a:ext cx="697800" cy="154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1" name="Google Shape;121;p22"/>
          <p:cNvCxnSpPr>
            <a:stCxn id="120" idx="1"/>
          </p:cNvCxnSpPr>
          <p:nvPr/>
        </p:nvCxnSpPr>
        <p:spPr>
          <a:xfrm flipH="1">
            <a:off x="4072000" y="1003825"/>
            <a:ext cx="1449000" cy="1193100"/>
          </a:xfrm>
          <a:prstGeom prst="straightConnector1">
            <a:avLst/>
          </a:prstGeom>
          <a:noFill/>
          <a:ln cap="flat" cmpd="sng" w="9525">
            <a:solidFill>
              <a:srgbClr val="FF0000"/>
            </a:solidFill>
            <a:prstDash val="solid"/>
            <a:round/>
            <a:headEnd len="med" w="med" type="none"/>
            <a:tailEnd len="med" w="med" type="none"/>
          </a:ln>
        </p:spPr>
      </p:cxnSp>
      <p:sp>
        <p:nvSpPr>
          <p:cNvPr id="122" name="Google Shape;122;p22"/>
          <p:cNvSpPr/>
          <p:nvPr/>
        </p:nvSpPr>
        <p:spPr>
          <a:xfrm>
            <a:off x="7229875" y="605025"/>
            <a:ext cx="250200" cy="154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2"/>
          <p:cNvSpPr/>
          <p:nvPr/>
        </p:nvSpPr>
        <p:spPr>
          <a:xfrm>
            <a:off x="4438600" y="3243525"/>
            <a:ext cx="1082400" cy="930300"/>
          </a:xfrm>
          <a:prstGeom prst="hexagon">
            <a:avLst>
              <a:gd fmla="val 25000" name="adj"/>
              <a:gd fmla="val 115470" name="vf"/>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Before</a:t>
            </a:r>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