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9" r:id="rId2"/>
    <p:sldId id="256" r:id="rId3"/>
    <p:sldId id="257"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44" d="100"/>
          <a:sy n="44" d="100"/>
        </p:scale>
        <p:origin x="54"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79FCA0-EEE3-43C9-8B63-E21B71416971}" type="doc">
      <dgm:prSet loTypeId="urn:microsoft.com/office/officeart/2005/8/layout/pyramid4" loCatId="relationship" qsTypeId="urn:microsoft.com/office/officeart/2005/8/quickstyle/3d7" qsCatId="3D" csTypeId="urn:microsoft.com/office/officeart/2005/8/colors/accent1_2" csCatId="accent1" phldr="1"/>
      <dgm:spPr/>
      <dgm:t>
        <a:bodyPr/>
        <a:lstStyle/>
        <a:p>
          <a:endParaRPr lang="es-GT"/>
        </a:p>
      </dgm:t>
    </dgm:pt>
    <dgm:pt modelId="{F549D673-0B37-4E0E-9F97-DC53F0180BB4}">
      <dgm:prSet phldrT="[Texto]" custT="1"/>
      <dgm:spPr/>
      <dgm:t>
        <a:bodyPr/>
        <a:lstStyle/>
        <a:p>
          <a:r>
            <a:rPr lang="es-GT" sz="2400" dirty="0" smtClean="0"/>
            <a:t>Mantenimiento Correctivo </a:t>
          </a:r>
          <a:endParaRPr lang="es-GT" sz="2400" dirty="0"/>
        </a:p>
      </dgm:t>
    </dgm:pt>
    <dgm:pt modelId="{8ADFD636-1638-4C6A-A256-B7ED7ECDBA7A}" type="parTrans" cxnId="{3D4BEEDC-25C5-40E0-AAC3-CC9593E32F3F}">
      <dgm:prSet/>
      <dgm:spPr/>
      <dgm:t>
        <a:bodyPr/>
        <a:lstStyle/>
        <a:p>
          <a:endParaRPr lang="es-GT"/>
        </a:p>
      </dgm:t>
    </dgm:pt>
    <dgm:pt modelId="{C6E2EAD8-5D78-46F1-BAF0-C8039105477F}" type="sibTrans" cxnId="{3D4BEEDC-25C5-40E0-AAC3-CC9593E32F3F}">
      <dgm:prSet/>
      <dgm:spPr/>
      <dgm:t>
        <a:bodyPr/>
        <a:lstStyle/>
        <a:p>
          <a:endParaRPr lang="es-GT"/>
        </a:p>
      </dgm:t>
    </dgm:pt>
    <dgm:pt modelId="{29EE527D-4DF5-4224-8284-D12A649762A3}">
      <dgm:prSet phldrT="[Texto]" custT="1"/>
      <dgm:spPr/>
      <dgm:t>
        <a:bodyPr/>
        <a:lstStyle/>
        <a:p>
          <a:r>
            <a:rPr lang="es-GT" sz="2400" dirty="0" smtClean="0"/>
            <a:t>Mantenimiento Deductivo </a:t>
          </a:r>
          <a:endParaRPr lang="es-GT" sz="2400" dirty="0"/>
        </a:p>
      </dgm:t>
    </dgm:pt>
    <dgm:pt modelId="{7C439DB8-3E61-439A-AD55-2068C1E0AF2C}" type="parTrans" cxnId="{F44BE2A5-2F7A-4539-A19C-422D92969FD1}">
      <dgm:prSet/>
      <dgm:spPr/>
      <dgm:t>
        <a:bodyPr/>
        <a:lstStyle/>
        <a:p>
          <a:endParaRPr lang="es-GT"/>
        </a:p>
      </dgm:t>
    </dgm:pt>
    <dgm:pt modelId="{9DC7367E-E52F-4AB6-9A74-5E4CFEEB5970}" type="sibTrans" cxnId="{F44BE2A5-2F7A-4539-A19C-422D92969FD1}">
      <dgm:prSet/>
      <dgm:spPr/>
      <dgm:t>
        <a:bodyPr/>
        <a:lstStyle/>
        <a:p>
          <a:endParaRPr lang="es-GT"/>
        </a:p>
      </dgm:t>
    </dgm:pt>
    <dgm:pt modelId="{C1FB1044-3C0B-47C3-BD13-FE269B798221}">
      <dgm:prSet phldrT="[Texto]" custT="1"/>
      <dgm:spPr/>
      <dgm:t>
        <a:bodyPr/>
        <a:lstStyle/>
        <a:p>
          <a:r>
            <a:rPr lang="es-GT" sz="3600" dirty="0" smtClean="0"/>
            <a:t>Tipos de Mantenimiento </a:t>
          </a:r>
          <a:endParaRPr lang="es-GT" sz="3600" dirty="0"/>
        </a:p>
      </dgm:t>
    </dgm:pt>
    <dgm:pt modelId="{9989D65F-B104-4E3A-A939-51E71EBFB455}" type="parTrans" cxnId="{AE888F29-79F7-4A0F-B9BA-9CBB2C82145D}">
      <dgm:prSet/>
      <dgm:spPr/>
      <dgm:t>
        <a:bodyPr/>
        <a:lstStyle/>
        <a:p>
          <a:endParaRPr lang="es-GT"/>
        </a:p>
      </dgm:t>
    </dgm:pt>
    <dgm:pt modelId="{F9E445BE-76EB-4F19-8F9E-C10EB72BE086}" type="sibTrans" cxnId="{AE888F29-79F7-4A0F-B9BA-9CBB2C82145D}">
      <dgm:prSet/>
      <dgm:spPr/>
      <dgm:t>
        <a:bodyPr/>
        <a:lstStyle/>
        <a:p>
          <a:endParaRPr lang="es-GT"/>
        </a:p>
      </dgm:t>
    </dgm:pt>
    <dgm:pt modelId="{9092B4B5-F846-4BFF-B584-A993F677565A}">
      <dgm:prSet phldrT="[Texto]" custT="1"/>
      <dgm:spPr/>
      <dgm:t>
        <a:bodyPr/>
        <a:lstStyle/>
        <a:p>
          <a:r>
            <a:rPr lang="es-GT" sz="2400" dirty="0" smtClean="0"/>
            <a:t>Mantenimiento Preventivo</a:t>
          </a:r>
          <a:endParaRPr lang="es-GT" sz="2400" dirty="0"/>
        </a:p>
      </dgm:t>
    </dgm:pt>
    <dgm:pt modelId="{0E4D3282-2573-4407-862D-18B1A1364CD1}" type="parTrans" cxnId="{C5DE1D99-CA4F-489E-B39F-AA584D1DAE7A}">
      <dgm:prSet/>
      <dgm:spPr/>
      <dgm:t>
        <a:bodyPr/>
        <a:lstStyle/>
        <a:p>
          <a:endParaRPr lang="es-GT"/>
        </a:p>
      </dgm:t>
    </dgm:pt>
    <dgm:pt modelId="{B871B54F-1F58-4294-95F7-2AAB1FDAE6C8}" type="sibTrans" cxnId="{C5DE1D99-CA4F-489E-B39F-AA584D1DAE7A}">
      <dgm:prSet/>
      <dgm:spPr/>
      <dgm:t>
        <a:bodyPr/>
        <a:lstStyle/>
        <a:p>
          <a:endParaRPr lang="es-GT"/>
        </a:p>
      </dgm:t>
    </dgm:pt>
    <dgm:pt modelId="{E0A257B0-DEC5-4AE2-99DA-7496269517CD}" type="pres">
      <dgm:prSet presAssocID="{CE79FCA0-EEE3-43C9-8B63-E21B71416971}" presName="compositeShape" presStyleCnt="0">
        <dgm:presLayoutVars>
          <dgm:chMax val="9"/>
          <dgm:dir/>
          <dgm:resizeHandles val="exact"/>
        </dgm:presLayoutVars>
      </dgm:prSet>
      <dgm:spPr/>
    </dgm:pt>
    <dgm:pt modelId="{D7C6F7C7-749D-4ED6-924D-3A17789E09FC}" type="pres">
      <dgm:prSet presAssocID="{CE79FCA0-EEE3-43C9-8B63-E21B71416971}" presName="triangle1" presStyleLbl="node1" presStyleIdx="0" presStyleCnt="4" custScaleX="77264" custScaleY="63558" custLinFactNeighborX="15535" custLinFactNeighborY="4719">
        <dgm:presLayoutVars>
          <dgm:bulletEnabled val="1"/>
        </dgm:presLayoutVars>
      </dgm:prSet>
      <dgm:spPr/>
    </dgm:pt>
    <dgm:pt modelId="{F39AD4F8-CC48-4877-ADA3-DEE557389B2D}" type="pres">
      <dgm:prSet presAssocID="{CE79FCA0-EEE3-43C9-8B63-E21B71416971}" presName="triangle2" presStyleLbl="node1" presStyleIdx="1" presStyleCnt="4" custScaleX="186408" custScaleY="120155">
        <dgm:presLayoutVars>
          <dgm:bulletEnabled val="1"/>
        </dgm:presLayoutVars>
      </dgm:prSet>
      <dgm:spPr/>
      <dgm:t>
        <a:bodyPr/>
        <a:lstStyle/>
        <a:p>
          <a:endParaRPr lang="es-GT"/>
        </a:p>
      </dgm:t>
    </dgm:pt>
    <dgm:pt modelId="{F0D56F41-5721-47BB-A89D-77BC65320616}" type="pres">
      <dgm:prSet presAssocID="{CE79FCA0-EEE3-43C9-8B63-E21B71416971}" presName="triangle3" presStyleLbl="node1" presStyleIdx="2" presStyleCnt="4" custScaleX="152751" custScaleY="134607" custLinFactNeighborX="12298" custLinFactNeighborY="8414">
        <dgm:presLayoutVars>
          <dgm:bulletEnabled val="1"/>
        </dgm:presLayoutVars>
      </dgm:prSet>
      <dgm:spPr/>
      <dgm:t>
        <a:bodyPr/>
        <a:lstStyle/>
        <a:p>
          <a:endParaRPr lang="es-GT"/>
        </a:p>
      </dgm:t>
    </dgm:pt>
    <dgm:pt modelId="{EA02FE0D-37E7-4297-8D48-D78D6A1D5146}" type="pres">
      <dgm:prSet presAssocID="{CE79FCA0-EEE3-43C9-8B63-E21B71416971}" presName="triangle4" presStyleLbl="node1" presStyleIdx="3" presStyleCnt="4" custScaleX="194660" custScaleY="112389" custLinFactNeighborX="29127" custLinFactNeighborY="5178">
        <dgm:presLayoutVars>
          <dgm:bulletEnabled val="1"/>
        </dgm:presLayoutVars>
      </dgm:prSet>
      <dgm:spPr/>
    </dgm:pt>
  </dgm:ptLst>
  <dgm:cxnLst>
    <dgm:cxn modelId="{AE888F29-79F7-4A0F-B9BA-9CBB2C82145D}" srcId="{CE79FCA0-EEE3-43C9-8B63-E21B71416971}" destId="{C1FB1044-3C0B-47C3-BD13-FE269B798221}" srcOrd="2" destOrd="0" parTransId="{9989D65F-B104-4E3A-A939-51E71EBFB455}" sibTransId="{F9E445BE-76EB-4F19-8F9E-C10EB72BE086}"/>
    <dgm:cxn modelId="{9EB16F14-A447-454F-B6EF-A2069EE12612}" type="presOf" srcId="{CE79FCA0-EEE3-43C9-8B63-E21B71416971}" destId="{E0A257B0-DEC5-4AE2-99DA-7496269517CD}" srcOrd="0" destOrd="0" presId="urn:microsoft.com/office/officeart/2005/8/layout/pyramid4"/>
    <dgm:cxn modelId="{39757F53-D2E3-45BF-ADDF-BEFFA1627502}" type="presOf" srcId="{F549D673-0B37-4E0E-9F97-DC53F0180BB4}" destId="{D7C6F7C7-749D-4ED6-924D-3A17789E09FC}" srcOrd="0" destOrd="0" presId="urn:microsoft.com/office/officeart/2005/8/layout/pyramid4"/>
    <dgm:cxn modelId="{8154609C-2B68-40A6-AC43-9C86AE254EBE}" type="presOf" srcId="{29EE527D-4DF5-4224-8284-D12A649762A3}" destId="{F39AD4F8-CC48-4877-ADA3-DEE557389B2D}" srcOrd="0" destOrd="0" presId="urn:microsoft.com/office/officeart/2005/8/layout/pyramid4"/>
    <dgm:cxn modelId="{D9BD0119-46BD-4C00-868C-60040EE6C0C3}" type="presOf" srcId="{C1FB1044-3C0B-47C3-BD13-FE269B798221}" destId="{F0D56F41-5721-47BB-A89D-77BC65320616}" srcOrd="0" destOrd="0" presId="urn:microsoft.com/office/officeart/2005/8/layout/pyramid4"/>
    <dgm:cxn modelId="{3D4BEEDC-25C5-40E0-AAC3-CC9593E32F3F}" srcId="{CE79FCA0-EEE3-43C9-8B63-E21B71416971}" destId="{F549D673-0B37-4E0E-9F97-DC53F0180BB4}" srcOrd="0" destOrd="0" parTransId="{8ADFD636-1638-4C6A-A256-B7ED7ECDBA7A}" sibTransId="{C6E2EAD8-5D78-46F1-BAF0-C8039105477F}"/>
    <dgm:cxn modelId="{96DA72E0-E6D4-4B72-8AD2-A49A37CF54F4}" type="presOf" srcId="{9092B4B5-F846-4BFF-B584-A993F677565A}" destId="{EA02FE0D-37E7-4297-8D48-D78D6A1D5146}" srcOrd="0" destOrd="0" presId="urn:microsoft.com/office/officeart/2005/8/layout/pyramid4"/>
    <dgm:cxn modelId="{C5DE1D99-CA4F-489E-B39F-AA584D1DAE7A}" srcId="{CE79FCA0-EEE3-43C9-8B63-E21B71416971}" destId="{9092B4B5-F846-4BFF-B584-A993F677565A}" srcOrd="3" destOrd="0" parTransId="{0E4D3282-2573-4407-862D-18B1A1364CD1}" sibTransId="{B871B54F-1F58-4294-95F7-2AAB1FDAE6C8}"/>
    <dgm:cxn modelId="{F44BE2A5-2F7A-4539-A19C-422D92969FD1}" srcId="{CE79FCA0-EEE3-43C9-8B63-E21B71416971}" destId="{29EE527D-4DF5-4224-8284-D12A649762A3}" srcOrd="1" destOrd="0" parTransId="{7C439DB8-3E61-439A-AD55-2068C1E0AF2C}" sibTransId="{9DC7367E-E52F-4AB6-9A74-5E4CFEEB5970}"/>
    <dgm:cxn modelId="{F1C4A666-E922-4A89-B9C1-A969880B7D6A}" type="presParOf" srcId="{E0A257B0-DEC5-4AE2-99DA-7496269517CD}" destId="{D7C6F7C7-749D-4ED6-924D-3A17789E09FC}" srcOrd="0" destOrd="0" presId="urn:microsoft.com/office/officeart/2005/8/layout/pyramid4"/>
    <dgm:cxn modelId="{C9CEECD4-A4A2-482C-8336-112F427BE87B}" type="presParOf" srcId="{E0A257B0-DEC5-4AE2-99DA-7496269517CD}" destId="{F39AD4F8-CC48-4877-ADA3-DEE557389B2D}" srcOrd="1" destOrd="0" presId="urn:microsoft.com/office/officeart/2005/8/layout/pyramid4"/>
    <dgm:cxn modelId="{152AB5F3-6DC3-4EFE-B94D-45412186ECD2}" type="presParOf" srcId="{E0A257B0-DEC5-4AE2-99DA-7496269517CD}" destId="{F0D56F41-5721-47BB-A89D-77BC65320616}" srcOrd="2" destOrd="0" presId="urn:microsoft.com/office/officeart/2005/8/layout/pyramid4"/>
    <dgm:cxn modelId="{F35DDC74-7B81-4ADB-81B4-F64B6145F435}" type="presParOf" srcId="{E0A257B0-DEC5-4AE2-99DA-7496269517CD}" destId="{EA02FE0D-37E7-4297-8D48-D78D6A1D5146}"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6F7C7-749D-4ED6-924D-3A17789E09FC}">
      <dsp:nvSpPr>
        <dsp:cNvPr id="0" name=""/>
        <dsp:cNvSpPr/>
      </dsp:nvSpPr>
      <dsp:spPr>
        <a:xfrm>
          <a:off x="5064639" y="174163"/>
          <a:ext cx="2598917" cy="2137890"/>
        </a:xfrm>
        <a:prstGeom prst="triangl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GT" sz="2400" kern="1200" dirty="0" smtClean="0"/>
            <a:t>Mantenimiento Correctivo </a:t>
          </a:r>
          <a:endParaRPr lang="es-GT" sz="2400" kern="1200" dirty="0"/>
        </a:p>
      </dsp:txBody>
      <dsp:txXfrm>
        <a:off x="5714368" y="1243108"/>
        <a:ext cx="1299459" cy="1068945"/>
      </dsp:txXfrm>
    </dsp:sp>
    <dsp:sp modelId="{F39AD4F8-CC48-4877-ADA3-DEE557389B2D}">
      <dsp:nvSpPr>
        <dsp:cNvPr id="0" name=""/>
        <dsp:cNvSpPr/>
      </dsp:nvSpPr>
      <dsp:spPr>
        <a:xfrm>
          <a:off x="1024618" y="2427243"/>
          <a:ext cx="6270177" cy="4041635"/>
        </a:xfrm>
        <a:prstGeom prst="triangl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GT" sz="2400" kern="1200" dirty="0" smtClean="0"/>
            <a:t>Mantenimiento Deductivo </a:t>
          </a:r>
          <a:endParaRPr lang="es-GT" sz="2400" kern="1200" dirty="0"/>
        </a:p>
      </dsp:txBody>
      <dsp:txXfrm>
        <a:off x="2592162" y="4448061"/>
        <a:ext cx="3135089" cy="2020817"/>
      </dsp:txXfrm>
    </dsp:sp>
    <dsp:sp modelId="{F0D56F41-5721-47BB-A89D-77BC65320616}">
      <dsp:nvSpPr>
        <dsp:cNvPr id="0" name=""/>
        <dsp:cNvSpPr/>
      </dsp:nvSpPr>
      <dsp:spPr>
        <a:xfrm rot="10800000">
          <a:off x="3686184" y="2199614"/>
          <a:ext cx="5138062" cy="4527755"/>
        </a:xfrm>
        <a:prstGeom prst="triangl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s-GT" sz="3600" kern="1200" dirty="0" smtClean="0"/>
            <a:t>Tipos de Mantenimiento </a:t>
          </a:r>
          <a:endParaRPr lang="es-GT" sz="3600" kern="1200" dirty="0"/>
        </a:p>
      </dsp:txBody>
      <dsp:txXfrm rot="10800000">
        <a:off x="4970699" y="2199614"/>
        <a:ext cx="2569031" cy="2263877"/>
      </dsp:txXfrm>
    </dsp:sp>
    <dsp:sp modelId="{EA02FE0D-37E7-4297-8D48-D78D6A1D5146}">
      <dsp:nvSpPr>
        <dsp:cNvPr id="0" name=""/>
        <dsp:cNvSpPr/>
      </dsp:nvSpPr>
      <dsp:spPr>
        <a:xfrm>
          <a:off x="5229258" y="2732027"/>
          <a:ext cx="6547749" cy="3780411"/>
        </a:xfrm>
        <a:prstGeom prst="triangl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GT" sz="2400" kern="1200" dirty="0" smtClean="0"/>
            <a:t>Mantenimiento Preventivo</a:t>
          </a:r>
          <a:endParaRPr lang="es-GT" sz="2400" kern="1200" dirty="0"/>
        </a:p>
      </dsp:txBody>
      <dsp:txXfrm>
        <a:off x="6866195" y="4622233"/>
        <a:ext cx="3273875" cy="1890205"/>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564021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57919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0871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917631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0746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828423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24675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84214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05699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A61015F-7CC6-4D0A-9D87-873EA4C304CC}" type="datetimeFigureOut">
              <a:rPr lang="en-US" smtClean="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40977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96364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560704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4378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7/7/2017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73456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5C68B11-C5A8-448C-8CE9-B1A273C79CFC}" type="datetimeFigureOut">
              <a:rPr lang="en-US" smtClean="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04136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smtClean="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‹Nº›</a:t>
            </a:fld>
            <a:endParaRPr lang="en-US" dirty="0"/>
          </a:p>
        </p:txBody>
      </p:sp>
    </p:spTree>
    <p:extLst>
      <p:ext uri="{BB962C8B-B14F-4D97-AF65-F5344CB8AC3E}">
        <p14:creationId xmlns:p14="http://schemas.microsoft.com/office/powerpoint/2010/main" val="220217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298CD5-6C1E-4009-B41F-6DF62E31D3BE}" type="datetimeFigureOut">
              <a:rPr lang="en-US" smtClean="0"/>
              <a:pPr/>
              <a:t>7/7/2017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48229366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2">
                <a:lumMod val="40000"/>
                <a:lumOff val="60000"/>
              </a:schemeClr>
            </a:gs>
            <a:gs pos="100000">
              <a:schemeClr val="bg2">
                <a:shade val="94000"/>
                <a:lumMod val="9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004446" y="239486"/>
            <a:ext cx="8338088" cy="6385519"/>
          </a:xfrm>
        </p:spPr>
        <p:txBody>
          <a:bodyPr/>
          <a:lstStyle/>
          <a:p>
            <a:pPr algn="ctr"/>
            <a:r>
              <a:rPr lang="es-GT" sz="2800" dirty="0" smtClean="0">
                <a:solidFill>
                  <a:schemeClr val="bg1">
                    <a:lumMod val="95000"/>
                    <a:lumOff val="5000"/>
                  </a:schemeClr>
                </a:solidFill>
              </a:rPr>
              <a:t>Liceo Compu-Market </a:t>
            </a:r>
            <a:br>
              <a:rPr lang="es-GT" sz="2800" dirty="0" smtClean="0">
                <a:solidFill>
                  <a:schemeClr val="bg1">
                    <a:lumMod val="95000"/>
                    <a:lumOff val="5000"/>
                  </a:schemeClr>
                </a:solidFill>
              </a:rPr>
            </a:br>
            <a:r>
              <a:rPr lang="es-GT" sz="2800" dirty="0" smtClean="0">
                <a:solidFill>
                  <a:schemeClr val="bg1">
                    <a:lumMod val="95000"/>
                    <a:lumOff val="5000"/>
                  </a:schemeClr>
                </a:solidFill>
              </a:rPr>
              <a:t>Catedra: Laboratorio</a:t>
            </a:r>
            <a:br>
              <a:rPr lang="es-GT" sz="2800" dirty="0" smtClean="0">
                <a:solidFill>
                  <a:schemeClr val="bg1">
                    <a:lumMod val="95000"/>
                    <a:lumOff val="5000"/>
                  </a:schemeClr>
                </a:solidFill>
              </a:rPr>
            </a:br>
            <a:r>
              <a:rPr lang="es-GT" sz="2800" dirty="0" smtClean="0">
                <a:solidFill>
                  <a:schemeClr val="bg1">
                    <a:lumMod val="95000"/>
                    <a:lumOff val="5000"/>
                  </a:schemeClr>
                </a:solidFill>
              </a:rPr>
              <a:t>Catedrático: Erick González</a:t>
            </a:r>
            <a:br>
              <a:rPr lang="es-GT" sz="2800" dirty="0" smtClean="0">
                <a:solidFill>
                  <a:schemeClr val="bg1">
                    <a:lumMod val="95000"/>
                    <a:lumOff val="5000"/>
                  </a:schemeClr>
                </a:solidFill>
              </a:rPr>
            </a:br>
            <a:r>
              <a:rPr lang="es-GT" sz="2800" dirty="0" smtClean="0">
                <a:solidFill>
                  <a:schemeClr val="bg1">
                    <a:lumMod val="95000"/>
                    <a:lumOff val="5000"/>
                  </a:schemeClr>
                </a:solidFill>
              </a:rPr>
              <a:t/>
            </a:r>
            <a:br>
              <a:rPr lang="es-GT" sz="2800" dirty="0" smtClean="0">
                <a:solidFill>
                  <a:schemeClr val="bg1">
                    <a:lumMod val="95000"/>
                    <a:lumOff val="5000"/>
                  </a:schemeClr>
                </a:solidFill>
              </a:rPr>
            </a:br>
            <a:r>
              <a:rPr lang="es-GT" sz="2800" dirty="0" smtClean="0">
                <a:solidFill>
                  <a:schemeClr val="bg1">
                    <a:lumMod val="95000"/>
                    <a:lumOff val="5000"/>
                  </a:schemeClr>
                </a:solidFill>
              </a:rPr>
              <a:t>Tema:  </a:t>
            </a:r>
            <a:br>
              <a:rPr lang="es-GT" sz="2800" dirty="0" smtClean="0">
                <a:solidFill>
                  <a:schemeClr val="bg1">
                    <a:lumMod val="95000"/>
                    <a:lumOff val="5000"/>
                  </a:schemeClr>
                </a:solidFill>
              </a:rPr>
            </a:br>
            <a:r>
              <a:rPr lang="es-GT" sz="2800" dirty="0" smtClean="0">
                <a:solidFill>
                  <a:schemeClr val="bg1">
                    <a:lumMod val="95000"/>
                    <a:lumOff val="5000"/>
                  </a:schemeClr>
                </a:solidFill>
              </a:rPr>
              <a:t>Tipos de Mantenimientos   </a:t>
            </a:r>
            <a:br>
              <a:rPr lang="es-GT" sz="2800" dirty="0" smtClean="0">
                <a:solidFill>
                  <a:schemeClr val="bg1">
                    <a:lumMod val="95000"/>
                    <a:lumOff val="5000"/>
                  </a:schemeClr>
                </a:solidFill>
              </a:rPr>
            </a:br>
            <a:r>
              <a:rPr lang="es-GT" sz="2800" dirty="0" smtClean="0">
                <a:solidFill>
                  <a:schemeClr val="bg1">
                    <a:lumMod val="95000"/>
                    <a:lumOff val="5000"/>
                  </a:schemeClr>
                </a:solidFill>
              </a:rPr>
              <a:t/>
            </a:r>
            <a:br>
              <a:rPr lang="es-GT" sz="2800" dirty="0" smtClean="0">
                <a:solidFill>
                  <a:schemeClr val="bg1">
                    <a:lumMod val="95000"/>
                    <a:lumOff val="5000"/>
                  </a:schemeClr>
                </a:solidFill>
              </a:rPr>
            </a:br>
            <a:r>
              <a:rPr lang="es-GT" sz="2800" dirty="0" smtClean="0">
                <a:solidFill>
                  <a:schemeClr val="bg1">
                    <a:lumMod val="95000"/>
                    <a:lumOff val="5000"/>
                  </a:schemeClr>
                </a:solidFill>
              </a:rPr>
              <a:t>Nombre : Mónica Vanessa Pérez Gómez</a:t>
            </a:r>
            <a:br>
              <a:rPr lang="es-GT" sz="2800" dirty="0" smtClean="0">
                <a:solidFill>
                  <a:schemeClr val="bg1">
                    <a:lumMod val="95000"/>
                    <a:lumOff val="5000"/>
                  </a:schemeClr>
                </a:solidFill>
              </a:rPr>
            </a:br>
            <a:r>
              <a:rPr lang="es-GT" sz="2800" dirty="0" smtClean="0">
                <a:solidFill>
                  <a:schemeClr val="bg1">
                    <a:lumMod val="95000"/>
                    <a:lumOff val="5000"/>
                  </a:schemeClr>
                </a:solidFill>
              </a:rPr>
              <a:t>Grado: 5to Bachillerato en Ciencias y Letras Con Orientación en Computación</a:t>
            </a:r>
            <a:br>
              <a:rPr lang="es-GT" sz="2800" dirty="0" smtClean="0">
                <a:solidFill>
                  <a:schemeClr val="bg1">
                    <a:lumMod val="95000"/>
                    <a:lumOff val="5000"/>
                  </a:schemeClr>
                </a:solidFill>
              </a:rPr>
            </a:br>
            <a:r>
              <a:rPr lang="es-GT" sz="2800" dirty="0" smtClean="0">
                <a:solidFill>
                  <a:schemeClr val="bg1">
                    <a:lumMod val="95000"/>
                    <a:lumOff val="5000"/>
                  </a:schemeClr>
                </a:solidFill>
              </a:rPr>
              <a:t>Sección: “Única”</a:t>
            </a:r>
            <a:br>
              <a:rPr lang="es-GT" sz="2800" dirty="0" smtClean="0">
                <a:solidFill>
                  <a:schemeClr val="bg1">
                    <a:lumMod val="95000"/>
                    <a:lumOff val="5000"/>
                  </a:schemeClr>
                </a:solidFill>
              </a:rPr>
            </a:br>
            <a:r>
              <a:rPr lang="es-GT" sz="2800" dirty="0" smtClean="0">
                <a:solidFill>
                  <a:schemeClr val="bg1">
                    <a:lumMod val="95000"/>
                    <a:lumOff val="5000"/>
                  </a:schemeClr>
                </a:solidFill>
              </a:rPr>
              <a:t>Jornada: Vespertina   </a:t>
            </a:r>
            <a:r>
              <a:rPr lang="es-GT" sz="2400" dirty="0" smtClean="0"/>
              <a:t/>
            </a:r>
            <a:br>
              <a:rPr lang="es-GT" sz="2400" dirty="0" smtClean="0"/>
            </a:br>
            <a:r>
              <a:rPr lang="es-GT" sz="2400" dirty="0" smtClean="0"/>
              <a:t> </a:t>
            </a:r>
            <a:r>
              <a:rPr lang="es-GT" dirty="0" smtClean="0"/>
              <a:t/>
            </a:r>
            <a:br>
              <a:rPr lang="es-GT" dirty="0" smtClean="0"/>
            </a:br>
            <a:r>
              <a:rPr lang="es-GT" dirty="0" smtClean="0"/>
              <a:t> </a:t>
            </a:r>
            <a:endParaRPr lang="es-GT" dirty="0"/>
          </a:p>
        </p:txBody>
      </p:sp>
      <p:pic>
        <p:nvPicPr>
          <p:cNvPr id="5" name="Imagen 4"/>
          <p:cNvPicPr>
            <a:picLocks noChangeAspect="1"/>
          </p:cNvPicPr>
          <p:nvPr/>
        </p:nvPicPr>
        <p:blipFill>
          <a:blip r:embed="rId2"/>
          <a:stretch>
            <a:fillRect/>
          </a:stretch>
        </p:blipFill>
        <p:spPr>
          <a:xfrm>
            <a:off x="770959" y="0"/>
            <a:ext cx="2466975" cy="1847850"/>
          </a:xfrm>
          <a:prstGeom prst="rect">
            <a:avLst/>
          </a:prstGeom>
        </p:spPr>
      </p:pic>
    </p:spTree>
    <p:extLst>
      <p:ext uri="{BB962C8B-B14F-4D97-AF65-F5344CB8AC3E}">
        <p14:creationId xmlns:p14="http://schemas.microsoft.com/office/powerpoint/2010/main" val="1415484827"/>
      </p:ext>
    </p:extLst>
  </p:cSld>
  <p:clrMapOvr>
    <a:masterClrMapping/>
  </p:clrMapOvr>
  <mc:AlternateContent xmlns:mc="http://schemas.openxmlformats.org/markup-compatibility/2006">
    <mc:Choice xmlns:p14="http://schemas.microsoft.com/office/powerpoint/2010/main" Requires="p14">
      <p:transition spd="slow" p14:dur="1600" advClick="0" advTm="50">
        <p14:prism dir="d" isInverted="1"/>
      </p:transition>
    </mc:Choice>
    <mc:Fallback>
      <p:transition spd="slow" advClick="0" advTm="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5"/>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2"/>
                                        </p:tgtEl>
                                      </p:cBhvr>
                                    </p:animEffect>
                                    <p:animScale>
                                      <p:cBhvr>
                                        <p:cTn id="11"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2">
                <a:lumMod val="40000"/>
                <a:lumOff val="60000"/>
              </a:schemeClr>
            </a:gs>
            <a:gs pos="100000">
              <a:schemeClr val="bg2">
                <a:shade val="94000"/>
                <a:lumMod val="96000"/>
              </a:schemeClr>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3553091092"/>
              </p:ext>
            </p:extLst>
          </p:nvPr>
        </p:nvGraphicFramePr>
        <p:xfrm>
          <a:off x="1" y="-174170"/>
          <a:ext cx="11821886" cy="6727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stretch>
            <a:fillRect/>
          </a:stretch>
        </p:blipFill>
        <p:spPr>
          <a:xfrm>
            <a:off x="756557" y="292335"/>
            <a:ext cx="3488871" cy="2602585"/>
          </a:xfrm>
          <a:prstGeom prst="rect">
            <a:avLst/>
          </a:prstGeom>
        </p:spPr>
      </p:pic>
    </p:spTree>
    <p:extLst>
      <p:ext uri="{BB962C8B-B14F-4D97-AF65-F5344CB8AC3E}">
        <p14:creationId xmlns:p14="http://schemas.microsoft.com/office/powerpoint/2010/main" val="1654889385"/>
      </p:ext>
    </p:extLst>
  </p:cSld>
  <p:clrMapOvr>
    <a:masterClrMapping/>
  </p:clrMapOvr>
  <mc:AlternateContent xmlns:mc="http://schemas.openxmlformats.org/markup-compatibility/2006">
    <mc:Choice xmlns:p14="http://schemas.microsoft.com/office/powerpoint/2010/main" Requires="p14">
      <p:transition spd="slow" p14:dur="1600" advTm="50">
        <p14:prism dir="d" isInverted="1"/>
      </p:transition>
    </mc:Choice>
    <mc:Fallback>
      <p:transition spd="slow" advTm="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4"/>
                                        </p:tgtEl>
                                      </p:cBhvr>
                                    </p:animEffect>
                                    <p:anim calcmode="lin" valueType="num">
                                      <p:cBhvr>
                                        <p:cTn id="7" dur="2000"/>
                                        <p:tgtEl>
                                          <p:spTgt spid="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4"/>
                                        </p:tgtEl>
                                        <p:attrNameLst>
                                          <p:attrName>ppt_h</p:attrName>
                                        </p:attrNameLst>
                                      </p:cBhvr>
                                      <p:tavLst>
                                        <p:tav tm="0">
                                          <p:val>
                                            <p:strVal val="ppt_h"/>
                                          </p:val>
                                        </p:tav>
                                        <p:tav tm="100000">
                                          <p:val>
                                            <p:strVal val="ppt_h"/>
                                          </p:val>
                                        </p:tav>
                                      </p:tavLst>
                                    </p:anim>
                                    <p:set>
                                      <p:cBhvr>
                                        <p:cTn id="9" dur="1" fill="hold">
                                          <p:stCondLst>
                                            <p:cond delay="1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1"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2000"/>
                                        <p:tgtEl>
                                          <p:spTgt spid="4"/>
                                        </p:tgtEl>
                                      </p:cBhvr>
                                    </p:animEffect>
                                    <p:anim calcmode="lin" valueType="num">
                                      <p:cBhvr>
                                        <p:cTn id="22" dur="2000" fill="hold"/>
                                        <p:tgtEl>
                                          <p:spTgt spid="4"/>
                                        </p:tgtEl>
                                        <p:attrNameLst>
                                          <p:attrName>ppt_w</p:attrName>
                                        </p:attrNameLst>
                                      </p:cBhvr>
                                      <p:tavLst>
                                        <p:tav tm="0" fmla="#ppt_w*sin(2.5*pi*$)">
                                          <p:val>
                                            <p:fltVal val="0"/>
                                          </p:val>
                                        </p:tav>
                                        <p:tav tm="100000">
                                          <p:val>
                                            <p:fltVal val="1"/>
                                          </p:val>
                                        </p:tav>
                                      </p:tavLst>
                                    </p:anim>
                                    <p:anim calcmode="lin" valueType="num">
                                      <p:cBhvr>
                                        <p:cTn id="23"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2" nodeType="clickEffect">
                                  <p:stCondLst>
                                    <p:cond delay="0"/>
                                  </p:stCondLst>
                                  <p:childTnLst>
                                    <p:animScale>
                                      <p:cBhvr>
                                        <p:cTn id="27"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Graphic spid="4" grpId="2">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2">
                <a:lumMod val="40000"/>
                <a:lumOff val="60000"/>
              </a:schemeClr>
            </a:gs>
            <a:gs pos="100000">
              <a:schemeClr val="bg2">
                <a:shade val="94000"/>
                <a:lumMod val="9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57943" y="1950268"/>
            <a:ext cx="10123713" cy="4559389"/>
          </a:xfrm>
        </p:spPr>
        <p:txBody>
          <a:bodyPr/>
          <a:lstStyle/>
          <a:p>
            <a:pPr algn="just"/>
            <a:r>
              <a:rPr lang="es-GT" sz="2400" i="1" dirty="0">
                <a:solidFill>
                  <a:schemeClr val="bg2">
                    <a:lumMod val="75000"/>
                  </a:schemeClr>
                </a:solidFill>
              </a:rPr>
              <a:t>El Mantenimiento </a:t>
            </a:r>
            <a:r>
              <a:rPr lang="es-GT" sz="2400" i="1" dirty="0" smtClean="0">
                <a:solidFill>
                  <a:schemeClr val="bg2">
                    <a:lumMod val="75000"/>
                  </a:schemeClr>
                </a:solidFill>
              </a:rPr>
              <a:t>deductivo </a:t>
            </a:r>
            <a:r>
              <a:rPr lang="es-GT" sz="2400" i="1" dirty="0">
                <a:solidFill>
                  <a:schemeClr val="bg2">
                    <a:lumMod val="75000"/>
                  </a:schemeClr>
                </a:solidFill>
              </a:rPr>
              <a:t>es una estrategia alternativa a la hora de reducir la consecuencia negativa, producto de las fallas simultáneas que ocurren en dispositivos de seguridad o dispositivos </a:t>
            </a:r>
            <a:r>
              <a:rPr lang="es-GT" sz="2400" i="1" dirty="0" smtClean="0">
                <a:solidFill>
                  <a:schemeClr val="bg2">
                    <a:lumMod val="75000"/>
                  </a:schemeClr>
                </a:solidFill>
              </a:rPr>
              <a:t>redundantes. De </a:t>
            </a:r>
            <a:r>
              <a:rPr lang="es-GT" sz="2400" i="1" dirty="0">
                <a:solidFill>
                  <a:schemeClr val="bg2">
                    <a:lumMod val="75000"/>
                  </a:schemeClr>
                </a:solidFill>
              </a:rPr>
              <a:t>acuerdo al ingeniero Alejandro </a:t>
            </a:r>
            <a:r>
              <a:rPr lang="es-GT" sz="2400" i="1" dirty="0" err="1">
                <a:solidFill>
                  <a:schemeClr val="bg2">
                    <a:lumMod val="75000"/>
                  </a:schemeClr>
                </a:solidFill>
              </a:rPr>
              <a:t>Pistarelli</a:t>
            </a:r>
            <a:r>
              <a:rPr lang="es-GT" sz="2400" i="1" dirty="0">
                <a:solidFill>
                  <a:schemeClr val="bg2">
                    <a:lumMod val="75000"/>
                  </a:schemeClr>
                </a:solidFill>
              </a:rPr>
              <a:t>, durante XIV Congreso Internacional de Mantenimiento y </a:t>
            </a:r>
            <a:r>
              <a:rPr lang="es-GT" sz="2400" i="1" dirty="0" smtClean="0">
                <a:solidFill>
                  <a:schemeClr val="bg2">
                    <a:lumMod val="75000"/>
                  </a:schemeClr>
                </a:solidFill>
              </a:rPr>
              <a:t>Expo mantener </a:t>
            </a:r>
            <a:r>
              <a:rPr lang="es-GT" sz="2400" i="1" dirty="0">
                <a:solidFill>
                  <a:schemeClr val="bg2">
                    <a:lumMod val="75000"/>
                  </a:schemeClr>
                </a:solidFill>
              </a:rPr>
              <a:t>2012, este tipo de metodología es vital a la hora de reducir las consecuencias de los fallos ocultos, sin embargo, su aplicabilidad en cuanto a Mantenimiento se deriva específicamente en dispositivos redundantes y de protección, en los cuales pueden ocurrir fallos que pasan </a:t>
            </a:r>
            <a:r>
              <a:rPr lang="es-GT" sz="2400" i="1" dirty="0" smtClean="0">
                <a:solidFill>
                  <a:schemeClr val="bg2">
                    <a:lumMod val="75000"/>
                  </a:schemeClr>
                </a:solidFill>
              </a:rPr>
              <a:t>inadvertidos. La </a:t>
            </a:r>
            <a:r>
              <a:rPr lang="es-GT" sz="2400" i="1" dirty="0">
                <a:solidFill>
                  <a:schemeClr val="bg2">
                    <a:lumMod val="75000"/>
                  </a:schemeClr>
                </a:solidFill>
              </a:rPr>
              <a:t>estrategia surge como una alternativa a los tipos de estrategia de Mantenimiento tradicionales como el Mantenimiento preventivo y se basan en variables diferentes a los manejos </a:t>
            </a:r>
            <a:r>
              <a:rPr lang="es-GT" sz="2400" i="1" dirty="0" smtClean="0">
                <a:solidFill>
                  <a:schemeClr val="bg2">
                    <a:lumMod val="75000"/>
                  </a:schemeClr>
                </a:solidFill>
              </a:rPr>
              <a:t>tradicionales</a:t>
            </a:r>
            <a:r>
              <a:rPr lang="es-GT" dirty="0" smtClean="0">
                <a:solidFill>
                  <a:schemeClr val="bg2">
                    <a:lumMod val="75000"/>
                  </a:schemeClr>
                </a:solidFill>
              </a:rPr>
              <a:t>”.</a:t>
            </a:r>
            <a:endParaRPr lang="es-GT" dirty="0">
              <a:solidFill>
                <a:schemeClr val="bg2">
                  <a:lumMod val="75000"/>
                </a:schemeClr>
              </a:solidFill>
            </a:endParaRPr>
          </a:p>
        </p:txBody>
      </p:sp>
      <p:sp>
        <p:nvSpPr>
          <p:cNvPr id="4" name="Rectángulo 3"/>
          <p:cNvSpPr/>
          <p:nvPr/>
        </p:nvSpPr>
        <p:spPr>
          <a:xfrm>
            <a:off x="1507067" y="195942"/>
            <a:ext cx="8181219"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bodyPr>
          <a:lstStyle/>
          <a:p>
            <a:pPr algn="ctr"/>
            <a:r>
              <a:rPr lang="es-ES" sz="5400" b="1" dirty="0" smtClean="0">
                <a:ln w="12700">
                  <a:solidFill>
                    <a:schemeClr val="accent5"/>
                  </a:solidFill>
                  <a:prstDash val="solid"/>
                </a:ln>
                <a:solidFill>
                  <a:schemeClr val="bg2">
                    <a:lumMod val="75000"/>
                  </a:schemeClr>
                </a:solidFill>
              </a:rPr>
              <a:t>Mantenimiento</a:t>
            </a:r>
            <a:r>
              <a:rPr lang="es-ES" sz="5400" b="1" dirty="0" smtClean="0">
                <a:ln w="12700">
                  <a:solidFill>
                    <a:schemeClr val="accent5"/>
                  </a:solidFill>
                  <a:prstDash val="solid"/>
                </a:ln>
                <a:pattFill prst="ltDnDiag">
                  <a:fgClr>
                    <a:schemeClr val="accent5">
                      <a:lumMod val="60000"/>
                      <a:lumOff val="40000"/>
                    </a:schemeClr>
                  </a:fgClr>
                  <a:bgClr>
                    <a:schemeClr val="bg1"/>
                  </a:bgClr>
                </a:pattFill>
              </a:rPr>
              <a:t> </a:t>
            </a:r>
            <a:r>
              <a:rPr lang="es-ES" sz="5400" b="1" dirty="0" smtClean="0">
                <a:ln w="12700">
                  <a:solidFill>
                    <a:schemeClr val="accent5"/>
                  </a:solidFill>
                  <a:prstDash val="solid"/>
                </a:ln>
                <a:solidFill>
                  <a:schemeClr val="bg2">
                    <a:lumMod val="75000"/>
                  </a:schemeClr>
                </a:solidFill>
              </a:rPr>
              <a:t>Deductivo</a:t>
            </a:r>
            <a:endParaRPr lang="es-ES" sz="5400" b="1" cap="none" spc="0" dirty="0">
              <a:ln w="12700">
                <a:solidFill>
                  <a:schemeClr val="accent5"/>
                </a:solidFill>
                <a:prstDash val="solid"/>
              </a:ln>
              <a:solidFill>
                <a:schemeClr val="bg2">
                  <a:lumMod val="75000"/>
                </a:schemeClr>
              </a:solidFill>
              <a:effectLst/>
            </a:endParaRPr>
          </a:p>
        </p:txBody>
      </p:sp>
    </p:spTree>
    <p:extLst>
      <p:ext uri="{BB962C8B-B14F-4D97-AF65-F5344CB8AC3E}">
        <p14:creationId xmlns:p14="http://schemas.microsoft.com/office/powerpoint/2010/main" val="1888573724"/>
      </p:ext>
    </p:extLst>
  </p:cSld>
  <p:clrMapOvr>
    <a:masterClrMapping/>
  </p:clrMapOvr>
  <mc:AlternateContent xmlns:mc="http://schemas.openxmlformats.org/markup-compatibility/2006">
    <mc:Choice xmlns:p14="http://schemas.microsoft.com/office/powerpoint/2010/main" Requires="p14">
      <p:transition spd="slow" p14:dur="1600" advTm="50">
        <p14:prism dir="u" isInverted="1"/>
      </p:transition>
    </mc:Choice>
    <mc:Fallback>
      <p:transition spd="slow" advTm="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2">
                <a:lumMod val="40000"/>
                <a:lumOff val="60000"/>
              </a:schemeClr>
            </a:gs>
            <a:gs pos="100000">
              <a:schemeClr val="bg2">
                <a:shade val="94000"/>
                <a:lumMod val="9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02230" y="2264228"/>
            <a:ext cx="9187542" cy="3809999"/>
          </a:xfrm>
        </p:spPr>
        <p:txBody>
          <a:bodyPr/>
          <a:lstStyle/>
          <a:p>
            <a:pPr algn="just"/>
            <a:r>
              <a:rPr lang="es-GT" sz="2400" i="1" dirty="0">
                <a:solidFill>
                  <a:schemeClr val="bg2">
                    <a:lumMod val="75000"/>
                  </a:schemeClr>
                </a:solidFill>
              </a:rPr>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a:t>
            </a:r>
            <a:r>
              <a:rPr lang="es-GT" sz="2400" i="1" dirty="0" smtClean="0">
                <a:solidFill>
                  <a:schemeClr val="bg2">
                    <a:lumMod val="75000"/>
                  </a:schemeClr>
                </a:solidFill>
              </a:rPr>
              <a:t>dañados</a:t>
            </a:r>
            <a:r>
              <a:rPr lang="es-GT" dirty="0" smtClean="0">
                <a:solidFill>
                  <a:schemeClr val="bg2">
                    <a:lumMod val="75000"/>
                  </a:schemeClr>
                </a:solidFill>
              </a:rPr>
              <a:t>.</a:t>
            </a:r>
            <a:endParaRPr lang="es-GT" dirty="0">
              <a:solidFill>
                <a:schemeClr val="bg2">
                  <a:lumMod val="75000"/>
                </a:schemeClr>
              </a:solidFill>
            </a:endParaRPr>
          </a:p>
        </p:txBody>
      </p:sp>
      <p:sp>
        <p:nvSpPr>
          <p:cNvPr id="4" name="Rectángulo 3"/>
          <p:cNvSpPr/>
          <p:nvPr/>
        </p:nvSpPr>
        <p:spPr>
          <a:xfrm>
            <a:off x="2264765" y="304800"/>
            <a:ext cx="7009238"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bodyPr>
          <a:lstStyle/>
          <a:p>
            <a:pPr algn="ctr"/>
            <a:r>
              <a:rPr lang="es-ES" sz="5400" b="1" dirty="0" smtClean="0">
                <a:ln w="12700">
                  <a:solidFill>
                    <a:schemeClr val="accent5"/>
                  </a:solidFill>
                  <a:prstDash val="solid"/>
                </a:ln>
                <a:solidFill>
                  <a:schemeClr val="bg2">
                    <a:lumMod val="75000"/>
                  </a:schemeClr>
                </a:solidFill>
              </a:rPr>
              <a:t>Mantenimiento</a:t>
            </a:r>
            <a:r>
              <a:rPr lang="es-ES" sz="5400" b="1" dirty="0" smtClean="0">
                <a:ln w="12700">
                  <a:solidFill>
                    <a:schemeClr val="accent5"/>
                  </a:solidFill>
                  <a:prstDash val="solid"/>
                </a:ln>
                <a:pattFill prst="ltDnDiag">
                  <a:fgClr>
                    <a:schemeClr val="accent5">
                      <a:lumMod val="60000"/>
                      <a:lumOff val="40000"/>
                    </a:schemeClr>
                  </a:fgClr>
                  <a:bgClr>
                    <a:schemeClr val="bg1"/>
                  </a:bgClr>
                </a:pattFill>
              </a:rPr>
              <a:t> </a:t>
            </a:r>
            <a:r>
              <a:rPr lang="es-ES" sz="5400" b="1" dirty="0" smtClean="0">
                <a:ln w="12700">
                  <a:solidFill>
                    <a:schemeClr val="accent5"/>
                  </a:solidFill>
                  <a:prstDash val="solid"/>
                </a:ln>
                <a:solidFill>
                  <a:schemeClr val="bg2">
                    <a:lumMod val="75000"/>
                  </a:schemeClr>
                </a:solidFill>
              </a:rPr>
              <a:t>Preventivo</a:t>
            </a:r>
            <a:r>
              <a:rPr lang="es-ES" sz="5400" b="1" dirty="0" smtClean="0">
                <a:ln w="12700">
                  <a:solidFill>
                    <a:schemeClr val="accent5"/>
                  </a:solidFill>
                  <a:prstDash val="solid"/>
                </a:ln>
                <a:pattFill prst="ltDnDiag">
                  <a:fgClr>
                    <a:schemeClr val="accent5">
                      <a:lumMod val="60000"/>
                      <a:lumOff val="40000"/>
                    </a:schemeClr>
                  </a:fgClr>
                  <a:bgClr>
                    <a:schemeClr val="bg1"/>
                  </a:bgClr>
                </a:pattFill>
              </a:rPr>
              <a:t> </a:t>
            </a:r>
            <a:endParaRPr lang="es-E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pic>
        <p:nvPicPr>
          <p:cNvPr id="5" name="Imagen 4"/>
          <p:cNvPicPr>
            <a:picLocks noChangeAspect="1"/>
          </p:cNvPicPr>
          <p:nvPr/>
        </p:nvPicPr>
        <p:blipFill>
          <a:blip r:embed="rId2"/>
          <a:stretch>
            <a:fillRect/>
          </a:stretch>
        </p:blipFill>
        <p:spPr>
          <a:xfrm>
            <a:off x="7619998" y="4840858"/>
            <a:ext cx="2454729" cy="1438471"/>
          </a:xfrm>
          <a:prstGeom prst="rect">
            <a:avLst/>
          </a:prstGeom>
        </p:spPr>
      </p:pic>
    </p:spTree>
    <p:extLst>
      <p:ext uri="{BB962C8B-B14F-4D97-AF65-F5344CB8AC3E}">
        <p14:creationId xmlns:p14="http://schemas.microsoft.com/office/powerpoint/2010/main" val="63377430"/>
      </p:ext>
    </p:extLst>
  </p:cSld>
  <p:clrMapOvr>
    <a:masterClrMapping/>
  </p:clrMapOvr>
  <mc:AlternateContent xmlns:mc="http://schemas.openxmlformats.org/markup-compatibility/2006">
    <mc:Choice xmlns:p14="http://schemas.microsoft.com/office/powerpoint/2010/main" Requires="p14">
      <p:transition spd="slow" p14:dur="1600" advTm="50">
        <p14:prism isInverted="1"/>
      </p:transition>
    </mc:Choice>
    <mc:Fallback>
      <p:transition spd="slow" advTm="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2">
                <a:lumMod val="40000"/>
                <a:lumOff val="60000"/>
              </a:schemeClr>
            </a:gs>
            <a:gs pos="100000">
              <a:schemeClr val="bg2">
                <a:shade val="94000"/>
                <a:lumMod val="9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631372" y="1778837"/>
            <a:ext cx="10428514" cy="4752592"/>
          </a:xfrm>
        </p:spPr>
        <p:txBody>
          <a:bodyPr>
            <a:normAutofit/>
          </a:bodyPr>
          <a:lstStyle/>
          <a:p>
            <a:pPr algn="just"/>
            <a:r>
              <a:rPr lang="es-GT" sz="2400" i="1" dirty="0">
                <a:solidFill>
                  <a:schemeClr val="bg2">
                    <a:lumMod val="75000"/>
                  </a:schemeClr>
                </a:solidFill>
              </a:rPr>
              <a:t>Se denomina mantenimiento correctivo,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t>
            </a:r>
            <a:r>
              <a:rPr lang="es-GT" sz="2400" i="1" dirty="0" smtClean="0">
                <a:solidFill>
                  <a:schemeClr val="bg2">
                    <a:lumMod val="75000"/>
                  </a:schemeClr>
                </a:solidFill>
              </a:rPr>
              <a:t>averiado. Este </a:t>
            </a:r>
            <a:r>
              <a:rPr lang="es-GT" sz="2400" i="1" dirty="0">
                <a:solidFill>
                  <a:schemeClr val="bg2">
                    <a:lumMod val="75000"/>
                  </a:schemeClr>
                </a:solidFill>
              </a:rPr>
              <a:t>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p>
        </p:txBody>
      </p:sp>
      <p:sp>
        <p:nvSpPr>
          <p:cNvPr id="4" name="Rectángulo 3"/>
          <p:cNvSpPr/>
          <p:nvPr/>
        </p:nvSpPr>
        <p:spPr>
          <a:xfrm>
            <a:off x="1365684" y="855507"/>
            <a:ext cx="8852103" cy="923330"/>
          </a:xfrm>
          <a:prstGeom prst="rect">
            <a:avLst/>
          </a:prstGeom>
          <a:noFill/>
        </p:spPr>
        <p:txBody>
          <a:bodyPr wrap="none" lIns="91440" tIns="45720" rIns="91440" bIns="45720">
            <a:spAutoFit/>
          </a:bodyPr>
          <a:lstStyle/>
          <a:p>
            <a:pPr algn="ctr"/>
            <a:r>
              <a:rPr lang="es-ES" sz="5400" b="1" dirty="0" smtClean="0">
                <a:ln w="12700">
                  <a:solidFill>
                    <a:schemeClr val="accent5"/>
                  </a:solidFill>
                  <a:prstDash val="solid"/>
                </a:ln>
                <a:solidFill>
                  <a:schemeClr val="bg2">
                    <a:lumMod val="75000"/>
                  </a:schemeClr>
                </a:solidFill>
              </a:rPr>
              <a:t>Mantenimiento</a:t>
            </a:r>
            <a:r>
              <a:rPr lang="es-ES" sz="5400" b="1" dirty="0" smtClean="0">
                <a:ln w="12700">
                  <a:solidFill>
                    <a:schemeClr val="accent5"/>
                  </a:solidFill>
                  <a:prstDash val="solid"/>
                </a:ln>
                <a:pattFill prst="ltDnDiag">
                  <a:fgClr>
                    <a:schemeClr val="accent5">
                      <a:lumMod val="60000"/>
                      <a:lumOff val="40000"/>
                    </a:schemeClr>
                  </a:fgClr>
                  <a:bgClr>
                    <a:schemeClr val="bg1"/>
                  </a:bgClr>
                </a:pattFill>
              </a:rPr>
              <a:t> </a:t>
            </a:r>
            <a:r>
              <a:rPr lang="es-ES" sz="5400" b="1" dirty="0" smtClean="0">
                <a:ln w="12700">
                  <a:solidFill>
                    <a:schemeClr val="accent5"/>
                  </a:solidFill>
                  <a:prstDash val="solid"/>
                </a:ln>
                <a:solidFill>
                  <a:schemeClr val="bg2">
                    <a:lumMod val="75000"/>
                  </a:schemeClr>
                </a:solidFill>
              </a:rPr>
              <a:t>Correctivo</a:t>
            </a:r>
            <a:r>
              <a:rPr lang="es-ES" sz="5400" b="1" dirty="0" smtClean="0">
                <a:ln w="12700">
                  <a:solidFill>
                    <a:schemeClr val="accent5"/>
                  </a:solidFill>
                  <a:prstDash val="solid"/>
                </a:ln>
                <a:pattFill prst="ltDnDiag">
                  <a:fgClr>
                    <a:schemeClr val="accent5">
                      <a:lumMod val="60000"/>
                      <a:lumOff val="40000"/>
                    </a:schemeClr>
                  </a:fgClr>
                  <a:bgClr>
                    <a:schemeClr val="bg1"/>
                  </a:bgClr>
                </a:pattFill>
              </a:rPr>
              <a:t> </a:t>
            </a:r>
            <a:endParaRPr lang="es-E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pic>
        <p:nvPicPr>
          <p:cNvPr id="5" name="Imagen 4"/>
          <p:cNvPicPr>
            <a:picLocks noChangeAspect="1"/>
          </p:cNvPicPr>
          <p:nvPr/>
        </p:nvPicPr>
        <p:blipFill>
          <a:blip r:embed="rId2"/>
          <a:stretch>
            <a:fillRect/>
          </a:stretch>
        </p:blipFill>
        <p:spPr>
          <a:xfrm>
            <a:off x="10217787" y="5900737"/>
            <a:ext cx="2286000" cy="1914525"/>
          </a:xfrm>
          <a:prstGeom prst="rect">
            <a:avLst/>
          </a:prstGeom>
        </p:spPr>
      </p:pic>
    </p:spTree>
    <p:extLst>
      <p:ext uri="{BB962C8B-B14F-4D97-AF65-F5344CB8AC3E}">
        <p14:creationId xmlns:p14="http://schemas.microsoft.com/office/powerpoint/2010/main" val="3416740438"/>
      </p:ext>
    </p:extLst>
  </p:cSld>
  <p:clrMapOvr>
    <a:masterClrMapping/>
  </p:clrMapOvr>
  <mc:AlternateContent xmlns:mc="http://schemas.openxmlformats.org/markup-compatibility/2006">
    <mc:Choice xmlns:p14="http://schemas.microsoft.com/office/powerpoint/2010/main" Requires="p14">
      <p:transition spd="slow" p14:dur="1600" advTm="50">
        <p14:prism dir="r" isInverted="1"/>
      </p:transition>
    </mc:Choice>
    <mc:Fallback>
      <p:transition spd="slow" advTm="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2">
                <a:lumMod val="40000"/>
                <a:lumOff val="60000"/>
              </a:schemeClr>
            </a:gs>
            <a:gs pos="100000">
              <a:schemeClr val="bg2">
                <a:shade val="94000"/>
                <a:lumMod val="9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3" y="2160589"/>
            <a:ext cx="10469637" cy="4153125"/>
          </a:xfrm>
        </p:spPr>
        <p:txBody>
          <a:bodyPr>
            <a:normAutofit/>
          </a:bodyPr>
          <a:lstStyle/>
          <a:p>
            <a:r>
              <a:rPr lang="es-GT" sz="2400" dirty="0" smtClean="0">
                <a:solidFill>
                  <a:schemeClr val="bg2">
                    <a:lumMod val="75000"/>
                  </a:schemeClr>
                </a:solidFill>
              </a:rPr>
              <a:t>Pues es importante hacerle los mantenimientos debidos a una computadora ya que así podemos detectar cuando haya algún problema y podamos darle solución, dándoles el mantenimiento adecuado y cada cierto tiempo podemos lograr que la maquina nos dure mucho mas tiempo también podemos saber cuando algo esta por suceder tanto física como internamente de alguna de las partes de nuestra computadora. </a:t>
            </a:r>
          </a:p>
          <a:p>
            <a:r>
              <a:rPr lang="es-GT" sz="2400" dirty="0" smtClean="0">
                <a:solidFill>
                  <a:schemeClr val="bg2">
                    <a:lumMod val="75000"/>
                  </a:schemeClr>
                </a:solidFill>
              </a:rPr>
              <a:t>Tenemos que tener presente el tiempo y la fecha exacto para poder tener un mejor control de cuando le toca el mantenimiento a la maquina.</a:t>
            </a:r>
            <a:endParaRPr lang="es-GT" sz="2400" dirty="0">
              <a:solidFill>
                <a:schemeClr val="bg2">
                  <a:lumMod val="75000"/>
                </a:schemeClr>
              </a:solidFill>
            </a:endParaRPr>
          </a:p>
        </p:txBody>
      </p:sp>
      <p:sp>
        <p:nvSpPr>
          <p:cNvPr id="4" name="Rectángulo 3"/>
          <p:cNvSpPr/>
          <p:nvPr/>
        </p:nvSpPr>
        <p:spPr>
          <a:xfrm>
            <a:off x="2309467" y="594249"/>
            <a:ext cx="770539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bodyPr>
          <a:lstStyle/>
          <a:p>
            <a:pPr algn="ctr"/>
            <a:r>
              <a:rPr lang="es-ES" sz="5400" b="1" dirty="0" smtClean="0">
                <a:ln w="12700">
                  <a:solidFill>
                    <a:schemeClr val="accent5"/>
                  </a:solidFill>
                  <a:prstDash val="solid"/>
                </a:ln>
                <a:solidFill>
                  <a:schemeClr val="bg2">
                    <a:lumMod val="75000"/>
                  </a:schemeClr>
                </a:solidFill>
              </a:rPr>
              <a:t>Conclusión</a:t>
            </a:r>
            <a:r>
              <a:rPr lang="es-ES" sz="5400" b="1" dirty="0" smtClean="0">
                <a:ln w="12700">
                  <a:solidFill>
                    <a:schemeClr val="accent5"/>
                  </a:solidFill>
                  <a:prstDash val="solid"/>
                </a:ln>
                <a:pattFill prst="ltDnDiag">
                  <a:fgClr>
                    <a:schemeClr val="accent5">
                      <a:lumMod val="60000"/>
                      <a:lumOff val="40000"/>
                    </a:schemeClr>
                  </a:fgClr>
                  <a:bgClr>
                    <a:schemeClr val="bg1"/>
                  </a:bgClr>
                </a:pattFill>
              </a:rPr>
              <a:t> </a:t>
            </a:r>
            <a:r>
              <a:rPr lang="es-ES" sz="5400" b="1" dirty="0" smtClean="0">
                <a:ln w="12700">
                  <a:solidFill>
                    <a:schemeClr val="accent5"/>
                  </a:solidFill>
                  <a:prstDash val="solid"/>
                </a:ln>
                <a:solidFill>
                  <a:schemeClr val="bg2">
                    <a:lumMod val="75000"/>
                  </a:schemeClr>
                </a:solidFill>
              </a:rPr>
              <a:t>Personal</a:t>
            </a:r>
            <a:r>
              <a:rPr lang="es-ES" sz="5400" b="1" dirty="0" smtClean="0">
                <a:ln w="12700">
                  <a:solidFill>
                    <a:schemeClr val="accent5"/>
                  </a:solidFill>
                  <a:prstDash val="solid"/>
                </a:ln>
                <a:pattFill prst="ltDnDiag">
                  <a:fgClr>
                    <a:schemeClr val="accent5">
                      <a:lumMod val="60000"/>
                      <a:lumOff val="40000"/>
                    </a:schemeClr>
                  </a:fgClr>
                  <a:bgClr>
                    <a:schemeClr val="bg1"/>
                  </a:bgClr>
                </a:pattFill>
              </a:rPr>
              <a:t> </a:t>
            </a:r>
            <a:endParaRPr lang="es-E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370702907"/>
      </p:ext>
    </p:extLst>
  </p:cSld>
  <p:clrMapOvr>
    <a:masterClrMapping/>
  </p:clrMapOvr>
  <mc:AlternateContent xmlns:mc="http://schemas.openxmlformats.org/markup-compatibility/2006">
    <mc:Choice xmlns:p14="http://schemas.microsoft.com/office/powerpoint/2010/main" Requires="p14">
      <p:transition spd="slow" p14:dur="1600" advTm="50">
        <p14:prism dir="d" isInverted="1"/>
      </p:transition>
    </mc:Choice>
    <mc:Fallback>
      <p:transition spd="slow" advTm="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TotalTime>
  <Words>429</Words>
  <Application>Microsoft Office PowerPoint</Application>
  <PresentationFormat>Panorámica</PresentationFormat>
  <Paragraphs>14</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Trebuchet MS</vt:lpstr>
      <vt:lpstr>Wingdings 3</vt:lpstr>
      <vt:lpstr>Faceta</vt:lpstr>
      <vt:lpstr>Liceo Compu-Market  Catedra: Laboratorio Catedrático: Erick González  Tema:   Tipos de Mantenimientos     Nombre : Mónica Vanessa Pérez Gómez Grado: 5to Bachillerato en Ciencias y Letras Con Orientación en Computación Sección: “Única” Jornada: Vespertina       </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Compu-Market  Catedra: Laboratorio Catedrático: Erick González Nombre : Mónica Vanessa Pérez Gómez Grado: 5to Bachillerato en Ciencias y Letras Con Orientación en Computación Sección: “Única” Jornada: Vespertina</dc:title>
  <dc:creator>estudiante de Liceo Compu-market</dc:creator>
  <cp:lastModifiedBy>estudiante de Liceo Compu-market</cp:lastModifiedBy>
  <cp:revision>5</cp:revision>
  <dcterms:created xsi:type="dcterms:W3CDTF">2017-07-07T16:12:09Z</dcterms:created>
  <dcterms:modified xsi:type="dcterms:W3CDTF">2017-07-07T16:56:04Z</dcterms:modified>
</cp:coreProperties>
</file>