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59"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90" y="7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8E382E-5A1C-4BE1-98A0-93065A94D9E1}" type="doc">
      <dgm:prSet loTypeId="urn:microsoft.com/office/officeart/2005/8/layout/hList2" loCatId="relationship" qsTypeId="urn:microsoft.com/office/officeart/2005/8/quickstyle/simple1" qsCatId="simple" csTypeId="urn:microsoft.com/office/officeart/2005/8/colors/accent1_2" csCatId="accent1" phldr="1"/>
      <dgm:spPr/>
      <dgm:t>
        <a:bodyPr/>
        <a:lstStyle/>
        <a:p>
          <a:endParaRPr lang="es-GT"/>
        </a:p>
      </dgm:t>
    </dgm:pt>
    <dgm:pt modelId="{37EE0D9E-534A-4E90-927D-305EC097FC4C}">
      <dgm:prSet phldrT="[Texto]"/>
      <dgm:spPr/>
      <dgm:t>
        <a:bodyPr/>
        <a:lstStyle/>
        <a:p>
          <a:r>
            <a:rPr lang="es-GT" dirty="0" smtClean="0"/>
            <a:t>1991</a:t>
          </a:r>
          <a:endParaRPr lang="es-GT" dirty="0"/>
        </a:p>
      </dgm:t>
    </dgm:pt>
    <dgm:pt modelId="{D16A488E-2E60-42FD-906A-36FFB2D2CFBC}" type="parTrans" cxnId="{8B3A1B0C-582D-4C01-8C99-451E9831F3D1}">
      <dgm:prSet/>
      <dgm:spPr/>
      <dgm:t>
        <a:bodyPr/>
        <a:lstStyle/>
        <a:p>
          <a:endParaRPr lang="es-GT"/>
        </a:p>
      </dgm:t>
    </dgm:pt>
    <dgm:pt modelId="{913F90D7-6CFD-4591-A068-037E413D989C}" type="sibTrans" cxnId="{8B3A1B0C-582D-4C01-8C99-451E9831F3D1}">
      <dgm:prSet/>
      <dgm:spPr/>
      <dgm:t>
        <a:bodyPr/>
        <a:lstStyle/>
        <a:p>
          <a:endParaRPr lang="es-GT"/>
        </a:p>
      </dgm:t>
    </dgm:pt>
    <dgm:pt modelId="{012C8635-E747-4AC4-B5BE-2CF3D2A634BE}">
      <dgm:prSet phldrT="[Texto]"/>
      <dgm:spPr/>
      <dgm:t>
        <a:bodyPr/>
        <a:lstStyle/>
        <a:p>
          <a:r>
            <a:rPr lang="es-GT" dirty="0" err="1" smtClean="0"/>
            <a:t>Nice</a:t>
          </a:r>
          <a:r>
            <a:rPr lang="es-GT" dirty="0" smtClean="0"/>
            <a:t> </a:t>
          </a:r>
          <a:r>
            <a:rPr lang="es-GT" dirty="0" err="1" smtClean="0"/>
            <a:t>Python</a:t>
          </a:r>
          <a:endParaRPr lang="es-GT" dirty="0"/>
        </a:p>
      </dgm:t>
    </dgm:pt>
    <dgm:pt modelId="{B981CE65-6A6F-4E2F-950D-ECADF54F4159}" type="parTrans" cxnId="{E30E17ED-8A3D-4802-9785-8AE8F82832A0}">
      <dgm:prSet/>
      <dgm:spPr/>
      <dgm:t>
        <a:bodyPr/>
        <a:lstStyle/>
        <a:p>
          <a:endParaRPr lang="es-GT"/>
        </a:p>
      </dgm:t>
    </dgm:pt>
    <dgm:pt modelId="{16FA46CD-4F67-4391-93DB-904D1D52762C}" type="sibTrans" cxnId="{E30E17ED-8A3D-4802-9785-8AE8F82832A0}">
      <dgm:prSet/>
      <dgm:spPr/>
      <dgm:t>
        <a:bodyPr/>
        <a:lstStyle/>
        <a:p>
          <a:endParaRPr lang="es-GT"/>
        </a:p>
      </dgm:t>
    </dgm:pt>
    <dgm:pt modelId="{4707AF98-CAFE-4889-A142-0145ADFAC6A1}">
      <dgm:prSet phldrT="[Texto]"/>
      <dgm:spPr/>
      <dgm:t>
        <a:bodyPr/>
        <a:lstStyle/>
        <a:p>
          <a:r>
            <a:rPr lang="es-GT" dirty="0" smtClean="0"/>
            <a:t>Microsoft introduce Visual Basic </a:t>
          </a:r>
          <a:endParaRPr lang="es-GT" dirty="0"/>
        </a:p>
      </dgm:t>
    </dgm:pt>
    <dgm:pt modelId="{9871148D-6262-4B09-9A1B-0E95912557F4}" type="parTrans" cxnId="{AF078CFD-6F37-4257-8B3A-C47B3855A6E3}">
      <dgm:prSet/>
      <dgm:spPr/>
      <dgm:t>
        <a:bodyPr/>
        <a:lstStyle/>
        <a:p>
          <a:endParaRPr lang="es-GT"/>
        </a:p>
      </dgm:t>
    </dgm:pt>
    <dgm:pt modelId="{558B696A-172D-4B78-B873-41629F03FD1F}" type="sibTrans" cxnId="{AF078CFD-6F37-4257-8B3A-C47B3855A6E3}">
      <dgm:prSet/>
      <dgm:spPr/>
      <dgm:t>
        <a:bodyPr/>
        <a:lstStyle/>
        <a:p>
          <a:endParaRPr lang="es-GT"/>
        </a:p>
      </dgm:t>
    </dgm:pt>
    <dgm:pt modelId="{45058DCF-7CC5-4B0C-BD61-797E6C33CA24}">
      <dgm:prSet phldrT="[Texto]"/>
      <dgm:spPr/>
      <dgm:t>
        <a:bodyPr/>
        <a:lstStyle/>
        <a:p>
          <a:r>
            <a:rPr lang="es-GT" dirty="0" smtClean="0"/>
            <a:t>1993</a:t>
          </a:r>
          <a:endParaRPr lang="es-GT" dirty="0"/>
        </a:p>
      </dgm:t>
    </dgm:pt>
    <dgm:pt modelId="{25BAD414-7AFD-4189-8A88-DEE50635F38F}" type="parTrans" cxnId="{06E3736F-FB1B-48E8-BE09-4081709B7EA4}">
      <dgm:prSet/>
      <dgm:spPr/>
      <dgm:t>
        <a:bodyPr/>
        <a:lstStyle/>
        <a:p>
          <a:endParaRPr lang="es-GT"/>
        </a:p>
      </dgm:t>
    </dgm:pt>
    <dgm:pt modelId="{3F7C3116-7062-4450-B761-19F79C0DF1C9}" type="sibTrans" cxnId="{06E3736F-FB1B-48E8-BE09-4081709B7EA4}">
      <dgm:prSet/>
      <dgm:spPr/>
      <dgm:t>
        <a:bodyPr/>
        <a:lstStyle/>
        <a:p>
          <a:endParaRPr lang="es-GT"/>
        </a:p>
      </dgm:t>
    </dgm:pt>
    <dgm:pt modelId="{2A22EF07-EEDC-440F-977C-D9EEF407A4B9}">
      <dgm:prSet phldrT="[Texto]"/>
      <dgm:spPr/>
      <dgm:t>
        <a:bodyPr/>
        <a:lstStyle/>
        <a:p>
          <a:r>
            <a:rPr lang="es-GT" dirty="0" smtClean="0"/>
            <a:t>Apple introduce Apple </a:t>
          </a:r>
          <a:r>
            <a:rPr lang="es-GT" dirty="0" err="1" smtClean="0"/>
            <a:t>Scrip</a:t>
          </a:r>
          <a:r>
            <a:rPr lang="es-GT" dirty="0" smtClean="0"/>
            <a:t>  sistema operativo MAC OS </a:t>
          </a:r>
          <a:endParaRPr lang="es-GT" dirty="0"/>
        </a:p>
      </dgm:t>
    </dgm:pt>
    <dgm:pt modelId="{67EDFA6B-5904-4960-A6A9-3C332EA67D8D}" type="parTrans" cxnId="{66CC84AB-6252-4A19-B4CB-1C83B3C2DFA2}">
      <dgm:prSet/>
      <dgm:spPr/>
      <dgm:t>
        <a:bodyPr/>
        <a:lstStyle/>
        <a:p>
          <a:endParaRPr lang="es-GT"/>
        </a:p>
      </dgm:t>
    </dgm:pt>
    <dgm:pt modelId="{5F7F3B74-6DD2-49A6-A23F-48A80B493273}" type="sibTrans" cxnId="{66CC84AB-6252-4A19-B4CB-1C83B3C2DFA2}">
      <dgm:prSet/>
      <dgm:spPr/>
      <dgm:t>
        <a:bodyPr/>
        <a:lstStyle/>
        <a:p>
          <a:endParaRPr lang="es-GT"/>
        </a:p>
      </dgm:t>
    </dgm:pt>
    <dgm:pt modelId="{4C72726E-143A-48B9-A955-13B6F0AE92C9}">
      <dgm:prSet phldrT="[Texto]"/>
      <dgm:spPr/>
      <dgm:t>
        <a:bodyPr/>
        <a:lstStyle/>
        <a:p>
          <a:r>
            <a:rPr lang="es-GT" dirty="0" smtClean="0"/>
            <a:t>1995</a:t>
          </a:r>
          <a:endParaRPr lang="es-GT" dirty="0"/>
        </a:p>
      </dgm:t>
    </dgm:pt>
    <dgm:pt modelId="{FD44E8D0-FBBF-4E8B-8157-7959FEED0D51}" type="parTrans" cxnId="{DBC96E63-D659-4EE9-8DED-C19EEAC2D093}">
      <dgm:prSet/>
      <dgm:spPr/>
      <dgm:t>
        <a:bodyPr/>
        <a:lstStyle/>
        <a:p>
          <a:endParaRPr lang="es-GT"/>
        </a:p>
      </dgm:t>
    </dgm:pt>
    <dgm:pt modelId="{53A7B873-5435-4247-96FD-81B71AB34D0D}" type="sibTrans" cxnId="{DBC96E63-D659-4EE9-8DED-C19EEAC2D093}">
      <dgm:prSet/>
      <dgm:spPr/>
      <dgm:t>
        <a:bodyPr/>
        <a:lstStyle/>
        <a:p>
          <a:endParaRPr lang="es-GT"/>
        </a:p>
      </dgm:t>
    </dgm:pt>
    <dgm:pt modelId="{32978095-1C53-4CEF-932B-42D31E7C142F}">
      <dgm:prSet phldrT="[Texto]"/>
      <dgm:spPr/>
      <dgm:t>
        <a:bodyPr/>
        <a:lstStyle/>
        <a:p>
          <a:r>
            <a:rPr lang="es-GT" dirty="0" smtClean="0"/>
            <a:t>SUN crea Java</a:t>
          </a:r>
          <a:endParaRPr lang="es-GT" dirty="0"/>
        </a:p>
      </dgm:t>
    </dgm:pt>
    <dgm:pt modelId="{834C6C6F-A19B-4AB2-973C-97D90B489F54}" type="parTrans" cxnId="{662A67E8-6AE3-4C95-9BA4-000951E2C99F}">
      <dgm:prSet/>
      <dgm:spPr/>
      <dgm:t>
        <a:bodyPr/>
        <a:lstStyle/>
        <a:p>
          <a:endParaRPr lang="es-GT"/>
        </a:p>
      </dgm:t>
    </dgm:pt>
    <dgm:pt modelId="{9700E88C-07B2-4A6D-8F7B-CFFAC883DA04}" type="sibTrans" cxnId="{662A67E8-6AE3-4C95-9BA4-000951E2C99F}">
      <dgm:prSet/>
      <dgm:spPr/>
      <dgm:t>
        <a:bodyPr/>
        <a:lstStyle/>
        <a:p>
          <a:endParaRPr lang="es-GT"/>
        </a:p>
      </dgm:t>
    </dgm:pt>
    <dgm:pt modelId="{6A51B4D3-28E6-4BD3-A5C5-E3E6C3DD0205}">
      <dgm:prSet phldrT="[Texto]"/>
      <dgm:spPr/>
      <dgm:t>
        <a:bodyPr/>
        <a:lstStyle/>
        <a:p>
          <a:r>
            <a:rPr lang="es-GT" dirty="0" smtClean="0"/>
            <a:t>En el 2004 nace la Web 2.0</a:t>
          </a:r>
          <a:endParaRPr lang="es-GT" dirty="0"/>
        </a:p>
      </dgm:t>
    </dgm:pt>
    <dgm:pt modelId="{DBA12CF8-4EE6-4F28-A51E-C18170BFBD7E}" type="parTrans" cxnId="{4202DF94-11DD-49BF-B596-BF1B976F08D8}">
      <dgm:prSet/>
      <dgm:spPr/>
    </dgm:pt>
    <dgm:pt modelId="{61234DCF-B86E-4FCC-8934-142B8868AEF1}" type="sibTrans" cxnId="{4202DF94-11DD-49BF-B596-BF1B976F08D8}">
      <dgm:prSet/>
      <dgm:spPr/>
    </dgm:pt>
    <dgm:pt modelId="{B76F8623-FEFD-4B5B-9EAF-9FA54A9B94DA}" type="pres">
      <dgm:prSet presAssocID="{028E382E-5A1C-4BE1-98A0-93065A94D9E1}" presName="linearFlow" presStyleCnt="0">
        <dgm:presLayoutVars>
          <dgm:dir/>
          <dgm:animLvl val="lvl"/>
          <dgm:resizeHandles/>
        </dgm:presLayoutVars>
      </dgm:prSet>
      <dgm:spPr/>
      <dgm:t>
        <a:bodyPr/>
        <a:lstStyle/>
        <a:p>
          <a:endParaRPr lang="es-GT"/>
        </a:p>
      </dgm:t>
    </dgm:pt>
    <dgm:pt modelId="{88DB979A-3DE9-4FB1-800C-658579140F23}" type="pres">
      <dgm:prSet presAssocID="{37EE0D9E-534A-4E90-927D-305EC097FC4C}" presName="compositeNode" presStyleCnt="0">
        <dgm:presLayoutVars>
          <dgm:bulletEnabled val="1"/>
        </dgm:presLayoutVars>
      </dgm:prSet>
      <dgm:spPr/>
    </dgm:pt>
    <dgm:pt modelId="{943DB041-D941-42C7-842D-0234FF3562CB}" type="pres">
      <dgm:prSet presAssocID="{37EE0D9E-534A-4E90-927D-305EC097FC4C}" presName="image" presStyleLbl="fgImgPlace1" presStyleIdx="0" presStyleCnt="3" custScaleX="156376" custScaleY="103216"/>
      <dgm:spPr>
        <a:blipFill rotWithShape="1">
          <a:blip xmlns:r="http://schemas.openxmlformats.org/officeDocument/2006/relationships" r:embed="rId1"/>
          <a:stretch>
            <a:fillRect/>
          </a:stretch>
        </a:blipFill>
      </dgm:spPr>
    </dgm:pt>
    <dgm:pt modelId="{80ACF1B6-801F-4615-8A66-9BF74428E649}" type="pres">
      <dgm:prSet presAssocID="{37EE0D9E-534A-4E90-927D-305EC097FC4C}" presName="childNode" presStyleLbl="node1" presStyleIdx="0" presStyleCnt="3" custScaleX="73177" custScaleY="66548" custLinFactNeighborX="-14591" custLinFactNeighborY="-4449">
        <dgm:presLayoutVars>
          <dgm:bulletEnabled val="1"/>
        </dgm:presLayoutVars>
      </dgm:prSet>
      <dgm:spPr/>
      <dgm:t>
        <a:bodyPr/>
        <a:lstStyle/>
        <a:p>
          <a:endParaRPr lang="es-GT"/>
        </a:p>
      </dgm:t>
    </dgm:pt>
    <dgm:pt modelId="{CBDBFEB0-5132-4402-AFBF-3D39603391B9}" type="pres">
      <dgm:prSet presAssocID="{37EE0D9E-534A-4E90-927D-305EC097FC4C}" presName="parentNode" presStyleLbl="revTx" presStyleIdx="0" presStyleCnt="3" custScaleX="96140" custScaleY="95961">
        <dgm:presLayoutVars>
          <dgm:chMax val="0"/>
          <dgm:bulletEnabled val="1"/>
        </dgm:presLayoutVars>
      </dgm:prSet>
      <dgm:spPr/>
      <dgm:t>
        <a:bodyPr/>
        <a:lstStyle/>
        <a:p>
          <a:endParaRPr lang="es-GT"/>
        </a:p>
      </dgm:t>
    </dgm:pt>
    <dgm:pt modelId="{89D3C29C-C9E4-42A1-AECA-3F4E55655FA4}" type="pres">
      <dgm:prSet presAssocID="{913F90D7-6CFD-4591-A068-037E413D989C}" presName="sibTrans" presStyleCnt="0"/>
      <dgm:spPr/>
    </dgm:pt>
    <dgm:pt modelId="{403EBD4B-7B68-4607-8A3F-8ADBFC906B98}" type="pres">
      <dgm:prSet presAssocID="{45058DCF-7CC5-4B0C-BD61-797E6C33CA24}" presName="compositeNode" presStyleCnt="0">
        <dgm:presLayoutVars>
          <dgm:bulletEnabled val="1"/>
        </dgm:presLayoutVars>
      </dgm:prSet>
      <dgm:spPr/>
    </dgm:pt>
    <dgm:pt modelId="{A41AA53A-E73F-437F-B18A-09DE2C49DAB7}" type="pres">
      <dgm:prSet presAssocID="{45058DCF-7CC5-4B0C-BD61-797E6C33CA24}" presName="image" presStyleLbl="fgImgPlace1" presStyleIdx="1" presStyleCnt="3" custScaleX="131349" custLinFactNeighborX="-66816" custLinFactNeighborY="-17583"/>
      <dgm:spPr>
        <a:blipFill rotWithShape="1">
          <a:blip xmlns:r="http://schemas.openxmlformats.org/officeDocument/2006/relationships" r:embed="rId2"/>
          <a:stretch>
            <a:fillRect/>
          </a:stretch>
        </a:blipFill>
      </dgm:spPr>
    </dgm:pt>
    <dgm:pt modelId="{2F56768C-5652-444C-B18D-385B1C4E8608}" type="pres">
      <dgm:prSet presAssocID="{45058DCF-7CC5-4B0C-BD61-797E6C33CA24}" presName="childNode" presStyleLbl="node1" presStyleIdx="1" presStyleCnt="3" custScaleX="73050" custScaleY="69217" custLinFactNeighborX="-32679" custLinFactNeighborY="-702">
        <dgm:presLayoutVars>
          <dgm:bulletEnabled val="1"/>
        </dgm:presLayoutVars>
      </dgm:prSet>
      <dgm:spPr/>
      <dgm:t>
        <a:bodyPr/>
        <a:lstStyle/>
        <a:p>
          <a:endParaRPr lang="es-GT"/>
        </a:p>
      </dgm:t>
    </dgm:pt>
    <dgm:pt modelId="{62491A6C-516F-4638-A091-5513498A4B35}" type="pres">
      <dgm:prSet presAssocID="{45058DCF-7CC5-4B0C-BD61-797E6C33CA24}" presName="parentNode" presStyleLbl="revTx" presStyleIdx="1" presStyleCnt="3" custLinFactX="-5499" custLinFactNeighborX="-100000" custLinFactNeighborY="702">
        <dgm:presLayoutVars>
          <dgm:chMax val="0"/>
          <dgm:bulletEnabled val="1"/>
        </dgm:presLayoutVars>
      </dgm:prSet>
      <dgm:spPr/>
      <dgm:t>
        <a:bodyPr/>
        <a:lstStyle/>
        <a:p>
          <a:endParaRPr lang="es-GT"/>
        </a:p>
      </dgm:t>
    </dgm:pt>
    <dgm:pt modelId="{ECFCC897-25CE-49E2-8DBF-AC6E0DD45EEA}" type="pres">
      <dgm:prSet presAssocID="{3F7C3116-7062-4450-B761-19F79C0DF1C9}" presName="sibTrans" presStyleCnt="0"/>
      <dgm:spPr/>
    </dgm:pt>
    <dgm:pt modelId="{9DBEFC76-11C2-4C24-B068-7A8557CC1E0C}" type="pres">
      <dgm:prSet presAssocID="{4C72726E-143A-48B9-A955-13B6F0AE92C9}" presName="compositeNode" presStyleCnt="0">
        <dgm:presLayoutVars>
          <dgm:bulletEnabled val="1"/>
        </dgm:presLayoutVars>
      </dgm:prSet>
      <dgm:spPr/>
    </dgm:pt>
    <dgm:pt modelId="{FB6ED9C9-7199-4547-A897-1258364A5991}" type="pres">
      <dgm:prSet presAssocID="{4C72726E-143A-48B9-A955-13B6F0AE92C9}" presName="image" presStyleLbl="fgImgPlace1" presStyleIdx="2" presStyleCnt="3" custLinFactNeighborX="-76305" custLinFactNeighborY="-15944"/>
      <dgm:spPr>
        <a:blipFill rotWithShape="1">
          <a:blip xmlns:r="http://schemas.openxmlformats.org/officeDocument/2006/relationships" r:embed="rId3"/>
          <a:stretch>
            <a:fillRect/>
          </a:stretch>
        </a:blipFill>
      </dgm:spPr>
    </dgm:pt>
    <dgm:pt modelId="{538EB0F0-F2C7-4449-8A6F-9BE8BE0EEECB}" type="pres">
      <dgm:prSet presAssocID="{4C72726E-143A-48B9-A955-13B6F0AE92C9}" presName="childNode" presStyleLbl="node1" presStyleIdx="2" presStyleCnt="3" custScaleX="87995" custScaleY="79364" custLinFactNeighborX="-26887" custLinFactNeighborY="-1171">
        <dgm:presLayoutVars>
          <dgm:bulletEnabled val="1"/>
        </dgm:presLayoutVars>
      </dgm:prSet>
      <dgm:spPr/>
      <dgm:t>
        <a:bodyPr/>
        <a:lstStyle/>
        <a:p>
          <a:endParaRPr lang="es-GT"/>
        </a:p>
      </dgm:t>
    </dgm:pt>
    <dgm:pt modelId="{D3B89414-3658-4E56-AE9D-586BEEBE86D5}" type="pres">
      <dgm:prSet presAssocID="{4C72726E-143A-48B9-A955-13B6F0AE92C9}" presName="parentNode" presStyleLbl="revTx" presStyleIdx="2" presStyleCnt="3" custLinFactX="-54887" custLinFactNeighborX="-100000" custLinFactNeighborY="-2576">
        <dgm:presLayoutVars>
          <dgm:chMax val="0"/>
          <dgm:bulletEnabled val="1"/>
        </dgm:presLayoutVars>
      </dgm:prSet>
      <dgm:spPr/>
      <dgm:t>
        <a:bodyPr/>
        <a:lstStyle/>
        <a:p>
          <a:endParaRPr lang="es-GT"/>
        </a:p>
      </dgm:t>
    </dgm:pt>
  </dgm:ptLst>
  <dgm:cxnLst>
    <dgm:cxn modelId="{4CE1D382-6F98-4E2D-AD87-CB6CE6ADAEB8}" type="presOf" srcId="{4C72726E-143A-48B9-A955-13B6F0AE92C9}" destId="{D3B89414-3658-4E56-AE9D-586BEEBE86D5}" srcOrd="0" destOrd="0" presId="urn:microsoft.com/office/officeart/2005/8/layout/hList2"/>
    <dgm:cxn modelId="{75D3D788-A248-4F0D-B811-75A53DCB10C5}" type="presOf" srcId="{2A22EF07-EEDC-440F-977C-D9EEF407A4B9}" destId="{2F56768C-5652-444C-B18D-385B1C4E8608}" srcOrd="0" destOrd="0" presId="urn:microsoft.com/office/officeart/2005/8/layout/hList2"/>
    <dgm:cxn modelId="{DBC96E63-D659-4EE9-8DED-C19EEAC2D093}" srcId="{028E382E-5A1C-4BE1-98A0-93065A94D9E1}" destId="{4C72726E-143A-48B9-A955-13B6F0AE92C9}" srcOrd="2" destOrd="0" parTransId="{FD44E8D0-FBBF-4E8B-8157-7959FEED0D51}" sibTransId="{53A7B873-5435-4247-96FD-81B71AB34D0D}"/>
    <dgm:cxn modelId="{C1DFB900-ED41-46FC-9298-BB48F3E4EF11}" type="presOf" srcId="{32978095-1C53-4CEF-932B-42D31E7C142F}" destId="{538EB0F0-F2C7-4449-8A6F-9BE8BE0EEECB}" srcOrd="0" destOrd="0" presId="urn:microsoft.com/office/officeart/2005/8/layout/hList2"/>
    <dgm:cxn modelId="{06E3736F-FB1B-48E8-BE09-4081709B7EA4}" srcId="{028E382E-5A1C-4BE1-98A0-93065A94D9E1}" destId="{45058DCF-7CC5-4B0C-BD61-797E6C33CA24}" srcOrd="1" destOrd="0" parTransId="{25BAD414-7AFD-4189-8A88-DEE50635F38F}" sibTransId="{3F7C3116-7062-4450-B761-19F79C0DF1C9}"/>
    <dgm:cxn modelId="{FCD91DB9-F6CA-46B1-986E-43DAD589FE2A}" type="presOf" srcId="{4707AF98-CAFE-4889-A142-0145ADFAC6A1}" destId="{80ACF1B6-801F-4615-8A66-9BF74428E649}" srcOrd="0" destOrd="1" presId="urn:microsoft.com/office/officeart/2005/8/layout/hList2"/>
    <dgm:cxn modelId="{4BC86E7A-4F0A-4B14-B228-B6839C083B70}" type="presOf" srcId="{37EE0D9E-534A-4E90-927D-305EC097FC4C}" destId="{CBDBFEB0-5132-4402-AFBF-3D39603391B9}" srcOrd="0" destOrd="0" presId="urn:microsoft.com/office/officeart/2005/8/layout/hList2"/>
    <dgm:cxn modelId="{22FC66D7-9925-4546-AF1E-05B8264B41F8}" type="presOf" srcId="{012C8635-E747-4AC4-B5BE-2CF3D2A634BE}" destId="{80ACF1B6-801F-4615-8A66-9BF74428E649}" srcOrd="0" destOrd="0" presId="urn:microsoft.com/office/officeart/2005/8/layout/hList2"/>
    <dgm:cxn modelId="{AF078CFD-6F37-4257-8B3A-C47B3855A6E3}" srcId="{37EE0D9E-534A-4E90-927D-305EC097FC4C}" destId="{4707AF98-CAFE-4889-A142-0145ADFAC6A1}" srcOrd="1" destOrd="0" parTransId="{9871148D-6262-4B09-9A1B-0E95912557F4}" sibTransId="{558B696A-172D-4B78-B873-41629F03FD1F}"/>
    <dgm:cxn modelId="{E30E17ED-8A3D-4802-9785-8AE8F82832A0}" srcId="{37EE0D9E-534A-4E90-927D-305EC097FC4C}" destId="{012C8635-E747-4AC4-B5BE-2CF3D2A634BE}" srcOrd="0" destOrd="0" parTransId="{B981CE65-6A6F-4E2F-950D-ECADF54F4159}" sibTransId="{16FA46CD-4F67-4391-93DB-904D1D52762C}"/>
    <dgm:cxn modelId="{E1FD6746-94FC-4D86-9B72-BB9819EE0625}" type="presOf" srcId="{6A51B4D3-28E6-4BD3-A5C5-E3E6C3DD0205}" destId="{538EB0F0-F2C7-4449-8A6F-9BE8BE0EEECB}" srcOrd="0" destOrd="1" presId="urn:microsoft.com/office/officeart/2005/8/layout/hList2"/>
    <dgm:cxn modelId="{662A67E8-6AE3-4C95-9BA4-000951E2C99F}" srcId="{4C72726E-143A-48B9-A955-13B6F0AE92C9}" destId="{32978095-1C53-4CEF-932B-42D31E7C142F}" srcOrd="0" destOrd="0" parTransId="{834C6C6F-A19B-4AB2-973C-97D90B489F54}" sibTransId="{9700E88C-07B2-4A6D-8F7B-CFFAC883DA04}"/>
    <dgm:cxn modelId="{8B3A1B0C-582D-4C01-8C99-451E9831F3D1}" srcId="{028E382E-5A1C-4BE1-98A0-93065A94D9E1}" destId="{37EE0D9E-534A-4E90-927D-305EC097FC4C}" srcOrd="0" destOrd="0" parTransId="{D16A488E-2E60-42FD-906A-36FFB2D2CFBC}" sibTransId="{913F90D7-6CFD-4591-A068-037E413D989C}"/>
    <dgm:cxn modelId="{C6ED44CC-5362-4EE2-AB32-DED10C630931}" type="presOf" srcId="{45058DCF-7CC5-4B0C-BD61-797E6C33CA24}" destId="{62491A6C-516F-4638-A091-5513498A4B35}" srcOrd="0" destOrd="0" presId="urn:microsoft.com/office/officeart/2005/8/layout/hList2"/>
    <dgm:cxn modelId="{66CC84AB-6252-4A19-B4CB-1C83B3C2DFA2}" srcId="{45058DCF-7CC5-4B0C-BD61-797E6C33CA24}" destId="{2A22EF07-EEDC-440F-977C-D9EEF407A4B9}" srcOrd="0" destOrd="0" parTransId="{67EDFA6B-5904-4960-A6A9-3C332EA67D8D}" sibTransId="{5F7F3B74-6DD2-49A6-A23F-48A80B493273}"/>
    <dgm:cxn modelId="{061E4899-F015-4129-B46F-A742834832F3}" type="presOf" srcId="{028E382E-5A1C-4BE1-98A0-93065A94D9E1}" destId="{B76F8623-FEFD-4B5B-9EAF-9FA54A9B94DA}" srcOrd="0" destOrd="0" presId="urn:microsoft.com/office/officeart/2005/8/layout/hList2"/>
    <dgm:cxn modelId="{4202DF94-11DD-49BF-B596-BF1B976F08D8}" srcId="{4C72726E-143A-48B9-A955-13B6F0AE92C9}" destId="{6A51B4D3-28E6-4BD3-A5C5-E3E6C3DD0205}" srcOrd="1" destOrd="0" parTransId="{DBA12CF8-4EE6-4F28-A51E-C18170BFBD7E}" sibTransId="{61234DCF-B86E-4FCC-8934-142B8868AEF1}"/>
    <dgm:cxn modelId="{12A07486-BE74-49A6-9083-D99D888EE533}" type="presParOf" srcId="{B76F8623-FEFD-4B5B-9EAF-9FA54A9B94DA}" destId="{88DB979A-3DE9-4FB1-800C-658579140F23}" srcOrd="0" destOrd="0" presId="urn:microsoft.com/office/officeart/2005/8/layout/hList2"/>
    <dgm:cxn modelId="{320E9B08-A013-45C7-9690-AA3B3A56CBBD}" type="presParOf" srcId="{88DB979A-3DE9-4FB1-800C-658579140F23}" destId="{943DB041-D941-42C7-842D-0234FF3562CB}" srcOrd="0" destOrd="0" presId="urn:microsoft.com/office/officeart/2005/8/layout/hList2"/>
    <dgm:cxn modelId="{09174C2E-89F8-40E7-B58B-955194A1BFF3}" type="presParOf" srcId="{88DB979A-3DE9-4FB1-800C-658579140F23}" destId="{80ACF1B6-801F-4615-8A66-9BF74428E649}" srcOrd="1" destOrd="0" presId="urn:microsoft.com/office/officeart/2005/8/layout/hList2"/>
    <dgm:cxn modelId="{7AA8C40C-0E55-49BC-8501-21FBC393755F}" type="presParOf" srcId="{88DB979A-3DE9-4FB1-800C-658579140F23}" destId="{CBDBFEB0-5132-4402-AFBF-3D39603391B9}" srcOrd="2" destOrd="0" presId="urn:microsoft.com/office/officeart/2005/8/layout/hList2"/>
    <dgm:cxn modelId="{0CCD5DFB-19F2-403C-B4F8-C9B3BA83A935}" type="presParOf" srcId="{B76F8623-FEFD-4B5B-9EAF-9FA54A9B94DA}" destId="{89D3C29C-C9E4-42A1-AECA-3F4E55655FA4}" srcOrd="1" destOrd="0" presId="urn:microsoft.com/office/officeart/2005/8/layout/hList2"/>
    <dgm:cxn modelId="{3CAF56D0-0861-4FD1-AC8C-E2EBFB8BB469}" type="presParOf" srcId="{B76F8623-FEFD-4B5B-9EAF-9FA54A9B94DA}" destId="{403EBD4B-7B68-4607-8A3F-8ADBFC906B98}" srcOrd="2" destOrd="0" presId="urn:microsoft.com/office/officeart/2005/8/layout/hList2"/>
    <dgm:cxn modelId="{B1493D0B-E4C7-419D-9348-72DCBDD680C8}" type="presParOf" srcId="{403EBD4B-7B68-4607-8A3F-8ADBFC906B98}" destId="{A41AA53A-E73F-437F-B18A-09DE2C49DAB7}" srcOrd="0" destOrd="0" presId="urn:microsoft.com/office/officeart/2005/8/layout/hList2"/>
    <dgm:cxn modelId="{3408DE84-3901-4B7D-BD70-EB2B6EECFA90}" type="presParOf" srcId="{403EBD4B-7B68-4607-8A3F-8ADBFC906B98}" destId="{2F56768C-5652-444C-B18D-385B1C4E8608}" srcOrd="1" destOrd="0" presId="urn:microsoft.com/office/officeart/2005/8/layout/hList2"/>
    <dgm:cxn modelId="{CA27A661-6385-4379-A8E4-10C7F58F3B1F}" type="presParOf" srcId="{403EBD4B-7B68-4607-8A3F-8ADBFC906B98}" destId="{62491A6C-516F-4638-A091-5513498A4B35}" srcOrd="2" destOrd="0" presId="urn:microsoft.com/office/officeart/2005/8/layout/hList2"/>
    <dgm:cxn modelId="{90E81918-578F-4D27-A6B9-C7439F06650E}" type="presParOf" srcId="{B76F8623-FEFD-4B5B-9EAF-9FA54A9B94DA}" destId="{ECFCC897-25CE-49E2-8DBF-AC6E0DD45EEA}" srcOrd="3" destOrd="0" presId="urn:microsoft.com/office/officeart/2005/8/layout/hList2"/>
    <dgm:cxn modelId="{6A5AE1BC-8A72-454E-B9F4-2EF97085EEDD}" type="presParOf" srcId="{B76F8623-FEFD-4B5B-9EAF-9FA54A9B94DA}" destId="{9DBEFC76-11C2-4C24-B068-7A8557CC1E0C}" srcOrd="4" destOrd="0" presId="urn:microsoft.com/office/officeart/2005/8/layout/hList2"/>
    <dgm:cxn modelId="{754AC1AD-F2EA-4E11-9FC3-96DA5FBEAD4C}" type="presParOf" srcId="{9DBEFC76-11C2-4C24-B068-7A8557CC1E0C}" destId="{FB6ED9C9-7199-4547-A897-1258364A5991}" srcOrd="0" destOrd="0" presId="urn:microsoft.com/office/officeart/2005/8/layout/hList2"/>
    <dgm:cxn modelId="{822B8547-CBDE-487D-BEAC-691274D9F66D}" type="presParOf" srcId="{9DBEFC76-11C2-4C24-B068-7A8557CC1E0C}" destId="{538EB0F0-F2C7-4449-8A6F-9BE8BE0EEECB}" srcOrd="1" destOrd="0" presId="urn:microsoft.com/office/officeart/2005/8/layout/hList2"/>
    <dgm:cxn modelId="{6B13FE5E-9161-4AD2-96EA-E7460D093B6F}" type="presParOf" srcId="{9DBEFC76-11C2-4C24-B068-7A8557CC1E0C}" destId="{D3B89414-3658-4E56-AE9D-586BEEBE86D5}" srcOrd="2" destOrd="0" presId="urn:microsoft.com/office/officeart/2005/8/layout/h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DBFEB0-5132-4402-AFBF-3D39603391B9}">
      <dsp:nvSpPr>
        <dsp:cNvPr id="0" name=""/>
        <dsp:cNvSpPr/>
      </dsp:nvSpPr>
      <dsp:spPr>
        <a:xfrm rot="16200000">
          <a:off x="-2029399" y="3544591"/>
          <a:ext cx="5133184" cy="525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482104" bIns="0" numCol="1" spcCol="1270" anchor="t" anchorCtr="0">
          <a:noAutofit/>
        </a:bodyPr>
        <a:lstStyle/>
        <a:p>
          <a:pPr lvl="0" algn="r" defTabSz="1733550">
            <a:lnSpc>
              <a:spcPct val="90000"/>
            </a:lnSpc>
            <a:spcBef>
              <a:spcPct val="0"/>
            </a:spcBef>
            <a:spcAft>
              <a:spcPct val="35000"/>
            </a:spcAft>
          </a:pPr>
          <a:r>
            <a:rPr lang="es-GT" sz="3900" kern="1200" dirty="0" smtClean="0"/>
            <a:t>1991</a:t>
          </a:r>
          <a:endParaRPr lang="es-GT" sz="3900" kern="1200" dirty="0"/>
        </a:p>
      </dsp:txBody>
      <dsp:txXfrm>
        <a:off x="-2029399" y="3544591"/>
        <a:ext cx="5133184" cy="525536"/>
      </dsp:txXfrm>
    </dsp:sp>
    <dsp:sp modelId="{80ACF1B6-801F-4615-8A66-9BF74428E649}">
      <dsp:nvSpPr>
        <dsp:cNvPr id="0" name=""/>
        <dsp:cNvSpPr/>
      </dsp:nvSpPr>
      <dsp:spPr>
        <a:xfrm>
          <a:off x="778394" y="1789466"/>
          <a:ext cx="1992487" cy="355981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482104" rIns="220472" bIns="220472" numCol="1" spcCol="1270" anchor="t" anchorCtr="0">
          <a:noAutofit/>
        </a:bodyPr>
        <a:lstStyle/>
        <a:p>
          <a:pPr marL="228600" lvl="1" indent="-228600" algn="l" defTabSz="1066800">
            <a:lnSpc>
              <a:spcPct val="90000"/>
            </a:lnSpc>
            <a:spcBef>
              <a:spcPct val="0"/>
            </a:spcBef>
            <a:spcAft>
              <a:spcPct val="15000"/>
            </a:spcAft>
            <a:buChar char="••"/>
          </a:pPr>
          <a:r>
            <a:rPr lang="es-GT" sz="2400" kern="1200" dirty="0" err="1" smtClean="0"/>
            <a:t>Nice</a:t>
          </a:r>
          <a:r>
            <a:rPr lang="es-GT" sz="2400" kern="1200" dirty="0" smtClean="0"/>
            <a:t> </a:t>
          </a:r>
          <a:r>
            <a:rPr lang="es-GT" sz="2400" kern="1200" dirty="0" err="1" smtClean="0"/>
            <a:t>Python</a:t>
          </a:r>
          <a:endParaRPr lang="es-GT" sz="2400" kern="1200" dirty="0"/>
        </a:p>
        <a:p>
          <a:pPr marL="228600" lvl="1" indent="-228600" algn="l" defTabSz="1066800">
            <a:lnSpc>
              <a:spcPct val="90000"/>
            </a:lnSpc>
            <a:spcBef>
              <a:spcPct val="0"/>
            </a:spcBef>
            <a:spcAft>
              <a:spcPct val="15000"/>
            </a:spcAft>
            <a:buChar char="••"/>
          </a:pPr>
          <a:r>
            <a:rPr lang="es-GT" sz="2400" kern="1200" dirty="0" smtClean="0"/>
            <a:t>Microsoft introduce Visual Basic </a:t>
          </a:r>
          <a:endParaRPr lang="es-GT" sz="2400" kern="1200" dirty="0"/>
        </a:p>
      </dsp:txBody>
      <dsp:txXfrm>
        <a:off x="778394" y="1789466"/>
        <a:ext cx="1992487" cy="3559812"/>
      </dsp:txXfrm>
    </dsp:sp>
    <dsp:sp modelId="{943DB041-D941-42C7-842D-0234FF3562CB}">
      <dsp:nvSpPr>
        <dsp:cNvPr id="0" name=""/>
        <dsp:cNvSpPr/>
      </dsp:nvSpPr>
      <dsp:spPr>
        <a:xfrm>
          <a:off x="-44298" y="393599"/>
          <a:ext cx="1709618" cy="1128433"/>
        </a:xfrm>
        <a:prstGeom prst="rect">
          <a:avLst/>
        </a:prstGeom>
        <a:blipFill rotWithShape="1">
          <a:blip xmlns:r="http://schemas.openxmlformats.org/officeDocument/2006/relationships" r:embed="rId1"/>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2491A6C-516F-4638-A091-5513498A4B35}">
      <dsp:nvSpPr>
        <dsp:cNvPr id="0" name=""/>
        <dsp:cNvSpPr/>
      </dsp:nvSpPr>
      <dsp:spPr>
        <a:xfrm rot="16200000">
          <a:off x="1054731" y="3554013"/>
          <a:ext cx="5349240" cy="546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482104" bIns="0" numCol="1" spcCol="1270" anchor="t" anchorCtr="0">
          <a:noAutofit/>
        </a:bodyPr>
        <a:lstStyle/>
        <a:p>
          <a:pPr lvl="0" algn="r" defTabSz="1733550">
            <a:lnSpc>
              <a:spcPct val="90000"/>
            </a:lnSpc>
            <a:spcBef>
              <a:spcPct val="0"/>
            </a:spcBef>
            <a:spcAft>
              <a:spcPct val="35000"/>
            </a:spcAft>
          </a:pPr>
          <a:r>
            <a:rPr lang="es-GT" sz="3900" kern="1200" dirty="0" smtClean="0"/>
            <a:t>1993</a:t>
          </a:r>
          <a:endParaRPr lang="es-GT" sz="3900" kern="1200" dirty="0"/>
        </a:p>
      </dsp:txBody>
      <dsp:txXfrm>
        <a:off x="1054731" y="3554013"/>
        <a:ext cx="5349240" cy="546637"/>
      </dsp:txXfrm>
    </dsp:sp>
    <dsp:sp modelId="{2F56768C-5652-444C-B18D-385B1C4E8608}">
      <dsp:nvSpPr>
        <dsp:cNvPr id="0" name=""/>
        <dsp:cNvSpPr/>
      </dsp:nvSpPr>
      <dsp:spPr>
        <a:xfrm>
          <a:off x="4056474" y="1900937"/>
          <a:ext cx="1989029" cy="370258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482104" rIns="220472" bIns="220472" numCol="1" spcCol="1270" anchor="t" anchorCtr="0">
          <a:noAutofit/>
        </a:bodyPr>
        <a:lstStyle/>
        <a:p>
          <a:pPr marL="228600" lvl="1" indent="-228600" algn="l" defTabSz="1066800">
            <a:lnSpc>
              <a:spcPct val="90000"/>
            </a:lnSpc>
            <a:spcBef>
              <a:spcPct val="0"/>
            </a:spcBef>
            <a:spcAft>
              <a:spcPct val="15000"/>
            </a:spcAft>
            <a:buChar char="••"/>
          </a:pPr>
          <a:r>
            <a:rPr lang="es-GT" sz="2400" kern="1200" dirty="0" smtClean="0"/>
            <a:t>Apple introduce Apple </a:t>
          </a:r>
          <a:r>
            <a:rPr lang="es-GT" sz="2400" kern="1200" dirty="0" err="1" smtClean="0"/>
            <a:t>Scrip</a:t>
          </a:r>
          <a:r>
            <a:rPr lang="es-GT" sz="2400" kern="1200" dirty="0" smtClean="0"/>
            <a:t>  sistema operativo MAC OS </a:t>
          </a:r>
          <a:endParaRPr lang="es-GT" sz="2400" kern="1200" dirty="0"/>
        </a:p>
      </dsp:txBody>
      <dsp:txXfrm>
        <a:off x="4056474" y="1900937"/>
        <a:ext cx="1989029" cy="3702583"/>
      </dsp:txXfrm>
    </dsp:sp>
    <dsp:sp modelId="{A41AA53A-E73F-437F-B18A-09DE2C49DAB7}">
      <dsp:nvSpPr>
        <dsp:cNvPr id="0" name=""/>
        <dsp:cNvSpPr/>
      </dsp:nvSpPr>
      <dsp:spPr>
        <a:xfrm>
          <a:off x="3130882" y="201369"/>
          <a:ext cx="1436004" cy="1093274"/>
        </a:xfrm>
        <a:prstGeom prst="rect">
          <a:avLst/>
        </a:prstGeom>
        <a:blipFill rotWithShape="1">
          <a:blip xmlns:r="http://schemas.openxmlformats.org/officeDocument/2006/relationships" r:embed="rId2"/>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3B89414-3658-4E56-AE9D-586BEEBE86D5}">
      <dsp:nvSpPr>
        <dsp:cNvPr id="0" name=""/>
        <dsp:cNvSpPr/>
      </dsp:nvSpPr>
      <dsp:spPr>
        <a:xfrm rot="16200000">
          <a:off x="4380520" y="3378665"/>
          <a:ext cx="5349240" cy="546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482104" bIns="0" numCol="1" spcCol="1270" anchor="t" anchorCtr="0">
          <a:noAutofit/>
        </a:bodyPr>
        <a:lstStyle/>
        <a:p>
          <a:pPr lvl="0" algn="r" defTabSz="1733550">
            <a:lnSpc>
              <a:spcPct val="90000"/>
            </a:lnSpc>
            <a:spcBef>
              <a:spcPct val="0"/>
            </a:spcBef>
            <a:spcAft>
              <a:spcPct val="35000"/>
            </a:spcAft>
          </a:pPr>
          <a:r>
            <a:rPr lang="es-GT" sz="3900" kern="1200" dirty="0" smtClean="0"/>
            <a:t>1995</a:t>
          </a:r>
          <a:endParaRPr lang="es-GT" sz="3900" kern="1200" dirty="0"/>
        </a:p>
      </dsp:txBody>
      <dsp:txXfrm>
        <a:off x="4380520" y="3378665"/>
        <a:ext cx="5349240" cy="546637"/>
      </dsp:txXfrm>
    </dsp:sp>
    <dsp:sp modelId="{538EB0F0-F2C7-4449-8A6F-9BE8BE0EEECB}">
      <dsp:nvSpPr>
        <dsp:cNvPr id="0" name=""/>
        <dsp:cNvSpPr/>
      </dsp:nvSpPr>
      <dsp:spPr>
        <a:xfrm>
          <a:off x="7606479" y="1604455"/>
          <a:ext cx="2395956" cy="4245370"/>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482104" rIns="220472" bIns="220472" numCol="1" spcCol="1270" anchor="t" anchorCtr="0">
          <a:noAutofit/>
        </a:bodyPr>
        <a:lstStyle/>
        <a:p>
          <a:pPr marL="228600" lvl="1" indent="-228600" algn="l" defTabSz="1066800">
            <a:lnSpc>
              <a:spcPct val="90000"/>
            </a:lnSpc>
            <a:spcBef>
              <a:spcPct val="0"/>
            </a:spcBef>
            <a:spcAft>
              <a:spcPct val="15000"/>
            </a:spcAft>
            <a:buChar char="••"/>
          </a:pPr>
          <a:r>
            <a:rPr lang="es-GT" sz="2400" kern="1200" dirty="0" smtClean="0"/>
            <a:t>SUN crea Java</a:t>
          </a:r>
          <a:endParaRPr lang="es-GT" sz="2400" kern="1200" dirty="0"/>
        </a:p>
        <a:p>
          <a:pPr marL="228600" lvl="1" indent="-228600" algn="l" defTabSz="1066800">
            <a:lnSpc>
              <a:spcPct val="90000"/>
            </a:lnSpc>
            <a:spcBef>
              <a:spcPct val="0"/>
            </a:spcBef>
            <a:spcAft>
              <a:spcPct val="15000"/>
            </a:spcAft>
            <a:buChar char="••"/>
          </a:pPr>
          <a:r>
            <a:rPr lang="es-GT" sz="2400" kern="1200" dirty="0" smtClean="0"/>
            <a:t>En el 2004 nace la Web 2.0</a:t>
          </a:r>
          <a:endParaRPr lang="es-GT" sz="2400" kern="1200" dirty="0"/>
        </a:p>
      </dsp:txBody>
      <dsp:txXfrm>
        <a:off x="7606479" y="1604455"/>
        <a:ext cx="2395956" cy="4245370"/>
      </dsp:txXfrm>
    </dsp:sp>
    <dsp:sp modelId="{FB6ED9C9-7199-4547-A897-1258364A5991}">
      <dsp:nvSpPr>
        <dsp:cNvPr id="0" name=""/>
        <dsp:cNvSpPr/>
      </dsp:nvSpPr>
      <dsp:spPr>
        <a:xfrm>
          <a:off x="6794269" y="219287"/>
          <a:ext cx="1093274" cy="1093274"/>
        </a:xfrm>
        <a:prstGeom prst="rect">
          <a:avLst/>
        </a:prstGeom>
        <a:blipFill rotWithShape="1">
          <a:blip xmlns:r="http://schemas.openxmlformats.org/officeDocument/2006/relationships" r:embed="rId3"/>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57C484C1-2D0A-4727-BF1C-A8D6B5FCD616}"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F89E7A4F-354B-4B10-8A4E-3956256BEAD2}" type="slidenum">
              <a:rPr lang="es-GT" smtClean="0"/>
              <a:t>‹Nº›</a:t>
            </a:fld>
            <a:endParaRPr lang="es-GT"/>
          </a:p>
        </p:txBody>
      </p:sp>
    </p:spTree>
    <p:extLst>
      <p:ext uri="{BB962C8B-B14F-4D97-AF65-F5344CB8AC3E}">
        <p14:creationId xmlns:p14="http://schemas.microsoft.com/office/powerpoint/2010/main" val="2398629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7C484C1-2D0A-4727-BF1C-A8D6B5FCD616}"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F89E7A4F-354B-4B10-8A4E-3956256BEAD2}" type="slidenum">
              <a:rPr lang="es-GT" smtClean="0"/>
              <a:t>‹Nº›</a:t>
            </a:fld>
            <a:endParaRPr lang="es-GT"/>
          </a:p>
        </p:txBody>
      </p:sp>
    </p:spTree>
    <p:extLst>
      <p:ext uri="{BB962C8B-B14F-4D97-AF65-F5344CB8AC3E}">
        <p14:creationId xmlns:p14="http://schemas.microsoft.com/office/powerpoint/2010/main" val="2764267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7C484C1-2D0A-4727-BF1C-A8D6B5FCD616}"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F89E7A4F-354B-4B10-8A4E-3956256BEAD2}" type="slidenum">
              <a:rPr lang="es-GT" smtClean="0"/>
              <a:t>‹Nº›</a:t>
            </a:fld>
            <a:endParaRPr lang="es-GT"/>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734665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7C484C1-2D0A-4727-BF1C-A8D6B5FCD616}"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F89E7A4F-354B-4B10-8A4E-3956256BEAD2}" type="slidenum">
              <a:rPr lang="es-GT" smtClean="0"/>
              <a:t>‹Nº›</a:t>
            </a:fld>
            <a:endParaRPr lang="es-GT"/>
          </a:p>
        </p:txBody>
      </p:sp>
    </p:spTree>
    <p:extLst>
      <p:ext uri="{BB962C8B-B14F-4D97-AF65-F5344CB8AC3E}">
        <p14:creationId xmlns:p14="http://schemas.microsoft.com/office/powerpoint/2010/main" val="26782924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7C484C1-2D0A-4727-BF1C-A8D6B5FCD616}"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F89E7A4F-354B-4B10-8A4E-3956256BEAD2}" type="slidenum">
              <a:rPr lang="es-GT" smtClean="0"/>
              <a:t>‹Nº›</a:t>
            </a:fld>
            <a:endParaRPr lang="es-G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33799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7C484C1-2D0A-4727-BF1C-A8D6B5FCD616}"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F89E7A4F-354B-4B10-8A4E-3956256BEAD2}" type="slidenum">
              <a:rPr lang="es-GT" smtClean="0"/>
              <a:t>‹Nº›</a:t>
            </a:fld>
            <a:endParaRPr lang="es-GT"/>
          </a:p>
        </p:txBody>
      </p:sp>
    </p:spTree>
    <p:extLst>
      <p:ext uri="{BB962C8B-B14F-4D97-AF65-F5344CB8AC3E}">
        <p14:creationId xmlns:p14="http://schemas.microsoft.com/office/powerpoint/2010/main" val="27351630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7C484C1-2D0A-4727-BF1C-A8D6B5FCD616}"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F89E7A4F-354B-4B10-8A4E-3956256BEAD2}" type="slidenum">
              <a:rPr lang="es-GT" smtClean="0"/>
              <a:t>‹Nº›</a:t>
            </a:fld>
            <a:endParaRPr lang="es-GT"/>
          </a:p>
        </p:txBody>
      </p:sp>
    </p:spTree>
    <p:extLst>
      <p:ext uri="{BB962C8B-B14F-4D97-AF65-F5344CB8AC3E}">
        <p14:creationId xmlns:p14="http://schemas.microsoft.com/office/powerpoint/2010/main" val="2059502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7C484C1-2D0A-4727-BF1C-A8D6B5FCD616}"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F89E7A4F-354B-4B10-8A4E-3956256BEAD2}" type="slidenum">
              <a:rPr lang="es-GT" smtClean="0"/>
              <a:t>‹Nº›</a:t>
            </a:fld>
            <a:endParaRPr lang="es-GT"/>
          </a:p>
        </p:txBody>
      </p:sp>
    </p:spTree>
    <p:extLst>
      <p:ext uri="{BB962C8B-B14F-4D97-AF65-F5344CB8AC3E}">
        <p14:creationId xmlns:p14="http://schemas.microsoft.com/office/powerpoint/2010/main" val="3710861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7C484C1-2D0A-4727-BF1C-A8D6B5FCD616}"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F89E7A4F-354B-4B10-8A4E-3956256BEAD2}" type="slidenum">
              <a:rPr lang="es-GT" smtClean="0"/>
              <a:t>‹Nº›</a:t>
            </a:fld>
            <a:endParaRPr lang="es-GT"/>
          </a:p>
        </p:txBody>
      </p:sp>
    </p:spTree>
    <p:extLst>
      <p:ext uri="{BB962C8B-B14F-4D97-AF65-F5344CB8AC3E}">
        <p14:creationId xmlns:p14="http://schemas.microsoft.com/office/powerpoint/2010/main" val="2011127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7C484C1-2D0A-4727-BF1C-A8D6B5FCD616}"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F89E7A4F-354B-4B10-8A4E-3956256BEAD2}" type="slidenum">
              <a:rPr lang="es-GT" smtClean="0"/>
              <a:t>‹Nº›</a:t>
            </a:fld>
            <a:endParaRPr lang="es-GT"/>
          </a:p>
        </p:txBody>
      </p:sp>
    </p:spTree>
    <p:extLst>
      <p:ext uri="{BB962C8B-B14F-4D97-AF65-F5344CB8AC3E}">
        <p14:creationId xmlns:p14="http://schemas.microsoft.com/office/powerpoint/2010/main" val="792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57C484C1-2D0A-4727-BF1C-A8D6B5FCD616}" type="datetimeFigureOut">
              <a:rPr lang="es-GT" smtClean="0"/>
              <a:t>20/04/2017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F89E7A4F-354B-4B10-8A4E-3956256BEAD2}" type="slidenum">
              <a:rPr lang="es-GT" smtClean="0"/>
              <a:t>‹Nº›</a:t>
            </a:fld>
            <a:endParaRPr lang="es-GT"/>
          </a:p>
        </p:txBody>
      </p:sp>
    </p:spTree>
    <p:extLst>
      <p:ext uri="{BB962C8B-B14F-4D97-AF65-F5344CB8AC3E}">
        <p14:creationId xmlns:p14="http://schemas.microsoft.com/office/powerpoint/2010/main" val="1884852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57C484C1-2D0A-4727-BF1C-A8D6B5FCD616}" type="datetimeFigureOut">
              <a:rPr lang="es-GT" smtClean="0"/>
              <a:t>20/04/2017</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F89E7A4F-354B-4B10-8A4E-3956256BEAD2}" type="slidenum">
              <a:rPr lang="es-GT" smtClean="0"/>
              <a:t>‹Nº›</a:t>
            </a:fld>
            <a:endParaRPr lang="es-GT"/>
          </a:p>
        </p:txBody>
      </p:sp>
    </p:spTree>
    <p:extLst>
      <p:ext uri="{BB962C8B-B14F-4D97-AF65-F5344CB8AC3E}">
        <p14:creationId xmlns:p14="http://schemas.microsoft.com/office/powerpoint/2010/main" val="1711798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57C484C1-2D0A-4727-BF1C-A8D6B5FCD616}" type="datetimeFigureOut">
              <a:rPr lang="es-GT" smtClean="0"/>
              <a:t>20/04/2017</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F89E7A4F-354B-4B10-8A4E-3956256BEAD2}" type="slidenum">
              <a:rPr lang="es-GT" smtClean="0"/>
              <a:t>‹Nº›</a:t>
            </a:fld>
            <a:endParaRPr lang="es-GT"/>
          </a:p>
        </p:txBody>
      </p:sp>
    </p:spTree>
    <p:extLst>
      <p:ext uri="{BB962C8B-B14F-4D97-AF65-F5344CB8AC3E}">
        <p14:creationId xmlns:p14="http://schemas.microsoft.com/office/powerpoint/2010/main" val="3328674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C484C1-2D0A-4727-BF1C-A8D6B5FCD616}" type="datetimeFigureOut">
              <a:rPr lang="es-GT" smtClean="0"/>
              <a:t>20/04/2017</a:t>
            </a:fld>
            <a:endParaRPr lang="es-GT"/>
          </a:p>
        </p:txBody>
      </p:sp>
      <p:sp>
        <p:nvSpPr>
          <p:cNvPr id="3" name="Footer Placeholder 2"/>
          <p:cNvSpPr>
            <a:spLocks noGrp="1"/>
          </p:cNvSpPr>
          <p:nvPr>
            <p:ph type="ftr" sz="quarter" idx="11"/>
          </p:nvPr>
        </p:nvSpPr>
        <p:spPr/>
        <p:txBody>
          <a:bodyPr/>
          <a:lstStyle/>
          <a:p>
            <a:endParaRPr lang="es-GT"/>
          </a:p>
        </p:txBody>
      </p:sp>
      <p:sp>
        <p:nvSpPr>
          <p:cNvPr id="4" name="Slide Number Placeholder 3"/>
          <p:cNvSpPr>
            <a:spLocks noGrp="1"/>
          </p:cNvSpPr>
          <p:nvPr>
            <p:ph type="sldNum" sz="quarter" idx="12"/>
          </p:nvPr>
        </p:nvSpPr>
        <p:spPr/>
        <p:txBody>
          <a:bodyPr/>
          <a:lstStyle/>
          <a:p>
            <a:fld id="{F89E7A4F-354B-4B10-8A4E-3956256BEAD2}" type="slidenum">
              <a:rPr lang="es-GT" smtClean="0"/>
              <a:t>‹Nº›</a:t>
            </a:fld>
            <a:endParaRPr lang="es-GT"/>
          </a:p>
        </p:txBody>
      </p:sp>
    </p:spTree>
    <p:extLst>
      <p:ext uri="{BB962C8B-B14F-4D97-AF65-F5344CB8AC3E}">
        <p14:creationId xmlns:p14="http://schemas.microsoft.com/office/powerpoint/2010/main" val="1664851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57C484C1-2D0A-4727-BF1C-A8D6B5FCD616}" type="datetimeFigureOut">
              <a:rPr lang="es-GT" smtClean="0"/>
              <a:t>20/04/2017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F89E7A4F-354B-4B10-8A4E-3956256BEAD2}" type="slidenum">
              <a:rPr lang="es-GT" smtClean="0"/>
              <a:t>‹Nº›</a:t>
            </a:fld>
            <a:endParaRPr lang="es-GT"/>
          </a:p>
        </p:txBody>
      </p:sp>
    </p:spTree>
    <p:extLst>
      <p:ext uri="{BB962C8B-B14F-4D97-AF65-F5344CB8AC3E}">
        <p14:creationId xmlns:p14="http://schemas.microsoft.com/office/powerpoint/2010/main" val="4201378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57C484C1-2D0A-4727-BF1C-A8D6B5FCD616}" type="datetimeFigureOut">
              <a:rPr lang="es-GT" smtClean="0"/>
              <a:t>20/04/2017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F89E7A4F-354B-4B10-8A4E-3956256BEAD2}" type="slidenum">
              <a:rPr lang="es-GT" smtClean="0"/>
              <a:t>‹Nº›</a:t>
            </a:fld>
            <a:endParaRPr lang="es-GT"/>
          </a:p>
        </p:txBody>
      </p:sp>
    </p:spTree>
    <p:extLst>
      <p:ext uri="{BB962C8B-B14F-4D97-AF65-F5344CB8AC3E}">
        <p14:creationId xmlns:p14="http://schemas.microsoft.com/office/powerpoint/2010/main" val="2567713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7C484C1-2D0A-4727-BF1C-A8D6B5FCD616}" type="datetimeFigureOut">
              <a:rPr lang="es-GT" smtClean="0"/>
              <a:t>20/04/2017</a:t>
            </a:fld>
            <a:endParaRPr lang="es-GT"/>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GT"/>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89E7A4F-354B-4B10-8A4E-3956256BEAD2}" type="slidenum">
              <a:rPr lang="es-GT" smtClean="0"/>
              <a:t>‹Nº›</a:t>
            </a:fld>
            <a:endParaRPr lang="es-GT"/>
          </a:p>
        </p:txBody>
      </p:sp>
    </p:spTree>
    <p:extLst>
      <p:ext uri="{BB962C8B-B14F-4D97-AF65-F5344CB8AC3E}">
        <p14:creationId xmlns:p14="http://schemas.microsoft.com/office/powerpoint/2010/main" val="16833179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04383" y="0"/>
            <a:ext cx="9144000" cy="2387600"/>
          </a:xfrm>
        </p:spPr>
        <p:txBody>
          <a:bodyPr>
            <a:normAutofit/>
          </a:bodyPr>
          <a:lstStyle/>
          <a:p>
            <a:r>
              <a:rPr lang="es-GT" sz="3200" dirty="0" smtClean="0">
                <a:solidFill>
                  <a:schemeClr val="tx1">
                    <a:lumMod val="95000"/>
                    <a:lumOff val="5000"/>
                  </a:schemeClr>
                </a:solidFill>
              </a:rPr>
              <a:t>Liceo Compu-Market </a:t>
            </a:r>
            <a:br>
              <a:rPr lang="es-GT" sz="3200" dirty="0" smtClean="0">
                <a:solidFill>
                  <a:schemeClr val="tx1">
                    <a:lumMod val="95000"/>
                    <a:lumOff val="5000"/>
                  </a:schemeClr>
                </a:solidFill>
              </a:rPr>
            </a:br>
            <a:r>
              <a:rPr lang="es-GT" sz="3200" dirty="0" smtClean="0">
                <a:solidFill>
                  <a:schemeClr val="tx1">
                    <a:lumMod val="95000"/>
                    <a:lumOff val="5000"/>
                  </a:schemeClr>
                </a:solidFill>
              </a:rPr>
              <a:t>Catedrático: Erick González</a:t>
            </a:r>
            <a:br>
              <a:rPr lang="es-GT" sz="3200" dirty="0" smtClean="0">
                <a:solidFill>
                  <a:schemeClr val="tx1">
                    <a:lumMod val="95000"/>
                    <a:lumOff val="5000"/>
                  </a:schemeClr>
                </a:solidFill>
              </a:rPr>
            </a:br>
            <a:r>
              <a:rPr lang="es-GT" sz="3200" dirty="0" smtClean="0">
                <a:solidFill>
                  <a:schemeClr val="tx1">
                    <a:lumMod val="95000"/>
                    <a:lumOff val="5000"/>
                  </a:schemeClr>
                </a:solidFill>
              </a:rPr>
              <a:t>Catedra: Computación </a:t>
            </a:r>
            <a:endParaRPr lang="es-GT" sz="3200" dirty="0">
              <a:solidFill>
                <a:schemeClr val="tx1">
                  <a:lumMod val="95000"/>
                  <a:lumOff val="5000"/>
                </a:schemeClr>
              </a:solidFill>
            </a:endParaRPr>
          </a:p>
        </p:txBody>
      </p:sp>
      <p:sp>
        <p:nvSpPr>
          <p:cNvPr id="3" name="Subtítulo 2"/>
          <p:cNvSpPr>
            <a:spLocks noGrp="1"/>
          </p:cNvSpPr>
          <p:nvPr>
            <p:ph type="subTitle" idx="1"/>
          </p:nvPr>
        </p:nvSpPr>
        <p:spPr>
          <a:xfrm>
            <a:off x="546970" y="2668045"/>
            <a:ext cx="9144000" cy="3394552"/>
          </a:xfrm>
        </p:spPr>
        <p:txBody>
          <a:bodyPr>
            <a:normAutofit/>
          </a:bodyPr>
          <a:lstStyle/>
          <a:p>
            <a:r>
              <a:rPr lang="es-GT" dirty="0" smtClean="0">
                <a:solidFill>
                  <a:schemeClr val="tx1">
                    <a:lumMod val="95000"/>
                    <a:lumOff val="5000"/>
                  </a:schemeClr>
                </a:solidFill>
              </a:rPr>
              <a:t>Tema: Microsoft Office</a:t>
            </a:r>
          </a:p>
          <a:p>
            <a:r>
              <a:rPr lang="es-GT" dirty="0" smtClean="0">
                <a:solidFill>
                  <a:schemeClr val="tx1">
                    <a:lumMod val="95000"/>
                    <a:lumOff val="5000"/>
                  </a:schemeClr>
                </a:solidFill>
              </a:rPr>
              <a:t> </a:t>
            </a:r>
          </a:p>
          <a:p>
            <a:r>
              <a:rPr lang="es-GT" dirty="0" smtClean="0">
                <a:solidFill>
                  <a:schemeClr val="tx1">
                    <a:lumMod val="95000"/>
                    <a:lumOff val="5000"/>
                  </a:schemeClr>
                </a:solidFill>
              </a:rPr>
              <a:t>Nombre del Alumno: Mónica Vanessa Pérez Gómez </a:t>
            </a:r>
          </a:p>
          <a:p>
            <a:r>
              <a:rPr lang="es-GT" dirty="0" smtClean="0">
                <a:solidFill>
                  <a:schemeClr val="tx1">
                    <a:lumMod val="95000"/>
                    <a:lumOff val="5000"/>
                  </a:schemeClr>
                </a:solidFill>
              </a:rPr>
              <a:t>Grado: 5to Bachillerato en Ciencias y Letras con Orientación en Computación</a:t>
            </a:r>
          </a:p>
          <a:p>
            <a:r>
              <a:rPr lang="es-GT" dirty="0" smtClean="0">
                <a:solidFill>
                  <a:schemeClr val="tx1">
                    <a:lumMod val="95000"/>
                    <a:lumOff val="5000"/>
                  </a:schemeClr>
                </a:solidFill>
              </a:rPr>
              <a:t>Jornada: Vespertina</a:t>
            </a:r>
          </a:p>
          <a:p>
            <a:r>
              <a:rPr lang="es-GT" dirty="0" smtClean="0">
                <a:solidFill>
                  <a:schemeClr val="tx1">
                    <a:lumMod val="95000"/>
                    <a:lumOff val="5000"/>
                  </a:schemeClr>
                </a:solidFill>
              </a:rPr>
              <a:t>Sección</a:t>
            </a:r>
            <a:r>
              <a:rPr lang="es-GT" smtClean="0">
                <a:solidFill>
                  <a:schemeClr val="tx1">
                    <a:lumMod val="95000"/>
                    <a:lumOff val="5000"/>
                  </a:schemeClr>
                </a:solidFill>
              </a:rPr>
              <a:t>: Única </a:t>
            </a:r>
            <a:endParaRPr lang="es-GT" dirty="0">
              <a:solidFill>
                <a:schemeClr val="tx1">
                  <a:lumMod val="95000"/>
                  <a:lumOff val="5000"/>
                </a:schemeClr>
              </a:solidFill>
            </a:endParaRPr>
          </a:p>
        </p:txBody>
      </p:sp>
    </p:spTree>
    <p:extLst>
      <p:ext uri="{BB962C8B-B14F-4D97-AF65-F5344CB8AC3E}">
        <p14:creationId xmlns:p14="http://schemas.microsoft.com/office/powerpoint/2010/main" val="42212166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524000" y="313151"/>
            <a:ext cx="9144000" cy="6075123"/>
          </a:xfrm>
        </p:spPr>
        <p:txBody>
          <a:bodyPr>
            <a:normAutofit/>
          </a:bodyPr>
          <a:lstStyle/>
          <a:p>
            <a:r>
              <a:rPr lang="es-GT" dirty="0" smtClean="0"/>
              <a:t>1983 – C++: (“C con clases”; ++ es el operador de incremento en “C”) Es una extensión de lenguaje C, con mejoras tales como clases, funciones virtuales y plantillas.</a:t>
            </a:r>
          </a:p>
          <a:p>
            <a:r>
              <a:rPr lang="es-GT" dirty="0" smtClean="0"/>
              <a:t>1983 – </a:t>
            </a:r>
            <a:r>
              <a:rPr lang="es-GT" dirty="0" err="1" smtClean="0"/>
              <a:t>Objective</a:t>
            </a:r>
            <a:r>
              <a:rPr lang="es-GT" dirty="0" smtClean="0"/>
              <a:t>-C: (Extensión de “C” orientada a objetos) Ampliación de C, se adiciona la funcionalidad de paso de mensajes basado en el lenguaje </a:t>
            </a:r>
            <a:r>
              <a:rPr lang="es-GT" dirty="0" err="1" smtClean="0"/>
              <a:t>Smalltalk</a:t>
            </a:r>
            <a:r>
              <a:rPr lang="es-GT" dirty="0" smtClean="0"/>
              <a:t>.</a:t>
            </a:r>
          </a:p>
          <a:p>
            <a:endParaRPr lang="es-GT" dirty="0" smtClean="0"/>
          </a:p>
          <a:p>
            <a:r>
              <a:rPr lang="es-GT" dirty="0" smtClean="0"/>
              <a:t>1987 – Perl: Creado para el procesamiento de informes en sistemas Unix. Hoy en día es conocido por su gran potencia y versatilidad.</a:t>
            </a:r>
          </a:p>
          <a:p>
            <a:r>
              <a:rPr lang="es-GT" dirty="0" smtClean="0"/>
              <a:t>1991 – </a:t>
            </a:r>
            <a:r>
              <a:rPr lang="es-GT" dirty="0" err="1" smtClean="0"/>
              <a:t>Python</a:t>
            </a:r>
            <a:r>
              <a:rPr lang="es-GT" dirty="0" smtClean="0"/>
              <a:t>: Creado para apoyar una variedad de estilos de programación y hacerlo divertido de usar.</a:t>
            </a:r>
          </a:p>
          <a:p>
            <a:r>
              <a:rPr lang="es-GT" dirty="0" smtClean="0"/>
              <a:t>1993 – Ruby: Una lenguaje influenciado por Perl, Ada, </a:t>
            </a:r>
            <a:r>
              <a:rPr lang="es-GT" dirty="0" err="1" smtClean="0"/>
              <a:t>Lisp</a:t>
            </a:r>
            <a:r>
              <a:rPr lang="es-GT" dirty="0" smtClean="0"/>
              <a:t>, </a:t>
            </a:r>
            <a:r>
              <a:rPr lang="es-GT" dirty="0" err="1" smtClean="0"/>
              <a:t>Smalltalk</a:t>
            </a:r>
            <a:r>
              <a:rPr lang="es-GT" dirty="0" smtClean="0"/>
              <a:t>, etc. Diseñado para la programación productiva y agradable.</a:t>
            </a:r>
          </a:p>
          <a:p>
            <a:r>
              <a:rPr lang="es-GT" dirty="0" smtClean="0"/>
              <a:t>1995 – Java: Hecho para un proyecto de televisión interactiva. Funciona multiplataforma. Es el segundo lenguaje más popular (detrás de lenguaje C).</a:t>
            </a:r>
          </a:p>
          <a:p>
            <a:r>
              <a:rPr lang="es-GT" dirty="0" smtClean="0"/>
              <a:t>1995 – PHP: (“Personal Home Page”) Usado para la creación de páginas web dinámicas.</a:t>
            </a:r>
          </a:p>
          <a:p>
            <a:r>
              <a:rPr lang="es-GT" dirty="0" smtClean="0"/>
              <a:t>1995 – JavaScript: Creado para ampliar la funcionalidad de las páginas web, permite utilizar formularios de presentación/validación, interactividad, animaciones, seguimiento de la actividad del usuario, etc..</a:t>
            </a:r>
            <a:endParaRPr lang="es-GT" dirty="0"/>
          </a:p>
        </p:txBody>
      </p:sp>
    </p:spTree>
    <p:extLst>
      <p:ext uri="{BB962C8B-B14F-4D97-AF65-F5344CB8AC3E}">
        <p14:creationId xmlns:p14="http://schemas.microsoft.com/office/powerpoint/2010/main" val="3122251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Marcador de contenido 9"/>
          <p:cNvGraphicFramePr>
            <a:graphicFrameLocks noGrp="1"/>
          </p:cNvGraphicFramePr>
          <p:nvPr>
            <p:ph idx="1"/>
            <p:extLst>
              <p:ext uri="{D42A27DB-BD31-4B8C-83A1-F6EECF244321}">
                <p14:modId xmlns:p14="http://schemas.microsoft.com/office/powerpoint/2010/main" val="930487073"/>
              </p:ext>
            </p:extLst>
          </p:nvPr>
        </p:nvGraphicFramePr>
        <p:xfrm>
          <a:off x="663575" y="0"/>
          <a:ext cx="10690225"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1702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35693" y="-906854"/>
            <a:ext cx="9144000" cy="2387600"/>
          </a:xfrm>
        </p:spPr>
        <p:txBody>
          <a:bodyPr/>
          <a:lstStyle/>
          <a:p>
            <a:r>
              <a:rPr lang="es-GT" dirty="0" smtClean="0"/>
              <a:t>Mantenimiento Preventivo </a:t>
            </a:r>
            <a:endParaRPr lang="es-GT" dirty="0"/>
          </a:p>
        </p:txBody>
      </p:sp>
      <p:sp>
        <p:nvSpPr>
          <p:cNvPr id="3" name="Subtítulo 2"/>
          <p:cNvSpPr>
            <a:spLocks noGrp="1"/>
          </p:cNvSpPr>
          <p:nvPr>
            <p:ph type="subTitle" idx="1"/>
          </p:nvPr>
        </p:nvSpPr>
        <p:spPr>
          <a:xfrm>
            <a:off x="1390388" y="1480747"/>
            <a:ext cx="9127299" cy="4907528"/>
          </a:xfrm>
        </p:spPr>
        <p:txBody>
          <a:bodyPr>
            <a:noAutofit/>
          </a:bodyPr>
          <a:lstStyle/>
          <a:p>
            <a:r>
              <a:rPr lang="es-GT" dirty="0" smtClean="0"/>
              <a:t>En las operaciones de mantenimiento, el mantenimiento preventivo es el destinado a la conservación de equipos o instalaciones mediante la realización de revisión y reparación que garanticen su buen funcionamiento y fiabilidad. El mantenimiento preventivo se realiza en equipos en condiciones de funcionamiento, por oposición al mantenimiento correctivo que repara o pone en condiciones de funcionamiento aquellos que dejaron de funcionar o están dañados.</a:t>
            </a:r>
          </a:p>
          <a:p>
            <a:r>
              <a:rPr lang="es-GT" dirty="0" smtClean="0"/>
              <a:t>El primer objetivo del mantenimiento es evitar o mitigar las consecuencias de los fallos del equipo, logrando prevenir las incidencias antes de que estas ocurran. Las tareas de mantenimiento preventivo pueden incluir acciones como cambio de piezas desgastadas, cambios de aceites y lubricantes, etc. El mantenimiento preventivo debe evitar los fallos en el equipo antes de que estos ocurran.</a:t>
            </a:r>
          </a:p>
        </p:txBody>
      </p:sp>
    </p:spTree>
    <p:extLst>
      <p:ext uri="{BB962C8B-B14F-4D97-AF65-F5344CB8AC3E}">
        <p14:creationId xmlns:p14="http://schemas.microsoft.com/office/powerpoint/2010/main" val="849966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223376" y="283119"/>
            <a:ext cx="9144000" cy="2873440"/>
          </a:xfrm>
        </p:spPr>
        <p:txBody>
          <a:bodyPr>
            <a:noAutofit/>
          </a:bodyPr>
          <a:lstStyle/>
          <a:p>
            <a:r>
              <a:rPr lang="es-GT" sz="2800" dirty="0" smtClean="0">
                <a:solidFill>
                  <a:schemeClr val="bg1">
                    <a:lumMod val="50000"/>
                  </a:schemeClr>
                </a:solidFill>
                <a:latin typeface="+mn-lt"/>
              </a:rPr>
              <a:t>Ventajas</a:t>
            </a:r>
            <a:r>
              <a:rPr lang="es-GT" sz="2400" dirty="0" smtClean="0">
                <a:solidFill>
                  <a:schemeClr val="bg1">
                    <a:lumMod val="50000"/>
                  </a:schemeClr>
                </a:solidFill>
              </a:rPr>
              <a:t/>
            </a:r>
            <a:br>
              <a:rPr lang="es-GT" sz="2400" dirty="0" smtClean="0">
                <a:solidFill>
                  <a:schemeClr val="bg1">
                    <a:lumMod val="50000"/>
                  </a:schemeClr>
                </a:solidFill>
              </a:rPr>
            </a:br>
            <a:r>
              <a:rPr lang="es-GT" sz="2400" dirty="0" smtClean="0">
                <a:solidFill>
                  <a:schemeClr val="bg1">
                    <a:lumMod val="50000"/>
                  </a:schemeClr>
                </a:solidFill>
              </a:rPr>
              <a:t>-Confiablidad, los equipos operan en mejores condiciones de seguridad, ya que se conoce su estado, y sus condiciones de funcionamiento.</a:t>
            </a:r>
            <a:br>
              <a:rPr lang="es-GT" sz="2400" dirty="0" smtClean="0">
                <a:solidFill>
                  <a:schemeClr val="bg1">
                    <a:lumMod val="50000"/>
                  </a:schemeClr>
                </a:solidFill>
              </a:rPr>
            </a:br>
            <a:r>
              <a:rPr lang="es-GT" sz="2400" dirty="0" smtClean="0">
                <a:solidFill>
                  <a:schemeClr val="bg1">
                    <a:lumMod val="50000"/>
                  </a:schemeClr>
                </a:solidFill>
              </a:rPr>
              <a:t>-Mayor duración de los equipos e instalaciones.</a:t>
            </a:r>
            <a:br>
              <a:rPr lang="es-GT" sz="2400" dirty="0" smtClean="0">
                <a:solidFill>
                  <a:schemeClr val="bg1">
                    <a:lumMod val="50000"/>
                  </a:schemeClr>
                </a:solidFill>
              </a:rPr>
            </a:br>
            <a:r>
              <a:rPr lang="es-GT" sz="2400" dirty="0" smtClean="0">
                <a:solidFill>
                  <a:schemeClr val="bg1">
                    <a:lumMod val="50000"/>
                  </a:schemeClr>
                </a:solidFill>
              </a:rPr>
              <a:t>-Uniformidad en la carga de trabajo para el personal del mantenimiento debido a una programación de actividades.</a:t>
            </a:r>
            <a:br>
              <a:rPr lang="es-GT" sz="2400" dirty="0" smtClean="0">
                <a:solidFill>
                  <a:schemeClr val="bg1">
                    <a:lumMod val="50000"/>
                  </a:schemeClr>
                </a:solidFill>
              </a:rPr>
            </a:br>
            <a:r>
              <a:rPr lang="es-GT" sz="2400" dirty="0" smtClean="0">
                <a:solidFill>
                  <a:schemeClr val="bg1">
                    <a:lumMod val="50000"/>
                  </a:schemeClr>
                </a:solidFill>
              </a:rPr>
              <a:t>-Menor costo de reparaciones.</a:t>
            </a:r>
            <a:endParaRPr lang="es-GT" sz="2400" dirty="0">
              <a:solidFill>
                <a:schemeClr val="bg1">
                  <a:lumMod val="50000"/>
                </a:schemeClr>
              </a:solidFill>
            </a:endParaRPr>
          </a:p>
        </p:txBody>
      </p:sp>
      <p:sp>
        <p:nvSpPr>
          <p:cNvPr id="3" name="Subtítulo 2"/>
          <p:cNvSpPr>
            <a:spLocks noGrp="1"/>
          </p:cNvSpPr>
          <p:nvPr>
            <p:ph type="subTitle" idx="1"/>
          </p:nvPr>
        </p:nvSpPr>
        <p:spPr>
          <a:xfrm>
            <a:off x="1524000" y="3156559"/>
            <a:ext cx="9144000" cy="2818356"/>
          </a:xfrm>
        </p:spPr>
        <p:txBody>
          <a:bodyPr/>
          <a:lstStyle/>
          <a:p>
            <a:r>
              <a:rPr lang="es-GT" dirty="0" smtClean="0"/>
              <a:t>Desventajas </a:t>
            </a:r>
          </a:p>
          <a:p>
            <a:r>
              <a:rPr lang="es-GT" dirty="0" smtClean="0">
                <a:latin typeface="+mj-lt"/>
              </a:rPr>
              <a:t>-Es muy probable que se originen alunas fallas al momento de la ejecución, lo que ocasiona que este sea más tardado.</a:t>
            </a:r>
          </a:p>
          <a:p>
            <a:r>
              <a:rPr lang="es-GT" dirty="0" smtClean="0">
                <a:latin typeface="+mj-lt"/>
              </a:rPr>
              <a:t>-El precio puede ser muy costoso, lo cual podría afectar a la hora de comprar los repuestos de recursos en el momento que se necesiten.</a:t>
            </a:r>
          </a:p>
          <a:p>
            <a:r>
              <a:rPr lang="es-GT" dirty="0" smtClean="0">
                <a:latin typeface="+mj-lt"/>
              </a:rPr>
              <a:t>-No podemos asegurar el tiempo que tardara en reparase dichas fallas.</a:t>
            </a:r>
            <a:endParaRPr lang="es-GT" dirty="0">
              <a:latin typeface="+mj-lt"/>
            </a:endParaRPr>
          </a:p>
        </p:txBody>
      </p:sp>
    </p:spTree>
    <p:extLst>
      <p:ext uri="{BB962C8B-B14F-4D97-AF65-F5344CB8AC3E}">
        <p14:creationId xmlns:p14="http://schemas.microsoft.com/office/powerpoint/2010/main" val="1079710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677334" y="609599"/>
            <a:ext cx="8596668" cy="3436307"/>
          </a:xfrm>
        </p:spPr>
        <p:txBody>
          <a:bodyPr>
            <a:normAutofit fontScale="90000"/>
          </a:bodyPr>
          <a:lstStyle/>
          <a:p>
            <a:r>
              <a:rPr lang="es-GT" dirty="0" smtClean="0">
                <a:solidFill>
                  <a:schemeClr val="tx1">
                    <a:lumMod val="95000"/>
                    <a:lumOff val="5000"/>
                  </a:schemeClr>
                </a:solidFill>
              </a:rPr>
              <a:t>                       Conclusión</a:t>
            </a:r>
            <a:r>
              <a:rPr lang="es-GT" dirty="0" smtClean="0"/>
              <a:t/>
            </a:r>
            <a:br>
              <a:rPr lang="es-GT" dirty="0" smtClean="0"/>
            </a:br>
            <a:r>
              <a:rPr lang="es-GT" sz="2400" dirty="0" smtClean="0">
                <a:solidFill>
                  <a:schemeClr val="bg1">
                    <a:lumMod val="50000"/>
                  </a:schemeClr>
                </a:solidFill>
              </a:rPr>
              <a:t>A lo largo del tiempo todo lo que tiene que ver con computación ha dado un giro grande todo ha ido evolucionando, muy ha menudo todo </a:t>
            </a:r>
            <a:r>
              <a:rPr lang="es-GT" sz="2400" smtClean="0">
                <a:solidFill>
                  <a:schemeClr val="bg1">
                    <a:lumMod val="50000"/>
                  </a:schemeClr>
                </a:solidFill>
              </a:rPr>
              <a:t>es diferente, </a:t>
            </a:r>
            <a:r>
              <a:rPr lang="es-GT" sz="2400" dirty="0" smtClean="0">
                <a:solidFill>
                  <a:schemeClr val="bg1">
                    <a:lumMod val="50000"/>
                  </a:schemeClr>
                </a:solidFill>
              </a:rPr>
              <a:t>antes no se tenia conocimiento de tantos leguajes de programación, ni se sabia las ventajas de usar un mantenimiento preventivo así como su desventajas al no usarlo todo esto es una rama muy importante ya que tenemos que tener conocimiento de todo para poder aprender y darles un buen mantenimiento a nuestras maquinas.</a:t>
            </a:r>
            <a:endParaRPr lang="es-GT" sz="2400" dirty="0">
              <a:solidFill>
                <a:schemeClr val="bg1">
                  <a:lumMod val="50000"/>
                </a:schemeClr>
              </a:solidFill>
            </a:endParaRPr>
          </a:p>
        </p:txBody>
      </p:sp>
    </p:spTree>
    <p:extLst>
      <p:ext uri="{BB962C8B-B14F-4D97-AF65-F5344CB8AC3E}">
        <p14:creationId xmlns:p14="http://schemas.microsoft.com/office/powerpoint/2010/main" val="2538296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r>
              <a:rPr lang="es-GT" dirty="0"/>
              <a:t>	</a:t>
            </a:r>
            <a:r>
              <a:rPr lang="es-GT" dirty="0" smtClean="0"/>
              <a:t>Introducción</a:t>
            </a:r>
            <a:br>
              <a:rPr lang="es-GT" dirty="0" smtClean="0"/>
            </a:br>
            <a:r>
              <a:rPr lang="es-GT" dirty="0" smtClean="0"/>
              <a:t/>
            </a:r>
            <a:br>
              <a:rPr lang="es-GT" dirty="0" smtClean="0"/>
            </a:br>
            <a:endParaRPr lang="es-GT" dirty="0"/>
          </a:p>
        </p:txBody>
      </p:sp>
      <p:sp>
        <p:nvSpPr>
          <p:cNvPr id="3" name="Subtítulo 2"/>
          <p:cNvSpPr>
            <a:spLocks noGrp="1"/>
          </p:cNvSpPr>
          <p:nvPr>
            <p:ph type="subTitle" idx="1"/>
          </p:nvPr>
        </p:nvSpPr>
        <p:spPr/>
        <p:txBody>
          <a:bodyPr/>
          <a:lstStyle/>
          <a:p>
            <a:r>
              <a:rPr lang="es-GT" dirty="0" smtClean="0"/>
              <a:t>A continuación se le presenta el siguiente trabajo el cual trata de Informática/</a:t>
            </a:r>
            <a:r>
              <a:rPr lang="es-GT" dirty="0" err="1" smtClean="0"/>
              <a:t>Ofimatica</a:t>
            </a:r>
            <a:r>
              <a:rPr lang="es-GT" dirty="0" smtClean="0"/>
              <a:t>, Lenguajes de programación y Mantenimiento preventivo, esperando sea de su agrado. </a:t>
            </a:r>
            <a:endParaRPr lang="es-GT" dirty="0"/>
          </a:p>
        </p:txBody>
      </p:sp>
    </p:spTree>
    <p:extLst>
      <p:ext uri="{BB962C8B-B14F-4D97-AF65-F5344CB8AC3E}">
        <p14:creationId xmlns:p14="http://schemas.microsoft.com/office/powerpoint/2010/main" val="285089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32351" y="-501041"/>
            <a:ext cx="9144000" cy="2395147"/>
          </a:xfrm>
        </p:spPr>
        <p:txBody>
          <a:bodyPr/>
          <a:lstStyle/>
          <a:p>
            <a:r>
              <a:rPr lang="es-GT" dirty="0" smtClean="0"/>
              <a:t>Informática</a:t>
            </a:r>
            <a:br>
              <a:rPr lang="es-GT" dirty="0" smtClean="0"/>
            </a:br>
            <a:r>
              <a:rPr lang="es-GT" dirty="0" smtClean="0"/>
              <a:t>Ofimática </a:t>
            </a:r>
            <a:endParaRPr lang="es-GT" dirty="0"/>
          </a:p>
        </p:txBody>
      </p:sp>
      <p:sp>
        <p:nvSpPr>
          <p:cNvPr id="3" name="Subtítulo 2"/>
          <p:cNvSpPr>
            <a:spLocks noGrp="1"/>
          </p:cNvSpPr>
          <p:nvPr>
            <p:ph type="subTitle" idx="1"/>
          </p:nvPr>
        </p:nvSpPr>
        <p:spPr>
          <a:xfrm>
            <a:off x="1511475" y="2048811"/>
            <a:ext cx="9144000" cy="4358252"/>
          </a:xfrm>
        </p:spPr>
        <p:txBody>
          <a:bodyPr>
            <a:normAutofit/>
          </a:bodyPr>
          <a:lstStyle/>
          <a:p>
            <a:r>
              <a:rPr lang="es-GT" sz="2300" dirty="0" smtClean="0"/>
              <a:t>INFORMÁTICA</a:t>
            </a:r>
          </a:p>
          <a:p>
            <a:r>
              <a:rPr lang="es-GT" dirty="0" smtClean="0"/>
              <a:t>Es la disciplina que estudia el tratamiento automático de la información utilizando dispositivos electrónicos y sistemas computacionales. Es un vocablo proveniente del francés informa tique, acuñado por el ingeniero Philips </a:t>
            </a:r>
            <a:r>
              <a:rPr lang="es-GT" dirty="0" err="1" smtClean="0"/>
              <a:t>Dreyfus</a:t>
            </a:r>
            <a:r>
              <a:rPr lang="es-GT" dirty="0" smtClean="0"/>
              <a:t> en 1962, acrónimo de las palabras información y autentique. </a:t>
            </a:r>
          </a:p>
          <a:p>
            <a:r>
              <a:rPr lang="es-GT" dirty="0" smtClean="0"/>
              <a:t>Confluyen en este término, muchas de las técnicas y de las máquinas que el hombre ha desarrollado a lo largo de la historia para apoyar y potenciar sus capacidades de memoria, de pensamiento y de comunicación.</a:t>
            </a:r>
          </a:p>
          <a:p>
            <a:endParaRPr lang="es-GT" dirty="0"/>
          </a:p>
        </p:txBody>
      </p:sp>
    </p:spTree>
    <p:extLst>
      <p:ext uri="{BB962C8B-B14F-4D97-AF65-F5344CB8AC3E}">
        <p14:creationId xmlns:p14="http://schemas.microsoft.com/office/powerpoint/2010/main" val="3763567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613776" y="438409"/>
            <a:ext cx="9979068" cy="4819389"/>
          </a:xfrm>
        </p:spPr>
        <p:txBody>
          <a:bodyPr/>
          <a:lstStyle/>
          <a:p>
            <a:r>
              <a:rPr lang="es-GT" dirty="0" smtClean="0"/>
              <a:t> la informática se refiere al procesamiento automático de información mediante dispositivos electrónicos y sistemas computacionales. Los sistemas informáticos deben contar con la capacidad de cumplir tres tareas básicas: entrada (captación de la información), procesamiento y salida (transmisión de los resultados). El conjunto de estas tres tareas se conoce como algoritmo.</a:t>
            </a:r>
          </a:p>
          <a:p>
            <a:endParaRPr lang="es-GT" dirty="0"/>
          </a:p>
        </p:txBody>
      </p:sp>
      <p:pic>
        <p:nvPicPr>
          <p:cNvPr id="4" name="Imagen 3"/>
          <p:cNvPicPr>
            <a:picLocks noChangeAspect="1"/>
          </p:cNvPicPr>
          <p:nvPr/>
        </p:nvPicPr>
        <p:blipFill>
          <a:blip r:embed="rId2"/>
          <a:stretch>
            <a:fillRect/>
          </a:stretch>
        </p:blipFill>
        <p:spPr>
          <a:xfrm>
            <a:off x="8906005" y="1528385"/>
            <a:ext cx="2338909" cy="2639439"/>
          </a:xfrm>
          <a:prstGeom prst="rect">
            <a:avLst/>
          </a:prstGeom>
        </p:spPr>
      </p:pic>
      <p:sp>
        <p:nvSpPr>
          <p:cNvPr id="5" name="Rectángulo 4"/>
          <p:cNvSpPr/>
          <p:nvPr/>
        </p:nvSpPr>
        <p:spPr>
          <a:xfrm>
            <a:off x="801666" y="2413498"/>
            <a:ext cx="8304756" cy="2585323"/>
          </a:xfrm>
          <a:prstGeom prst="rect">
            <a:avLst/>
          </a:prstGeom>
        </p:spPr>
        <p:txBody>
          <a:bodyPr wrap="square">
            <a:spAutoFit/>
          </a:bodyPr>
          <a:lstStyle/>
          <a:p>
            <a:r>
              <a:rPr lang="es-GT" sz="2400" dirty="0" smtClean="0"/>
              <a:t>La informática abarca también los principales fundamentos de las ciencias de la computación, como la programación para el desarrollo de software, la arquitectura de las computadoras y del hardware, las redes como Internet y la inteligencia artificial. Incluso se aplica en varios temas de la electrónica.</a:t>
            </a:r>
          </a:p>
          <a:p>
            <a:endParaRPr lang="es-GT" sz="2400" dirty="0" smtClean="0"/>
          </a:p>
          <a:p>
            <a:endParaRPr lang="es-GT" dirty="0"/>
          </a:p>
        </p:txBody>
      </p:sp>
    </p:spTree>
    <p:extLst>
      <p:ext uri="{BB962C8B-B14F-4D97-AF65-F5344CB8AC3E}">
        <p14:creationId xmlns:p14="http://schemas.microsoft.com/office/powerpoint/2010/main" val="1296185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227551" y="-388307"/>
            <a:ext cx="9440449" cy="2404997"/>
          </a:xfrm>
        </p:spPr>
        <p:txBody>
          <a:bodyPr/>
          <a:lstStyle/>
          <a:p>
            <a:r>
              <a:rPr lang="es-GT" dirty="0" smtClean="0"/>
              <a:t>Ofimática</a:t>
            </a:r>
            <a:br>
              <a:rPr lang="es-GT" dirty="0" smtClean="0"/>
            </a:br>
            <a:endParaRPr lang="es-GT" dirty="0"/>
          </a:p>
        </p:txBody>
      </p:sp>
      <p:sp>
        <p:nvSpPr>
          <p:cNvPr id="3" name="Subtítulo 2"/>
          <p:cNvSpPr>
            <a:spLocks noGrp="1"/>
          </p:cNvSpPr>
          <p:nvPr>
            <p:ph type="subTitle" idx="1"/>
          </p:nvPr>
        </p:nvSpPr>
        <p:spPr>
          <a:xfrm>
            <a:off x="1528175" y="1089764"/>
            <a:ext cx="9139825" cy="5768236"/>
          </a:xfrm>
        </p:spPr>
        <p:txBody>
          <a:bodyPr>
            <a:normAutofit/>
          </a:bodyPr>
          <a:lstStyle/>
          <a:p>
            <a:endParaRPr lang="es-GT" sz="1800" dirty="0" smtClean="0"/>
          </a:p>
          <a:p>
            <a:r>
              <a:rPr lang="es-GT" dirty="0" smtClean="0"/>
              <a:t>Se llama ofimática al equipamiento hardware y software usado para crear, coleccionar, almacenar, manipular y transmitir digitalmente la información necesaria en una oficina para realizar tareas y lograr objetivos básicos. Las actividades básicas de un sistema ofimático comprenden</a:t>
            </a:r>
          </a:p>
          <a:p>
            <a:r>
              <a:rPr lang="es-GT" dirty="0" smtClean="0"/>
              <a:t>El almacenamiento de datos, la transferencia electrónica de los mismos y la gestión de información electrónica relativa el negocio. </a:t>
            </a:r>
          </a:p>
          <a:p>
            <a:r>
              <a:rPr lang="es-GT" dirty="0" smtClean="0"/>
              <a:t>Las herramientas ofimáticas  permiten idear, crear, manipular, transmitir y almacenar información necesaria en una oficina. Actualmente es fundamental que éstas estén conectadas a una red local y/o a Internet.</a:t>
            </a:r>
          </a:p>
          <a:p>
            <a:r>
              <a:rPr lang="es-GT" dirty="0" smtClean="0"/>
              <a:t>La ofimática tuvo un mayor desarrollo en la década de los 70, junto con la manifestación de los equipos de oficina cuando se incluyen los microprocesadores, disminuyendo el uso de métodos y herramientas, para el uso de otras más avanzadas, un ejemplo de ellos es el reemplazo de las máquinas de escribir por las computadoras incorporadas con sus procesadores de texto. Entre las herramientas y procedimientos informáticos más comunes están: procesamiento de textos, hoja de cálculo, herramientas de presentación multimedia, Programas de e-mail, correo de voz, mensajeros, base de datos, agendas, calculadoras, etc.</a:t>
            </a:r>
            <a:endParaRPr lang="es-GT" dirty="0"/>
          </a:p>
        </p:txBody>
      </p:sp>
    </p:spTree>
    <p:extLst>
      <p:ext uri="{BB962C8B-B14F-4D97-AF65-F5344CB8AC3E}">
        <p14:creationId xmlns:p14="http://schemas.microsoft.com/office/powerpoint/2010/main" val="2645903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p:cNvPicPr>
            <a:picLocks noGrp="1" noChangeAspect="1"/>
          </p:cNvPicPr>
          <p:nvPr>
            <p:ph idx="1"/>
          </p:nvPr>
        </p:nvPicPr>
        <p:blipFill>
          <a:blip r:embed="rId2"/>
          <a:stretch>
            <a:fillRect/>
          </a:stretch>
        </p:blipFill>
        <p:spPr>
          <a:xfrm>
            <a:off x="619070" y="375422"/>
            <a:ext cx="5144501" cy="3858376"/>
          </a:xfrm>
          <a:prstGeom prst="rect">
            <a:avLst/>
          </a:prstGeom>
        </p:spPr>
      </p:pic>
      <p:pic>
        <p:nvPicPr>
          <p:cNvPr id="6" name="Imagen 5"/>
          <p:cNvPicPr>
            <a:picLocks noChangeAspect="1"/>
          </p:cNvPicPr>
          <p:nvPr/>
        </p:nvPicPr>
        <p:blipFill>
          <a:blip r:embed="rId3"/>
          <a:stretch>
            <a:fillRect/>
          </a:stretch>
        </p:blipFill>
        <p:spPr>
          <a:xfrm>
            <a:off x="5889321" y="4008329"/>
            <a:ext cx="5341176" cy="2670588"/>
          </a:xfrm>
          <a:prstGeom prst="rect">
            <a:avLst/>
          </a:prstGeom>
        </p:spPr>
      </p:pic>
    </p:spTree>
    <p:extLst>
      <p:ext uri="{BB962C8B-B14F-4D97-AF65-F5344CB8AC3E}">
        <p14:creationId xmlns:p14="http://schemas.microsoft.com/office/powerpoint/2010/main" val="54997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311058" y="0"/>
            <a:ext cx="9144000" cy="2387600"/>
          </a:xfrm>
        </p:spPr>
        <p:txBody>
          <a:bodyPr/>
          <a:lstStyle/>
          <a:p>
            <a:r>
              <a:rPr lang="es-GT" dirty="0" smtClean="0"/>
              <a:t>Lenguajes de Programación Y su línea de Tiempo</a:t>
            </a:r>
            <a:endParaRPr lang="es-GT" dirty="0"/>
          </a:p>
        </p:txBody>
      </p:sp>
      <p:sp>
        <p:nvSpPr>
          <p:cNvPr id="3" name="Subtítulo 2"/>
          <p:cNvSpPr>
            <a:spLocks noGrp="1"/>
          </p:cNvSpPr>
          <p:nvPr>
            <p:ph type="subTitle" idx="1"/>
          </p:nvPr>
        </p:nvSpPr>
        <p:spPr>
          <a:xfrm>
            <a:off x="1148218" y="2199123"/>
            <a:ext cx="9144000" cy="3888526"/>
          </a:xfrm>
        </p:spPr>
        <p:txBody>
          <a:bodyPr>
            <a:normAutofit fontScale="85000" lnSpcReduction="20000"/>
          </a:bodyPr>
          <a:lstStyle/>
          <a:p>
            <a:r>
              <a:rPr lang="es-GT" dirty="0" smtClean="0"/>
              <a:t> </a:t>
            </a:r>
          </a:p>
          <a:p>
            <a:r>
              <a:rPr lang="es-GT" sz="2600" dirty="0" smtClean="0"/>
              <a:t>Con el paso del tiempo y la continua evolución de las computadoras, los lenguajes de programación han ido cambiando y mejorando de acuerdo a las necesidades tanto de programadores como de las máquinas en general, dejando consigo una gran variedad de lenguajes y códigos que seguramente nadie conoce en su totalidad.</a:t>
            </a:r>
          </a:p>
          <a:p>
            <a:r>
              <a:rPr lang="es-GT" sz="2600" dirty="0" smtClean="0"/>
              <a:t>Si nos ponemos en la tarea de investigar un poco sobre la historia de los lenguajes de programación seguro encontraremos datos sorprendentes, como por ejemplo el hecho de que el primer lenguaje de computadora apareció hace mas de 100 años y fue escrito por una mujer, Ada </a:t>
            </a:r>
            <a:r>
              <a:rPr lang="es-GT" sz="2600" dirty="0" err="1" smtClean="0"/>
              <a:t>Lovelace</a:t>
            </a:r>
            <a:r>
              <a:rPr lang="es-GT" sz="2600" dirty="0" smtClean="0"/>
              <a:t> quien es considerada como la primera programadora tras haber escrito la manipulación de los símbolos para una máquina de Charles Babbage que aún no había sido construida.</a:t>
            </a:r>
            <a:endParaRPr lang="es-GT" sz="2600" dirty="0"/>
          </a:p>
        </p:txBody>
      </p:sp>
    </p:spTree>
    <p:extLst>
      <p:ext uri="{BB962C8B-B14F-4D97-AF65-F5344CB8AC3E}">
        <p14:creationId xmlns:p14="http://schemas.microsoft.com/office/powerpoint/2010/main" val="35296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014608" y="200416"/>
            <a:ext cx="9653392" cy="6200384"/>
          </a:xfrm>
        </p:spPr>
        <p:txBody>
          <a:bodyPr>
            <a:normAutofit/>
          </a:bodyPr>
          <a:lstStyle/>
          <a:p>
            <a:r>
              <a:rPr lang="es-GT" dirty="0" smtClean="0"/>
              <a:t>Los lenguajes de programación al principio eran muy difíciles de entender pues estaban desarrollados para ser entendidos directamente por las maquinas (lenguajes de bajo nivel) y eran muy pocas las personas que se dedicaban a programar en ese entonces, pero con el paso del tiempo se han hecho cada vez mas amigables y gracias al uso de compiladores e interpretes se ha podido llevar la programación a un nivel mas humano (lenguajes de 1843: Ada </a:t>
            </a:r>
            <a:r>
              <a:rPr lang="es-GT" dirty="0" err="1" smtClean="0"/>
              <a:t>Lovelace</a:t>
            </a:r>
            <a:r>
              <a:rPr lang="es-GT" dirty="0" smtClean="0"/>
              <a:t> desarrolla el primer lenguaje de programación cuando escribió un algoritmo para la máquina analítica de Charles Babbage.</a:t>
            </a:r>
          </a:p>
          <a:p>
            <a:r>
              <a:rPr lang="es-GT" dirty="0" smtClean="0"/>
              <a:t>1957 – Fortran: (“</a:t>
            </a:r>
            <a:r>
              <a:rPr lang="es-GT" dirty="0" err="1" smtClean="0"/>
              <a:t>The</a:t>
            </a:r>
            <a:r>
              <a:rPr lang="es-GT" dirty="0" smtClean="0"/>
              <a:t> IBM </a:t>
            </a:r>
            <a:r>
              <a:rPr lang="es-GT" dirty="0" err="1" smtClean="0"/>
              <a:t>Mathematical</a:t>
            </a:r>
            <a:r>
              <a:rPr lang="es-GT" dirty="0" smtClean="0"/>
              <a:t> Formula </a:t>
            </a:r>
            <a:r>
              <a:rPr lang="es-GT" dirty="0" err="1" smtClean="0"/>
              <a:t>Translating</a:t>
            </a:r>
            <a:r>
              <a:rPr lang="es-GT" dirty="0" smtClean="0"/>
              <a:t> </a:t>
            </a:r>
            <a:r>
              <a:rPr lang="es-GT" dirty="0" err="1" smtClean="0"/>
              <a:t>System</a:t>
            </a:r>
            <a:r>
              <a:rPr lang="es-GT" dirty="0" smtClean="0"/>
              <a:t>”): Un lenguaje de programación de alto nivel de propósito general. Para cálculo numérico y científico (como alternativa al lenguaje ensamblador). Es el lenguaje de programación más antiguo que se utiliza hoy en día.</a:t>
            </a:r>
          </a:p>
          <a:p>
            <a:r>
              <a:rPr lang="es-GT" dirty="0" smtClean="0"/>
              <a:t>1958 – </a:t>
            </a:r>
            <a:r>
              <a:rPr lang="es-GT" dirty="0" err="1" smtClean="0"/>
              <a:t>Lisp</a:t>
            </a:r>
            <a:r>
              <a:rPr lang="es-GT" dirty="0" smtClean="0"/>
              <a:t>: (“</a:t>
            </a:r>
            <a:r>
              <a:rPr lang="es-GT" dirty="0" err="1" smtClean="0"/>
              <a:t>List</a:t>
            </a:r>
            <a:r>
              <a:rPr lang="es-GT" dirty="0" smtClean="0"/>
              <a:t> </a:t>
            </a:r>
            <a:r>
              <a:rPr lang="es-GT" dirty="0" err="1" smtClean="0"/>
              <a:t>Processor</a:t>
            </a:r>
            <a:r>
              <a:rPr lang="es-GT" dirty="0" smtClean="0"/>
              <a:t>”) Utilizado para la notación matemática y temas de ciencias de la computación.</a:t>
            </a:r>
          </a:p>
        </p:txBody>
      </p:sp>
    </p:spTree>
    <p:extLst>
      <p:ext uri="{BB962C8B-B14F-4D97-AF65-F5344CB8AC3E}">
        <p14:creationId xmlns:p14="http://schemas.microsoft.com/office/powerpoint/2010/main" val="980133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38827" y="212942"/>
            <a:ext cx="10714973" cy="5964021"/>
          </a:xfrm>
        </p:spPr>
        <p:txBody>
          <a:bodyPr>
            <a:normAutofit fontScale="92500"/>
          </a:bodyPr>
          <a:lstStyle/>
          <a:p>
            <a:r>
              <a:rPr lang="es-GT" sz="2400" dirty="0" smtClean="0"/>
              <a:t>1959 – Cobol: (“</a:t>
            </a:r>
            <a:r>
              <a:rPr lang="es-GT" sz="2400" dirty="0" err="1" smtClean="0"/>
              <a:t>Common</a:t>
            </a:r>
            <a:r>
              <a:rPr lang="es-GT" sz="2400" dirty="0" smtClean="0"/>
              <a:t> Business-</a:t>
            </a:r>
            <a:r>
              <a:rPr lang="es-GT" sz="2400" dirty="0" err="1" smtClean="0"/>
              <a:t>Oriented</a:t>
            </a:r>
            <a:r>
              <a:rPr lang="es-GT" sz="2400" dirty="0" smtClean="0"/>
              <a:t> </a:t>
            </a:r>
            <a:r>
              <a:rPr lang="es-GT" sz="2400" dirty="0" err="1" smtClean="0"/>
              <a:t>Language</a:t>
            </a:r>
            <a:r>
              <a:rPr lang="es-GT" sz="2400" dirty="0" smtClean="0"/>
              <a:t>) Usado principalmente para la informática empresarial. Es el primer lenguaje de programación que se demandan por el Departamento de Defensa de EE.UU..</a:t>
            </a:r>
          </a:p>
          <a:p>
            <a:r>
              <a:rPr lang="es-GT" sz="2400" dirty="0" smtClean="0"/>
              <a:t>1964 – BASIC: (“</a:t>
            </a:r>
            <a:r>
              <a:rPr lang="es-GT" sz="2400" dirty="0" err="1" smtClean="0"/>
              <a:t>Beginner’s</a:t>
            </a:r>
            <a:r>
              <a:rPr lang="es-GT" sz="2400" dirty="0" smtClean="0"/>
              <a:t> </a:t>
            </a:r>
            <a:r>
              <a:rPr lang="es-GT" sz="2400" dirty="0" err="1" smtClean="0"/>
              <a:t>All-purpose</a:t>
            </a:r>
            <a:r>
              <a:rPr lang="es-GT" sz="2400" dirty="0" smtClean="0"/>
              <a:t> </a:t>
            </a:r>
            <a:r>
              <a:rPr lang="es-GT" sz="2400" dirty="0" err="1" smtClean="0"/>
              <a:t>Symbolic</a:t>
            </a:r>
            <a:r>
              <a:rPr lang="es-GT" sz="2400" dirty="0" smtClean="0"/>
              <a:t> </a:t>
            </a:r>
            <a:r>
              <a:rPr lang="es-GT" sz="2400" dirty="0" err="1" smtClean="0"/>
              <a:t>Instruction</a:t>
            </a:r>
            <a:r>
              <a:rPr lang="es-GT" sz="2400" dirty="0" smtClean="0"/>
              <a:t> </a:t>
            </a:r>
            <a:r>
              <a:rPr lang="es-GT" sz="2400" dirty="0" err="1" smtClean="0"/>
              <a:t>Code</a:t>
            </a:r>
            <a:r>
              <a:rPr lang="es-GT" sz="2400" dirty="0" smtClean="0"/>
              <a:t>”) Diseñado para la simplicidad. Su popularidad explotó a mediados de los años 70 con los computadores </a:t>
            </a:r>
            <a:r>
              <a:rPr lang="es-GT" sz="2400" dirty="0" err="1" smtClean="0"/>
              <a:t>personales.alto</a:t>
            </a:r>
            <a:r>
              <a:rPr lang="es-GT" sz="2400" dirty="0" smtClean="0"/>
              <a:t> nivel) facilitando el proceso de desarrollo de software.</a:t>
            </a:r>
          </a:p>
          <a:p>
            <a:r>
              <a:rPr lang="es-GT" sz="2400" dirty="0" smtClean="0"/>
              <a:t>1970 – Pascal: (En honor al matemático/físico francés Blaise Pascal) Utilizado para la enseñanza de la programación estructurada y estructuración de datos.</a:t>
            </a:r>
          </a:p>
          <a:p>
            <a:r>
              <a:rPr lang="es-GT" sz="2400" dirty="0" smtClean="0"/>
              <a:t>1972 – Lenguaje C: (Basado en un lenguaje anterior llamado “B”) Creado para sistemas Unix. Muchos de lenguajes de programación más populares del mundo son derivados de el, entre ellos tenemos C#, Java, JavaScript, Perl, PHP y </a:t>
            </a:r>
            <a:r>
              <a:rPr lang="es-GT" sz="2400" dirty="0" err="1" smtClean="0"/>
              <a:t>Python</a:t>
            </a:r>
            <a:r>
              <a:rPr lang="es-GT" sz="2400" dirty="0" smtClean="0"/>
              <a:t>.</a:t>
            </a:r>
          </a:p>
          <a:p>
            <a:r>
              <a:rPr lang="es-GT" sz="2400" dirty="0" smtClean="0"/>
              <a:t>1980 – Ada: (En honor a Ada </a:t>
            </a:r>
            <a:r>
              <a:rPr lang="es-GT" sz="2400" dirty="0" err="1" smtClean="0"/>
              <a:t>Lovelace</a:t>
            </a:r>
            <a:r>
              <a:rPr lang="es-GT" sz="2400" dirty="0" smtClean="0"/>
              <a:t>): Es derivado del Pascal. Contratado por el Departamento de Defensa de los EE.UU. en 1977 para el desarrollo de sistemas de software grandes.</a:t>
            </a:r>
          </a:p>
        </p:txBody>
      </p:sp>
    </p:spTree>
    <p:extLst>
      <p:ext uri="{BB962C8B-B14F-4D97-AF65-F5344CB8AC3E}">
        <p14:creationId xmlns:p14="http://schemas.microsoft.com/office/powerpoint/2010/main" val="3319366897"/>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45</TotalTime>
  <Words>1404</Words>
  <Application>Microsoft Office PowerPoint</Application>
  <PresentationFormat>Panorámica</PresentationFormat>
  <Paragraphs>59</Paragraphs>
  <Slides>14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Trebuchet MS</vt:lpstr>
      <vt:lpstr>Wingdings 3</vt:lpstr>
      <vt:lpstr>Faceta</vt:lpstr>
      <vt:lpstr>Liceo Compu-Market  Catedrático: Erick González Catedra: Computación </vt:lpstr>
      <vt:lpstr> Introducción  </vt:lpstr>
      <vt:lpstr>Informática Ofimática </vt:lpstr>
      <vt:lpstr>Presentación de PowerPoint</vt:lpstr>
      <vt:lpstr>Ofimática </vt:lpstr>
      <vt:lpstr>Presentación de PowerPoint</vt:lpstr>
      <vt:lpstr>Lenguajes de Programación Y su línea de Tiempo</vt:lpstr>
      <vt:lpstr>Presentación de PowerPoint</vt:lpstr>
      <vt:lpstr>Presentación de PowerPoint</vt:lpstr>
      <vt:lpstr>Presentación de PowerPoint</vt:lpstr>
      <vt:lpstr>Presentación de PowerPoint</vt:lpstr>
      <vt:lpstr>Mantenimiento Preventivo </vt:lpstr>
      <vt:lpstr>Ventajas -Confiablidad, los equipos operan en mejores condiciones de seguridad, ya que se conoce su estado, y sus condiciones de funcionamiento. -Mayor duración de los equipos e instalaciones. -Uniformidad en la carga de trabajo para el personal del mantenimiento debido a una programación de actividades. -Menor costo de reparaciones.</vt:lpstr>
      <vt:lpstr>                       Conclusión A lo largo del tiempo todo lo que tiene que ver con computación ha dado un giro grande todo ha ido evolucionando, muy ha menudo todo es diferente, antes no se tenia conocimiento de tantos leguajes de programación, ni se sabia las ventajas de usar un mantenimiento preventivo así como su desventajas al no usarlo todo esto es una rama muy importante ya que tenemos que tener conocimiento de todo para poder aprender y darles un buen mantenimiento a nuestras maquinas.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Liceo Compu-Market  Catedrático: Erick González Catedra: Computación</dc:title>
  <dc:creator>estudiante de Liceo Compu-market</dc:creator>
  <cp:lastModifiedBy>estudiante de Liceo Compu-market</cp:lastModifiedBy>
  <cp:revision>8</cp:revision>
  <dcterms:created xsi:type="dcterms:W3CDTF">2017-04-20T19:52:16Z</dcterms:created>
  <dcterms:modified xsi:type="dcterms:W3CDTF">2017-04-20T20:38:51Z</dcterms:modified>
</cp:coreProperties>
</file>