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57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A6642C3-01FF-4C5C-8CB5-BB0B5B2E9E81}" type="datetimeFigureOut">
              <a:rPr lang="es-ES" smtClean="0"/>
              <a:t>11/11/2024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DF1433F-E74C-4238-87EA-FD2A34761E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0131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642C3-01FF-4C5C-8CB5-BB0B5B2E9E81}" type="datetimeFigureOut">
              <a:rPr lang="es-ES" smtClean="0"/>
              <a:t>11/11/2024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1433F-E74C-4238-87EA-FD2A34761E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8265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642C3-01FF-4C5C-8CB5-BB0B5B2E9E81}" type="datetimeFigureOut">
              <a:rPr lang="es-ES" smtClean="0"/>
              <a:t>11/11/2024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1433F-E74C-4238-87EA-FD2A34761E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7169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642C3-01FF-4C5C-8CB5-BB0B5B2E9E81}" type="datetimeFigureOut">
              <a:rPr lang="es-ES" smtClean="0"/>
              <a:t>11/11/2024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1433F-E74C-4238-87EA-FD2A34761E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318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642C3-01FF-4C5C-8CB5-BB0B5B2E9E81}" type="datetimeFigureOut">
              <a:rPr lang="es-ES" smtClean="0"/>
              <a:t>11/11/2024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1433F-E74C-4238-87EA-FD2A34761E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391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642C3-01FF-4C5C-8CB5-BB0B5B2E9E81}" type="datetimeFigureOut">
              <a:rPr lang="es-ES" smtClean="0"/>
              <a:t>11/11/2024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1433F-E74C-4238-87EA-FD2A34761E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1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642C3-01FF-4C5C-8CB5-BB0B5B2E9E81}" type="datetimeFigureOut">
              <a:rPr lang="es-ES" smtClean="0"/>
              <a:t>11/11/2024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1433F-E74C-4238-87EA-FD2A34761E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9935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642C3-01FF-4C5C-8CB5-BB0B5B2E9E81}" type="datetimeFigureOut">
              <a:rPr lang="es-ES" smtClean="0"/>
              <a:t>11/11/2024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1433F-E74C-4238-87EA-FD2A34761E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2429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642C3-01FF-4C5C-8CB5-BB0B5B2E9E81}" type="datetimeFigureOut">
              <a:rPr lang="es-ES" smtClean="0"/>
              <a:t>11/11/2024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1433F-E74C-4238-87EA-FD2A34761E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8528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642C3-01FF-4C5C-8CB5-BB0B5B2E9E81}" type="datetimeFigureOut">
              <a:rPr lang="es-ES" smtClean="0"/>
              <a:t>11/11/2024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DF1433F-E74C-4238-87EA-FD2A34761E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2131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A6642C3-01FF-4C5C-8CB5-BB0B5B2E9E81}" type="datetimeFigureOut">
              <a:rPr lang="es-ES" smtClean="0"/>
              <a:t>11/11/2024</a:t>
            </a:fld>
            <a:endParaRPr lang="es-E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s-E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DF1433F-E74C-4238-87EA-FD2A34761E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60701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A6642C3-01FF-4C5C-8CB5-BB0B5B2E9E81}" type="datetimeFigureOut">
              <a:rPr lang="es-ES" smtClean="0"/>
              <a:t>11/11/2024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1DF1433F-E74C-4238-87EA-FD2A34761E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3128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306A99-1382-6F00-BC46-91784088A7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PEC2</a:t>
            </a:r>
            <a:br>
              <a:rPr lang="es-ES" dirty="0"/>
            </a:br>
            <a:r>
              <a:rPr lang="es-ES" b="1" dirty="0"/>
              <a:t>Técnicas de visualización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0CCD670-33D7-E824-EECC-890A8B38B7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Visualización de Datos - 11 de noviembre de 2024</a:t>
            </a:r>
          </a:p>
          <a:p>
            <a:r>
              <a:rPr lang="es-ES" dirty="0"/>
              <a:t>Ángel Moreno Prieto</a:t>
            </a:r>
          </a:p>
          <a:p>
            <a:r>
              <a:rPr lang="es-ES" dirty="0"/>
              <a:t>https://github.com/angmorpri/PEC2</a:t>
            </a:r>
          </a:p>
        </p:txBody>
      </p:sp>
    </p:spTree>
    <p:extLst>
      <p:ext uri="{BB962C8B-B14F-4D97-AF65-F5344CB8AC3E}">
        <p14:creationId xmlns:p14="http://schemas.microsoft.com/office/powerpoint/2010/main" val="4146270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C8CAAD18-2AFC-8446-75B3-D20792527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345" y="543465"/>
            <a:ext cx="10772775" cy="1658198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Mapa de calor (</a:t>
            </a:r>
            <a:r>
              <a:rPr lang="es-ES" sz="4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Heatmap</a:t>
            </a:r>
            <a:r>
              <a:rPr lang="es-ES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6CCF371-1AB5-C575-3D1C-527D8C0B225C}"/>
              </a:ext>
            </a:extLst>
          </p:cNvPr>
          <p:cNvSpPr txBox="1">
            <a:spLocks/>
          </p:cNvSpPr>
          <p:nvPr/>
        </p:nvSpPr>
        <p:spPr>
          <a:xfrm>
            <a:off x="631345" y="2015706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Diagrama de </a:t>
            </a:r>
            <a:r>
              <a:rPr lang="es-ES" sz="4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Voronoi</a:t>
            </a:r>
            <a:endParaRPr lang="es-ES" sz="4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6EBC0C2E-9164-5CAC-1CA0-59F1B01BCCB6}"/>
              </a:ext>
            </a:extLst>
          </p:cNvPr>
          <p:cNvSpPr txBox="1">
            <a:spLocks/>
          </p:cNvSpPr>
          <p:nvPr/>
        </p:nvSpPr>
        <p:spPr>
          <a:xfrm>
            <a:off x="631344" y="3429000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Mapa de cuadrículas (Tile </a:t>
            </a:r>
            <a:r>
              <a:rPr lang="es-ES" sz="4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Grid</a:t>
            </a:r>
            <a:r>
              <a:rPr lang="es-ES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4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Map</a:t>
            </a:r>
            <a:r>
              <a:rPr lang="es-ES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57671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503F05-6B6B-E357-AD2C-B606CC20C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960" y="0"/>
            <a:ext cx="10772775" cy="1658198"/>
          </a:xfrm>
        </p:spPr>
        <p:txBody>
          <a:bodyPr/>
          <a:lstStyle/>
          <a:p>
            <a:r>
              <a:rPr lang="es-ES" dirty="0"/>
              <a:t>Mapa de calor (</a:t>
            </a:r>
            <a:r>
              <a:rPr lang="es-ES" dirty="0" err="1"/>
              <a:t>Heatmap</a:t>
            </a:r>
            <a:r>
              <a:rPr lang="es-ES" dirty="0"/>
              <a:t>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71FFC8-F39C-135A-368F-9C0528790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960" y="1364700"/>
            <a:ext cx="5070715" cy="188746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s-ES" b="1" dirty="0"/>
              <a:t>Origen</a:t>
            </a:r>
          </a:p>
          <a:p>
            <a:pPr marL="0" indent="0">
              <a:buNone/>
            </a:pPr>
            <a:r>
              <a:rPr lang="es-ES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Estadístico francés </a:t>
            </a:r>
            <a:r>
              <a:rPr lang="es-ES" sz="19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Toussaint</a:t>
            </a:r>
            <a:r>
              <a:rPr lang="es-ES" sz="19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9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Loua</a:t>
            </a:r>
            <a:r>
              <a:rPr lang="es-ES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s-ES" sz="19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finales del siglo XIX</a:t>
            </a:r>
            <a:r>
              <a:rPr lang="es-ES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para visualizar estadísticas sociales en distritos de París.</a:t>
            </a:r>
          </a:p>
          <a:p>
            <a:pPr marL="0" indent="0">
              <a:buNone/>
            </a:pPr>
            <a:r>
              <a:rPr lang="es-ES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Término acuñado y patentado en </a:t>
            </a:r>
            <a:r>
              <a:rPr lang="es-ES" sz="19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1991</a:t>
            </a:r>
            <a:r>
              <a:rPr lang="es-ES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por diseñador de software estadounidense </a:t>
            </a:r>
            <a:r>
              <a:rPr lang="es-ES" sz="19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Cormac </a:t>
            </a:r>
            <a:r>
              <a:rPr lang="es-ES" sz="19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Kinney</a:t>
            </a:r>
            <a:r>
              <a:rPr lang="es-ES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4E5B9DC8-B905-6247-90F9-4A0FF8D9D462}"/>
              </a:ext>
            </a:extLst>
          </p:cNvPr>
          <p:cNvSpPr txBox="1">
            <a:spLocks/>
          </p:cNvSpPr>
          <p:nvPr/>
        </p:nvSpPr>
        <p:spPr>
          <a:xfrm>
            <a:off x="5947821" y="1364700"/>
            <a:ext cx="5673220" cy="18874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ES" b="1" dirty="0"/>
              <a:t>Descripción técnica</a:t>
            </a:r>
          </a:p>
          <a:p>
            <a:pPr marL="0" indent="0">
              <a:buFont typeface="Arial" pitchFamily="34" charset="0"/>
              <a:buNone/>
            </a:pPr>
            <a:r>
              <a:rPr lang="es-E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Mide la magnitud en cuestión usando colores en un mapa bidimensional, esto es, </a:t>
            </a:r>
            <a:r>
              <a:rPr lang="es-E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 color </a:t>
            </a:r>
            <a:r>
              <a:rPr lang="es-E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(mediante su tono o intensidad) </a:t>
            </a:r>
            <a:r>
              <a:rPr lang="es-E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nos da información sobre la relación entre dos variables</a:t>
            </a:r>
            <a:r>
              <a:rPr lang="es-E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(ejes) en cada punto.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6BE160CF-6C65-19F1-BA63-33F19774E103}"/>
              </a:ext>
            </a:extLst>
          </p:cNvPr>
          <p:cNvSpPr txBox="1">
            <a:spLocks/>
          </p:cNvSpPr>
          <p:nvPr/>
        </p:nvSpPr>
        <p:spPr>
          <a:xfrm>
            <a:off x="570960" y="3429000"/>
            <a:ext cx="11050081" cy="3170208"/>
          </a:xfrm>
          <a:prstGeom prst="rect">
            <a:avLst/>
          </a:prstGeom>
          <a:solidFill>
            <a:srgbClr val="FFFFCC"/>
          </a:solidFill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ES" b="1" dirty="0"/>
              <a:t>Ejemplos de aplicación</a:t>
            </a:r>
          </a:p>
          <a:p>
            <a:pPr marL="0" indent="0">
              <a:buFont typeface="Arial" pitchFamily="34" charset="0"/>
              <a:buNone/>
            </a:pPr>
            <a:r>
              <a:rPr lang="es-E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Correlación entre variables, zonas del espacio donde más tiempo han permanecido un conjunto de personas…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91105F4-3ABC-A45A-8BB9-F975C9A7D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4423" y="4420786"/>
            <a:ext cx="3472581" cy="185888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D621670-8157-FFC6-4D0A-DB6AE5ECF2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9916" y="4420785"/>
            <a:ext cx="2758205" cy="1861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085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6156B1-F3D9-025F-8C63-D5F8CD4DB9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47DB3F-F8DC-0AD3-FFC8-4875593A7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960" y="0"/>
            <a:ext cx="10772775" cy="1658198"/>
          </a:xfrm>
        </p:spPr>
        <p:txBody>
          <a:bodyPr/>
          <a:lstStyle/>
          <a:p>
            <a:r>
              <a:rPr lang="es-ES" dirty="0"/>
              <a:t>Diagrama de </a:t>
            </a:r>
            <a:r>
              <a:rPr lang="es-ES" dirty="0" err="1"/>
              <a:t>Voronoi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356F12-56FA-3302-97FA-78F3D5142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960" y="1364700"/>
            <a:ext cx="5070715" cy="188746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</a:pPr>
            <a:r>
              <a:rPr lang="es-ES" b="1" dirty="0"/>
              <a:t>Origen</a:t>
            </a:r>
          </a:p>
          <a:p>
            <a:pPr marL="0" indent="0">
              <a:buNone/>
            </a:pPr>
            <a:r>
              <a:rPr lang="es-ES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 le atribuyen varios creadores:</a:t>
            </a:r>
          </a:p>
          <a:p>
            <a:pPr marL="0" indent="0">
              <a:buNone/>
            </a:pPr>
            <a:r>
              <a:rPr lang="es-ES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s-ES" sz="19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Alfred H. Thiessen</a:t>
            </a:r>
            <a:r>
              <a:rPr lang="es-ES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meteorólogo estadounidense (comienzos del siglo XX)</a:t>
            </a:r>
          </a:p>
          <a:p>
            <a:pPr marL="0" indent="0">
              <a:buNone/>
            </a:pPr>
            <a:r>
              <a:rPr lang="es-ES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s-ES" sz="19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Gueorgui</a:t>
            </a:r>
            <a:r>
              <a:rPr lang="es-ES" sz="19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9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Voronói</a:t>
            </a:r>
            <a:r>
              <a:rPr lang="es-ES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matemático ucraniano (1907)</a:t>
            </a:r>
          </a:p>
          <a:p>
            <a:pPr marL="0" indent="0">
              <a:buNone/>
            </a:pPr>
            <a:r>
              <a:rPr lang="es-ES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s-ES" sz="19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Gustav Dirichlet</a:t>
            </a:r>
            <a:r>
              <a:rPr lang="es-ES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matemático alemán (1850)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18F8DCE5-7338-DD40-BE7E-C26E6BAD8566}"/>
              </a:ext>
            </a:extLst>
          </p:cNvPr>
          <p:cNvSpPr txBox="1">
            <a:spLocks/>
          </p:cNvSpPr>
          <p:nvPr/>
        </p:nvSpPr>
        <p:spPr>
          <a:xfrm>
            <a:off x="5947821" y="1364700"/>
            <a:ext cx="5673220" cy="18874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ES" b="1" dirty="0"/>
              <a:t>Descripción técnica</a:t>
            </a:r>
          </a:p>
          <a:p>
            <a:pPr marL="0" indent="0">
              <a:buFont typeface="Arial" pitchFamily="34" charset="0"/>
              <a:buNone/>
            </a:pPr>
            <a:r>
              <a:rPr lang="es-E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Interpolación de puntos basado en la distancia euclidiana. </a:t>
            </a:r>
            <a:r>
              <a:rPr lang="es-E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Genera polígonos alrededor de puntos de control</a:t>
            </a:r>
            <a:r>
              <a:rPr lang="es-E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tal que el </a:t>
            </a:r>
            <a:r>
              <a:rPr lang="es-E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perímetro</a:t>
            </a:r>
            <a:r>
              <a:rPr lang="es-E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 dicho polígono siempre es </a:t>
            </a:r>
            <a:r>
              <a:rPr lang="es-E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equidistante a los puntos vecinos.</a:t>
            </a:r>
            <a:endParaRPr lang="es-E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ACD0F5F6-1DAF-93BC-E3B2-ED4B0D3D77CB}"/>
              </a:ext>
            </a:extLst>
          </p:cNvPr>
          <p:cNvSpPr txBox="1">
            <a:spLocks/>
          </p:cNvSpPr>
          <p:nvPr/>
        </p:nvSpPr>
        <p:spPr>
          <a:xfrm>
            <a:off x="570960" y="3429000"/>
            <a:ext cx="11050081" cy="3170208"/>
          </a:xfrm>
          <a:prstGeom prst="rect">
            <a:avLst/>
          </a:prstGeom>
          <a:solidFill>
            <a:srgbClr val="FFFFCC"/>
          </a:solidFill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ES" b="1" dirty="0"/>
              <a:t>Ejemplos de aplicación</a:t>
            </a:r>
          </a:p>
          <a:p>
            <a:pPr marL="0" indent="0">
              <a:buFont typeface="Arial" pitchFamily="34" charset="0"/>
              <a:buNone/>
            </a:pPr>
            <a:r>
              <a:rPr lang="es-E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Principalmente, clasificación no supervisada, por ejemplo, mediante k-</a:t>
            </a:r>
            <a:r>
              <a:rPr lang="es-E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means</a:t>
            </a:r>
            <a:endParaRPr lang="es-E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53CE208-65A6-43D6-E40B-52301B12C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2805023" y="4428658"/>
            <a:ext cx="1991263" cy="199126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CE12E5D0-E149-DCA0-702F-11ADF05ABE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7822" y="4388273"/>
            <a:ext cx="3015023" cy="2031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3204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1CA038-D21D-B749-8180-E2DE72E64F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AA2DE6-F575-0BD9-FD94-1DAECB07F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960" y="0"/>
            <a:ext cx="10772775" cy="1658198"/>
          </a:xfrm>
        </p:spPr>
        <p:txBody>
          <a:bodyPr/>
          <a:lstStyle/>
          <a:p>
            <a:r>
              <a:rPr lang="es-ES" dirty="0"/>
              <a:t>Mapa de cuadrículas (Tile </a:t>
            </a:r>
            <a:r>
              <a:rPr lang="es-ES" dirty="0" err="1"/>
              <a:t>Grid</a:t>
            </a:r>
            <a:r>
              <a:rPr lang="es-ES" dirty="0"/>
              <a:t> </a:t>
            </a:r>
            <a:r>
              <a:rPr lang="es-ES" dirty="0" err="1"/>
              <a:t>Map</a:t>
            </a:r>
            <a:r>
              <a:rPr lang="es-ES" dirty="0"/>
              <a:t>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B8F34E-2B3B-C221-1C69-C9B475E34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960" y="1364700"/>
            <a:ext cx="5070715" cy="188746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s-ES" b="1" dirty="0"/>
              <a:t>Origen</a:t>
            </a:r>
          </a:p>
          <a:p>
            <a:pPr marL="0" indent="0">
              <a:buNone/>
            </a:pPr>
            <a:r>
              <a:rPr lang="es-ES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 </a:t>
            </a:r>
            <a:r>
              <a:rPr lang="es-ES" sz="19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cartograma</a:t>
            </a:r>
            <a:r>
              <a:rPr lang="es-ES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data de </a:t>
            </a:r>
            <a:r>
              <a:rPr lang="es-ES" sz="19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finales del siglo XIX</a:t>
            </a:r>
            <a:r>
              <a:rPr lang="es-ES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en Francia, atribuido al estadístico y geógrafo </a:t>
            </a:r>
            <a:r>
              <a:rPr lang="es-ES" sz="19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Pierre Émile </a:t>
            </a:r>
            <a:r>
              <a:rPr lang="es-ES" sz="19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Levasseur</a:t>
            </a:r>
            <a:r>
              <a:rPr lang="es-ES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La </a:t>
            </a:r>
            <a:r>
              <a:rPr lang="es-ES" sz="19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combinación con otras técnicas</a:t>
            </a:r>
            <a:r>
              <a:rPr lang="es-ES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se comienza a explorar entrado ya el </a:t>
            </a:r>
            <a:r>
              <a:rPr lang="es-ES" sz="19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siglo XXI</a:t>
            </a:r>
            <a:r>
              <a:rPr lang="es-ES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369A0A23-8A6E-C792-1E2C-49262420504F}"/>
              </a:ext>
            </a:extLst>
          </p:cNvPr>
          <p:cNvSpPr txBox="1">
            <a:spLocks/>
          </p:cNvSpPr>
          <p:nvPr/>
        </p:nvSpPr>
        <p:spPr>
          <a:xfrm>
            <a:off x="5947821" y="1364700"/>
            <a:ext cx="5673220" cy="18874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ES" b="1" dirty="0"/>
              <a:t>Descripción técnica</a:t>
            </a:r>
          </a:p>
          <a:p>
            <a:pPr marL="0" indent="0">
              <a:buFont typeface="Arial" pitchFamily="34" charset="0"/>
              <a:buNone/>
            </a:pPr>
            <a:r>
              <a:rPr lang="es-E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Fusión</a:t>
            </a:r>
            <a:r>
              <a:rPr lang="es-E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entre un </a:t>
            </a:r>
            <a:r>
              <a:rPr lang="es-E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cartograma </a:t>
            </a:r>
            <a:r>
              <a:rPr lang="es-E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(mapa donde los datos se muestran asociados a regiones concretas) </a:t>
            </a:r>
            <a:r>
              <a:rPr lang="es-E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 otras técnicas</a:t>
            </a:r>
            <a:r>
              <a:rPr lang="es-E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 visualización</a:t>
            </a:r>
            <a:r>
              <a:rPr lang="es-E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como mapas de calor o diagramas de barras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EBA4B31D-6745-F9A5-87F9-78786D56C476}"/>
              </a:ext>
            </a:extLst>
          </p:cNvPr>
          <p:cNvSpPr txBox="1">
            <a:spLocks/>
          </p:cNvSpPr>
          <p:nvPr/>
        </p:nvSpPr>
        <p:spPr>
          <a:xfrm>
            <a:off x="570960" y="3429000"/>
            <a:ext cx="11050081" cy="3170208"/>
          </a:xfrm>
          <a:prstGeom prst="rect">
            <a:avLst/>
          </a:prstGeom>
          <a:solidFill>
            <a:srgbClr val="FFFFCC"/>
          </a:solidFill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ES" b="1" dirty="0"/>
              <a:t>Ejemplos de aplicación</a:t>
            </a:r>
          </a:p>
          <a:p>
            <a:pPr marL="0" indent="0">
              <a:buFont typeface="Arial" pitchFamily="34" charset="0"/>
              <a:buNone/>
            </a:pPr>
            <a:r>
              <a:rPr lang="es-E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Comparación entre regiones de un país: ingreso promedio, incidencia de una enfermedad…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A7B698D-219B-35C5-0B6D-746D1B5995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954" y="4513602"/>
            <a:ext cx="3485072" cy="195939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B6D156D-7057-800C-5A0D-DDC26D41AC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467153"/>
            <a:ext cx="3485072" cy="200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027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DFC4339B-3CBF-3907-B8E2-BA5F79AEE6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12476"/>
              </p:ext>
            </p:extLst>
          </p:nvPr>
        </p:nvGraphicFramePr>
        <p:xfrm>
          <a:off x="625895" y="1768416"/>
          <a:ext cx="10743720" cy="41469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1240">
                  <a:extLst>
                    <a:ext uri="{9D8B030D-6E8A-4147-A177-3AD203B41FA5}">
                      <a16:colId xmlns:a16="http://schemas.microsoft.com/office/drawing/2014/main" val="2013018197"/>
                    </a:ext>
                  </a:extLst>
                </a:gridCol>
                <a:gridCol w="3581240">
                  <a:extLst>
                    <a:ext uri="{9D8B030D-6E8A-4147-A177-3AD203B41FA5}">
                      <a16:colId xmlns:a16="http://schemas.microsoft.com/office/drawing/2014/main" val="25457180"/>
                    </a:ext>
                  </a:extLst>
                </a:gridCol>
                <a:gridCol w="3581240">
                  <a:extLst>
                    <a:ext uri="{9D8B030D-6E8A-4147-A177-3AD203B41FA5}">
                      <a16:colId xmlns:a16="http://schemas.microsoft.com/office/drawing/2014/main" val="614892741"/>
                    </a:ext>
                  </a:extLst>
                </a:gridCol>
              </a:tblGrid>
              <a:tr h="892489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Técnica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Datos objetivo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Debilidades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0305141"/>
                  </a:ext>
                </a:extLst>
              </a:tr>
              <a:tr h="986202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Mapa de calor o </a:t>
                      </a:r>
                      <a:r>
                        <a:rPr lang="es-ES" i="1" dirty="0" err="1"/>
                        <a:t>heatmap</a:t>
                      </a:r>
                      <a:endParaRPr lang="es-ES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dirty="0"/>
                        <a:t>Datos bidimensionales, con alguna correlación entre ellos, necesariamente </a:t>
                      </a:r>
                      <a:r>
                        <a:rPr lang="es-ES" b="1" dirty="0"/>
                        <a:t>datos cuantitativos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Muy sensible a valores </a:t>
                      </a:r>
                      <a:r>
                        <a:rPr lang="es-ES" i="1" dirty="0" err="1"/>
                        <a:t>outliers</a:t>
                      </a:r>
                      <a:endParaRPr lang="es-ES" i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6038401"/>
                  </a:ext>
                </a:extLst>
              </a:tr>
              <a:tr h="986202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Diagrama de </a:t>
                      </a:r>
                      <a:r>
                        <a:rPr lang="es-ES" dirty="0" err="1"/>
                        <a:t>Voronói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dirty="0"/>
                        <a:t>Conjunto de datos representables en una gráfica de puntos, recomendables </a:t>
                      </a:r>
                      <a:r>
                        <a:rPr lang="es-ES" b="1" dirty="0"/>
                        <a:t>datos cualitativos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Si hay muchos datos, se ofusca la vista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7131197"/>
                  </a:ext>
                </a:extLst>
              </a:tr>
              <a:tr h="1282062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Mapa de cuadrícula o </a:t>
                      </a:r>
                      <a:r>
                        <a:rPr lang="es-ES" i="1" dirty="0"/>
                        <a:t>tile </a:t>
                      </a:r>
                      <a:r>
                        <a:rPr lang="es-ES" i="1" dirty="0" err="1"/>
                        <a:t>grid</a:t>
                      </a:r>
                      <a:r>
                        <a:rPr lang="es-ES" i="1" dirty="0"/>
                        <a:t> </a:t>
                      </a:r>
                      <a:r>
                        <a:rPr lang="es-ES" i="1" dirty="0" err="1"/>
                        <a:t>map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dirty="0"/>
                        <a:t>Conjunto de datos clasificados que formen parte de un superconjunto relacionado, </a:t>
                      </a:r>
                      <a:r>
                        <a:rPr lang="es-ES" b="1" dirty="0"/>
                        <a:t>datos cuantitativos o cualitativos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Escalas y magnitudes de los diferentes subconjuntos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4734405"/>
                  </a:ext>
                </a:extLst>
              </a:tr>
            </a:tbl>
          </a:graphicData>
        </a:graphic>
      </p:graphicFrame>
      <p:sp>
        <p:nvSpPr>
          <p:cNvPr id="7" name="Título 1">
            <a:extLst>
              <a:ext uri="{FF2B5EF4-FFF2-40B4-BE49-F238E27FC236}">
                <a16:creationId xmlns:a16="http://schemas.microsoft.com/office/drawing/2014/main" id="{92DDD2E4-BAE8-FCAD-18FF-04457D073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960" y="0"/>
            <a:ext cx="10772775" cy="1658198"/>
          </a:xfrm>
        </p:spPr>
        <p:txBody>
          <a:bodyPr/>
          <a:lstStyle/>
          <a:p>
            <a:r>
              <a:rPr lang="es-ES" dirty="0"/>
              <a:t>Tipos de datos</a:t>
            </a:r>
          </a:p>
        </p:txBody>
      </p:sp>
    </p:spTree>
    <p:extLst>
      <p:ext uri="{BB962C8B-B14F-4D97-AF65-F5344CB8AC3E}">
        <p14:creationId xmlns:p14="http://schemas.microsoft.com/office/powerpoint/2010/main" val="238282922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o">
  <a:themeElements>
    <a:clrScheme name="Metropolitano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TM03457491[[fn=Metropolitano]]</Template>
  <TotalTime>36</TotalTime>
  <Words>412</Words>
  <Application>Microsoft Office PowerPoint</Application>
  <PresentationFormat>Panorámica</PresentationFormat>
  <Paragraphs>45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Metropolitano</vt:lpstr>
      <vt:lpstr>PEC2 Técnicas de visualización</vt:lpstr>
      <vt:lpstr>Mapa de calor (Heatmap)</vt:lpstr>
      <vt:lpstr>Mapa de calor (Heatmap)</vt:lpstr>
      <vt:lpstr>Diagrama de Voronoi</vt:lpstr>
      <vt:lpstr>Mapa de cuadrículas (Tile Grid Map)</vt:lpstr>
      <vt:lpstr>Tipos de datos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ANGEL MORENO PRIETO</dc:creator>
  <cp:lastModifiedBy>ANGEL MORENO PRIETO</cp:lastModifiedBy>
  <cp:revision>1</cp:revision>
  <dcterms:created xsi:type="dcterms:W3CDTF">2024-11-11T21:03:59Z</dcterms:created>
  <dcterms:modified xsi:type="dcterms:W3CDTF">2024-11-11T21:40:08Z</dcterms:modified>
</cp:coreProperties>
</file>