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F60C97-33AF-174E-88A9-C105B3854309}" v="9" dt="2020-10-08T08:10:18.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980"/>
  </p:normalViewPr>
  <p:slideViewPr>
    <p:cSldViewPr snapToGrid="0" snapToObjects="1">
      <p:cViewPr varScale="1">
        <p:scale>
          <a:sx n="109" d="100"/>
          <a:sy n="109" d="100"/>
        </p:scale>
        <p:origin x="5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McInnes" userId="171bdf0d-4e2d-4ff0-8f57-fda72b0a8d25" providerId="ADAL" clId="{67F60C97-33AF-174E-88A9-C105B3854309}"/>
    <pc:docChg chg="modSld">
      <pc:chgData name="Aaron McInnes" userId="171bdf0d-4e2d-4ff0-8f57-fda72b0a8d25" providerId="ADAL" clId="{67F60C97-33AF-174E-88A9-C105B3854309}" dt="2020-10-09T01:55:46.758" v="17" actId="20577"/>
      <pc:docMkLst>
        <pc:docMk/>
      </pc:docMkLst>
      <pc:sldChg chg="modSp mod">
        <pc:chgData name="Aaron McInnes" userId="171bdf0d-4e2d-4ff0-8f57-fda72b0a8d25" providerId="ADAL" clId="{67F60C97-33AF-174E-88A9-C105B3854309}" dt="2020-10-09T01:55:46.758" v="17" actId="20577"/>
        <pc:sldMkLst>
          <pc:docMk/>
          <pc:sldMk cId="3735144271" sldId="269"/>
        </pc:sldMkLst>
        <pc:spChg chg="mod">
          <ac:chgData name="Aaron McInnes" userId="171bdf0d-4e2d-4ff0-8f57-fda72b0a8d25" providerId="ADAL" clId="{67F60C97-33AF-174E-88A9-C105B3854309}" dt="2020-10-09T01:55:46.758" v="17" actId="20577"/>
          <ac:spMkLst>
            <pc:docMk/>
            <pc:sldMk cId="3735144271" sldId="269"/>
            <ac:spMk id="3" creationId="{355B5367-296C-5B47-9B25-CEDC6CA3E8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68D4B-CF71-7A4B-B25D-07B0CF3E82E7}" type="datetimeFigureOut">
              <a:rPr lang="en-AU" smtClean="0"/>
              <a:t>9/10/20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D484A-927F-F940-AD38-BF1FE2376BAB}" type="slidenum">
              <a:rPr lang="en-AU" smtClean="0"/>
              <a:t>‹#›</a:t>
            </a:fld>
            <a:endParaRPr lang="en-AU"/>
          </a:p>
        </p:txBody>
      </p:sp>
    </p:spTree>
    <p:extLst>
      <p:ext uri="{BB962C8B-B14F-4D97-AF65-F5344CB8AC3E}">
        <p14:creationId xmlns:p14="http://schemas.microsoft.com/office/powerpoint/2010/main" val="353212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tc.ch/kbWZ"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Start poll - https://</a:t>
            </a:r>
            <a:r>
              <a:rPr lang="en-AU" dirty="0" err="1"/>
              <a:t>directpoll.com</a:t>
            </a:r>
            <a:r>
              <a:rPr lang="en-AU" dirty="0"/>
              <a:t>/c?XDVhEtgZP9MX09rXkJtSf3OpUwPhJa9</a:t>
            </a:r>
          </a:p>
          <a:p>
            <a:r>
              <a:rPr lang="en-AU" dirty="0"/>
              <a:t>Results - https://</a:t>
            </a:r>
            <a:r>
              <a:rPr lang="en-AU" dirty="0" err="1"/>
              <a:t>directpoll.com</a:t>
            </a:r>
            <a:r>
              <a:rPr lang="en-AU" dirty="0"/>
              <a:t>/r?XDbzPBd3ixYqg8864ov0AW1chGwb7IqM9bFSrXrY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Vote - </a:t>
            </a:r>
            <a:r>
              <a:rPr lang="en-AU" sz="1200" dirty="0">
                <a:hlinkClick r:id="rId3"/>
              </a:rPr>
              <a:t>http://etc.ch/kbWZ</a:t>
            </a:r>
            <a:endParaRPr lang="en-AU" sz="1200" dirty="0"/>
          </a:p>
          <a:p>
            <a:endParaRPr lang="en-AU" dirty="0"/>
          </a:p>
        </p:txBody>
      </p:sp>
      <p:sp>
        <p:nvSpPr>
          <p:cNvPr id="4" name="Slide Number Placeholder 3"/>
          <p:cNvSpPr>
            <a:spLocks noGrp="1"/>
          </p:cNvSpPr>
          <p:nvPr>
            <p:ph type="sldNum" sz="quarter" idx="5"/>
          </p:nvPr>
        </p:nvSpPr>
        <p:spPr/>
        <p:txBody>
          <a:bodyPr/>
          <a:lstStyle/>
          <a:p>
            <a:fld id="{64BD484A-927F-F940-AD38-BF1FE2376BAB}" type="slidenum">
              <a:rPr lang="en-AU" smtClean="0"/>
              <a:t>7</a:t>
            </a:fld>
            <a:endParaRPr lang="en-AU"/>
          </a:p>
        </p:txBody>
      </p:sp>
    </p:spTree>
    <p:extLst>
      <p:ext uri="{BB962C8B-B14F-4D97-AF65-F5344CB8AC3E}">
        <p14:creationId xmlns:p14="http://schemas.microsoft.com/office/powerpoint/2010/main" val="2932145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4BD484A-927F-F940-AD38-BF1FE2376BAB}" type="slidenum">
              <a:rPr lang="en-AU" smtClean="0"/>
              <a:t>13</a:t>
            </a:fld>
            <a:endParaRPr lang="en-AU"/>
          </a:p>
        </p:txBody>
      </p:sp>
    </p:spTree>
    <p:extLst>
      <p:ext uri="{BB962C8B-B14F-4D97-AF65-F5344CB8AC3E}">
        <p14:creationId xmlns:p14="http://schemas.microsoft.com/office/powerpoint/2010/main" val="392615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2262-1657-B34D-AD9F-BCDA71CE6F9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44E18E31-D92F-774C-ADE6-CFB77DDA81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33838818-4D8D-3547-A185-865C56925339}"/>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5" name="Footer Placeholder 4">
            <a:extLst>
              <a:ext uri="{FF2B5EF4-FFF2-40B4-BE49-F238E27FC236}">
                <a16:creationId xmlns:a16="http://schemas.microsoft.com/office/drawing/2014/main" id="{DA16E286-30AE-244A-84F9-30F52D1A0A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B826CD-3BA1-B24C-99AC-DB83BECAB4D9}"/>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166302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E4C7-DF41-9E4D-8A29-1325A230D84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0F0250B5-6357-0745-A76F-BB9EC3C3ABF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4C1CE25B-FCBA-F643-B464-241E9EB29153}"/>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5" name="Footer Placeholder 4">
            <a:extLst>
              <a:ext uri="{FF2B5EF4-FFF2-40B4-BE49-F238E27FC236}">
                <a16:creationId xmlns:a16="http://schemas.microsoft.com/office/drawing/2014/main" id="{8E5AB00A-4627-284E-B623-F3E93FE18A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8BD9635-0F00-0443-96F9-BCD0179D8969}"/>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378494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109E4-4400-0A4B-8CA9-DBBB64D73D6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71127529-CFEF-2740-988E-D205FDA2A1C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9DAF6DD2-26E9-3C43-B855-C3D47AFC877B}"/>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5" name="Footer Placeholder 4">
            <a:extLst>
              <a:ext uri="{FF2B5EF4-FFF2-40B4-BE49-F238E27FC236}">
                <a16:creationId xmlns:a16="http://schemas.microsoft.com/office/drawing/2014/main" id="{819C1161-A79D-6645-94A2-C33C5056A1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684D59-BD65-8D44-B77B-9796C212E77B}"/>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3416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A0A2-3145-3940-A367-4B1E430D0B66}"/>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06BE338A-7CAE-1449-A6AA-B98B4729C16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5E85509-1C03-7A43-982E-4E6B3C5F5852}"/>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5" name="Footer Placeholder 4">
            <a:extLst>
              <a:ext uri="{FF2B5EF4-FFF2-40B4-BE49-F238E27FC236}">
                <a16:creationId xmlns:a16="http://schemas.microsoft.com/office/drawing/2014/main" id="{6AC4B6A2-EA80-8942-9D0F-8BEAB75313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BF4A6E-5C68-6F43-BE2F-364314AE4E45}"/>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304842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7E78-1E37-5448-B8A1-CBEF9EC0DAB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B6597622-1E23-DF4A-A7E9-9B0365370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4FDBA0-C9DF-F042-8558-3E0DB001A39E}"/>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5" name="Footer Placeholder 4">
            <a:extLst>
              <a:ext uri="{FF2B5EF4-FFF2-40B4-BE49-F238E27FC236}">
                <a16:creationId xmlns:a16="http://schemas.microsoft.com/office/drawing/2014/main" id="{37FAF09F-76F3-A745-96CC-6A7E21F477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56AF2A-2D4B-1E4B-9B2B-47D90D2DDBF9}"/>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66227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4DAD-4554-1642-AD77-16001604F4D0}"/>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E9D01941-81FB-6448-B551-D04E268AB1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B50DC111-42D2-674B-99C6-700C114F24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495EF8DA-9548-DB40-A9CB-6174DC57FD65}"/>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6" name="Footer Placeholder 5">
            <a:extLst>
              <a:ext uri="{FF2B5EF4-FFF2-40B4-BE49-F238E27FC236}">
                <a16:creationId xmlns:a16="http://schemas.microsoft.com/office/drawing/2014/main" id="{C994DE26-4ED1-F447-98B6-A09479DA72C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415A852-8CFA-EF42-90DE-765D3A42BF3D}"/>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373996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4F3B-BD2A-5847-8465-6835CC4D9D6B}"/>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C0713534-AC96-0E4C-BE96-473D933A8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92CE94-F13E-5B41-BE00-81DAA1E82E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CF3DB3BD-5DD3-134F-BFCF-6006FE7DE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8374A1-D888-8649-9AC9-CD843D27516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24EC2515-8586-3C47-80BD-EB926B513EFA}"/>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8" name="Footer Placeholder 7">
            <a:extLst>
              <a:ext uri="{FF2B5EF4-FFF2-40B4-BE49-F238E27FC236}">
                <a16:creationId xmlns:a16="http://schemas.microsoft.com/office/drawing/2014/main" id="{E318EAD5-E449-8043-9231-E94FEE1EEC8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8A8F0F0-CE05-624C-A28C-313C5E9A24A4}"/>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6307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CBBF-DA3F-6D42-AFDE-FD35FBE1A3B3}"/>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7CF4630E-A60E-8D48-947F-2FF2D2596E34}"/>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4" name="Footer Placeholder 3">
            <a:extLst>
              <a:ext uri="{FF2B5EF4-FFF2-40B4-BE49-F238E27FC236}">
                <a16:creationId xmlns:a16="http://schemas.microsoft.com/office/drawing/2014/main" id="{08EE8324-042F-2042-8226-4661F2A0369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892EDB6-4FE5-7A40-BCC3-E08AA778A2C3}"/>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123057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D78E4-811F-F448-A72B-EABF58EC7FB0}"/>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3" name="Footer Placeholder 2">
            <a:extLst>
              <a:ext uri="{FF2B5EF4-FFF2-40B4-BE49-F238E27FC236}">
                <a16:creationId xmlns:a16="http://schemas.microsoft.com/office/drawing/2014/main" id="{9EA81E55-9197-A54C-8259-0F850E12321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C956F88-3F17-524F-968B-9C51733EA690}"/>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33403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44FC-89D3-4747-A175-009534A08C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5FA9250A-4170-A64B-A4DE-89E68A625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2258539A-B861-624F-A3B3-4E49A40E2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420F0A-7926-FE45-805A-B7251A1A20EE}"/>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6" name="Footer Placeholder 5">
            <a:extLst>
              <a:ext uri="{FF2B5EF4-FFF2-40B4-BE49-F238E27FC236}">
                <a16:creationId xmlns:a16="http://schemas.microsoft.com/office/drawing/2014/main" id="{DEEB9EB7-9E64-E245-AD3B-A94F3C54336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A1CD49B-AE91-BE4A-8081-B0FEAA4D7DFE}"/>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5606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30C1-6EA1-D54A-8DD5-A2F1416D16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A2725D17-ADCA-9B4E-8D9A-23226F0D0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B111BFD-B3BF-C347-A051-2ADBB3DA8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83F7F4-49CF-1E4E-86A9-E5C0DD595C6E}"/>
              </a:ext>
            </a:extLst>
          </p:cNvPr>
          <p:cNvSpPr>
            <a:spLocks noGrp="1"/>
          </p:cNvSpPr>
          <p:nvPr>
            <p:ph type="dt" sz="half" idx="10"/>
          </p:nvPr>
        </p:nvSpPr>
        <p:spPr/>
        <p:txBody>
          <a:bodyPr/>
          <a:lstStyle/>
          <a:p>
            <a:fld id="{17B346B3-45FF-D142-8AA5-6C4AF731CDEF}" type="datetimeFigureOut">
              <a:rPr lang="en-AU" smtClean="0"/>
              <a:t>9/10/20</a:t>
            </a:fld>
            <a:endParaRPr lang="en-AU"/>
          </a:p>
        </p:txBody>
      </p:sp>
      <p:sp>
        <p:nvSpPr>
          <p:cNvPr id="6" name="Footer Placeholder 5">
            <a:extLst>
              <a:ext uri="{FF2B5EF4-FFF2-40B4-BE49-F238E27FC236}">
                <a16:creationId xmlns:a16="http://schemas.microsoft.com/office/drawing/2014/main" id="{92BA4BCD-EDE5-8841-84A7-EC026B7D2C0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96DB59-8967-2944-BF9F-F6C58D1CC9ED}"/>
              </a:ext>
            </a:extLst>
          </p:cNvPr>
          <p:cNvSpPr>
            <a:spLocks noGrp="1"/>
          </p:cNvSpPr>
          <p:nvPr>
            <p:ph type="sldNum" sz="quarter" idx="12"/>
          </p:nvPr>
        </p:nvSpPr>
        <p:spPr/>
        <p:txBody>
          <a:bodyPr/>
          <a:lstStyle/>
          <a:p>
            <a:fld id="{30C27FC4-EF36-4D4C-9808-F0DB28107B47}" type="slidenum">
              <a:rPr lang="en-AU" smtClean="0"/>
              <a:t>‹#›</a:t>
            </a:fld>
            <a:endParaRPr lang="en-AU"/>
          </a:p>
        </p:txBody>
      </p:sp>
    </p:spTree>
    <p:extLst>
      <p:ext uri="{BB962C8B-B14F-4D97-AF65-F5344CB8AC3E}">
        <p14:creationId xmlns:p14="http://schemas.microsoft.com/office/powerpoint/2010/main" val="42908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9D444-90B9-1C44-870F-257B629F4D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B0E9426D-B2C0-B841-8137-5E4B9E135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B65402EA-8CAE-994E-B015-782B8A50C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346B3-45FF-D142-8AA5-6C4AF731CDEF}" type="datetimeFigureOut">
              <a:rPr lang="en-AU" smtClean="0"/>
              <a:t>9/10/20</a:t>
            </a:fld>
            <a:endParaRPr lang="en-AU"/>
          </a:p>
        </p:txBody>
      </p:sp>
      <p:sp>
        <p:nvSpPr>
          <p:cNvPr id="5" name="Footer Placeholder 4">
            <a:extLst>
              <a:ext uri="{FF2B5EF4-FFF2-40B4-BE49-F238E27FC236}">
                <a16:creationId xmlns:a16="http://schemas.microsoft.com/office/drawing/2014/main" id="{C58B1CE0-C186-0643-BF87-73C6D2C10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8D0CFC3-361C-3B47-9B15-B00FF665E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27FC4-EF36-4D4C-9808-F0DB28107B47}" type="slidenum">
              <a:rPr lang="en-AU" smtClean="0"/>
              <a:t>‹#›</a:t>
            </a:fld>
            <a:endParaRPr lang="en-AU"/>
          </a:p>
        </p:txBody>
      </p:sp>
    </p:spTree>
    <p:extLst>
      <p:ext uri="{BB962C8B-B14F-4D97-AF65-F5344CB8AC3E}">
        <p14:creationId xmlns:p14="http://schemas.microsoft.com/office/powerpoint/2010/main" val="3426021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307C-5185-1646-957E-ACF417F9741F}"/>
              </a:ext>
            </a:extLst>
          </p:cNvPr>
          <p:cNvSpPr>
            <a:spLocks noGrp="1"/>
          </p:cNvSpPr>
          <p:nvPr>
            <p:ph type="ctrTitle"/>
          </p:nvPr>
        </p:nvSpPr>
        <p:spPr/>
        <p:txBody>
          <a:bodyPr/>
          <a:lstStyle/>
          <a:p>
            <a:r>
              <a:rPr lang="en-AU" dirty="0"/>
              <a:t>Group Planning Session</a:t>
            </a:r>
          </a:p>
        </p:txBody>
      </p:sp>
      <p:sp>
        <p:nvSpPr>
          <p:cNvPr id="3" name="Subtitle 2">
            <a:extLst>
              <a:ext uri="{FF2B5EF4-FFF2-40B4-BE49-F238E27FC236}">
                <a16:creationId xmlns:a16="http://schemas.microsoft.com/office/drawing/2014/main" id="{509BDCE2-2EEA-6945-A689-4E80E1C30380}"/>
              </a:ext>
            </a:extLst>
          </p:cNvPr>
          <p:cNvSpPr>
            <a:spLocks noGrp="1"/>
          </p:cNvSpPr>
          <p:nvPr>
            <p:ph type="subTitle" idx="1"/>
          </p:nvPr>
        </p:nvSpPr>
        <p:spPr/>
        <p:txBody>
          <a:bodyPr/>
          <a:lstStyle/>
          <a:p>
            <a:r>
              <a:rPr lang="en-AU" dirty="0"/>
              <a:t>Cognition and Emotion Group</a:t>
            </a:r>
          </a:p>
          <a:p>
            <a:r>
              <a:rPr lang="en-AU" dirty="0"/>
              <a:t>09/10/2020</a:t>
            </a:r>
          </a:p>
        </p:txBody>
      </p:sp>
    </p:spTree>
    <p:extLst>
      <p:ext uri="{BB962C8B-B14F-4D97-AF65-F5344CB8AC3E}">
        <p14:creationId xmlns:p14="http://schemas.microsoft.com/office/powerpoint/2010/main" val="256968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2648-AEAD-3342-9537-94B05F59F346}"/>
              </a:ext>
            </a:extLst>
          </p:cNvPr>
          <p:cNvSpPr>
            <a:spLocks noGrp="1"/>
          </p:cNvSpPr>
          <p:nvPr>
            <p:ph type="title"/>
          </p:nvPr>
        </p:nvSpPr>
        <p:spPr>
          <a:xfrm>
            <a:off x="838200" y="2766218"/>
            <a:ext cx="10515600" cy="1325563"/>
          </a:xfrm>
        </p:spPr>
        <p:txBody>
          <a:bodyPr/>
          <a:lstStyle/>
          <a:p>
            <a:pPr algn="ctr"/>
            <a:r>
              <a:rPr lang="en-AU" dirty="0"/>
              <a:t>Maximising visibility and inclusiveness </a:t>
            </a:r>
          </a:p>
        </p:txBody>
      </p:sp>
    </p:spTree>
    <p:extLst>
      <p:ext uri="{BB962C8B-B14F-4D97-AF65-F5344CB8AC3E}">
        <p14:creationId xmlns:p14="http://schemas.microsoft.com/office/powerpoint/2010/main" val="80385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ABFD-57C0-874B-837B-0E482689E7E3}"/>
              </a:ext>
            </a:extLst>
          </p:cNvPr>
          <p:cNvSpPr>
            <a:spLocks noGrp="1"/>
          </p:cNvSpPr>
          <p:nvPr>
            <p:ph type="title"/>
          </p:nvPr>
        </p:nvSpPr>
        <p:spPr/>
        <p:txBody>
          <a:bodyPr/>
          <a:lstStyle/>
          <a:p>
            <a:r>
              <a:rPr lang="en-AU" dirty="0"/>
              <a:t>Maximising visibility and inclusiveness</a:t>
            </a:r>
          </a:p>
        </p:txBody>
      </p:sp>
      <p:sp>
        <p:nvSpPr>
          <p:cNvPr id="3" name="Content Placeholder 2">
            <a:extLst>
              <a:ext uri="{FF2B5EF4-FFF2-40B4-BE49-F238E27FC236}">
                <a16:creationId xmlns:a16="http://schemas.microsoft.com/office/drawing/2014/main" id="{B416AE0F-E60E-3B47-BA61-1D71C88C8412}"/>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00905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8FC0-5787-5E4D-8CA8-906BBC37BFAD}"/>
              </a:ext>
            </a:extLst>
          </p:cNvPr>
          <p:cNvSpPr>
            <a:spLocks noGrp="1"/>
          </p:cNvSpPr>
          <p:nvPr>
            <p:ph type="title"/>
          </p:nvPr>
        </p:nvSpPr>
        <p:spPr>
          <a:xfrm>
            <a:off x="838200" y="2627679"/>
            <a:ext cx="10515600" cy="1325563"/>
          </a:xfrm>
        </p:spPr>
        <p:txBody>
          <a:bodyPr/>
          <a:lstStyle/>
          <a:p>
            <a:pPr algn="ctr"/>
            <a:r>
              <a:rPr lang="en-AU" dirty="0"/>
              <a:t>Updating the CE group website</a:t>
            </a:r>
          </a:p>
        </p:txBody>
      </p:sp>
    </p:spTree>
    <p:extLst>
      <p:ext uri="{BB962C8B-B14F-4D97-AF65-F5344CB8AC3E}">
        <p14:creationId xmlns:p14="http://schemas.microsoft.com/office/powerpoint/2010/main" val="55205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CA9B-3BA3-2C4F-8135-3332003F88D8}"/>
              </a:ext>
            </a:extLst>
          </p:cNvPr>
          <p:cNvSpPr>
            <a:spLocks noGrp="1"/>
          </p:cNvSpPr>
          <p:nvPr>
            <p:ph type="title"/>
          </p:nvPr>
        </p:nvSpPr>
        <p:spPr/>
        <p:txBody>
          <a:bodyPr/>
          <a:lstStyle/>
          <a:p>
            <a:endParaRPr lang="en-AU"/>
          </a:p>
        </p:txBody>
      </p:sp>
      <p:pic>
        <p:nvPicPr>
          <p:cNvPr id="5" name="Content Placeholder 4" descr="Graphical user interface, website&#10;&#10;Description automatically generated">
            <a:extLst>
              <a:ext uri="{FF2B5EF4-FFF2-40B4-BE49-F238E27FC236}">
                <a16:creationId xmlns:a16="http://schemas.microsoft.com/office/drawing/2014/main" id="{D0DB6F3F-0E3E-FC4D-B93E-39D4834F85D5}"/>
              </a:ext>
            </a:extLst>
          </p:cNvPr>
          <p:cNvPicPr>
            <a:picLocks noGrp="1" noChangeAspect="1"/>
          </p:cNvPicPr>
          <p:nvPr>
            <p:ph idx="1"/>
          </p:nvPr>
        </p:nvPicPr>
        <p:blipFill>
          <a:blip r:embed="rId3"/>
          <a:stretch>
            <a:fillRect/>
          </a:stretch>
        </p:blipFill>
        <p:spPr>
          <a:xfrm>
            <a:off x="0" y="0"/>
            <a:ext cx="12540844" cy="6858000"/>
          </a:xfrm>
        </p:spPr>
      </p:pic>
    </p:spTree>
    <p:extLst>
      <p:ext uri="{BB962C8B-B14F-4D97-AF65-F5344CB8AC3E}">
        <p14:creationId xmlns:p14="http://schemas.microsoft.com/office/powerpoint/2010/main" val="45484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9AA0-2835-C14F-AA77-170A26DF6F70}"/>
              </a:ext>
            </a:extLst>
          </p:cNvPr>
          <p:cNvSpPr>
            <a:spLocks noGrp="1"/>
          </p:cNvSpPr>
          <p:nvPr>
            <p:ph type="title"/>
          </p:nvPr>
        </p:nvSpPr>
        <p:spPr/>
        <p:txBody>
          <a:bodyPr/>
          <a:lstStyle/>
          <a:p>
            <a:r>
              <a:rPr lang="en-AU" dirty="0"/>
              <a:t>Updating the CE group website</a:t>
            </a:r>
          </a:p>
        </p:txBody>
      </p:sp>
      <p:sp>
        <p:nvSpPr>
          <p:cNvPr id="3" name="Content Placeholder 2">
            <a:extLst>
              <a:ext uri="{FF2B5EF4-FFF2-40B4-BE49-F238E27FC236}">
                <a16:creationId xmlns:a16="http://schemas.microsoft.com/office/drawing/2014/main" id="{355B5367-296C-5B47-9B25-CEDC6CA3E877}"/>
              </a:ext>
            </a:extLst>
          </p:cNvPr>
          <p:cNvSpPr>
            <a:spLocks noGrp="1"/>
          </p:cNvSpPr>
          <p:nvPr>
            <p:ph idx="1"/>
          </p:nvPr>
        </p:nvSpPr>
        <p:spPr/>
        <p:txBody>
          <a:bodyPr/>
          <a:lstStyle/>
          <a:p>
            <a:r>
              <a:rPr lang="en-AU" dirty="0"/>
              <a:t>Suggestions?</a:t>
            </a:r>
          </a:p>
          <a:p>
            <a:pPr lvl="1"/>
            <a:r>
              <a:rPr lang="en-AU" dirty="0"/>
              <a:t>Short bio’s of our lab groups and projects we are working on</a:t>
            </a:r>
          </a:p>
          <a:p>
            <a:pPr lvl="1"/>
            <a:r>
              <a:rPr lang="en-AU" dirty="0"/>
              <a:t>Link to sign up to the mailing list</a:t>
            </a:r>
          </a:p>
          <a:p>
            <a:pPr lvl="1"/>
            <a:r>
              <a:rPr lang="en-AU" dirty="0"/>
              <a:t>Meeting time and location</a:t>
            </a:r>
          </a:p>
          <a:p>
            <a:pPr lvl="1"/>
            <a:r>
              <a:rPr lang="en-AU" dirty="0"/>
              <a:t>Update the photo</a:t>
            </a:r>
          </a:p>
          <a:p>
            <a:pPr lvl="1"/>
            <a:r>
              <a:rPr lang="en-AU" dirty="0"/>
              <a:t>Goals of our group?</a:t>
            </a:r>
          </a:p>
          <a:p>
            <a:pPr lvl="1"/>
            <a:r>
              <a:rPr lang="en-AU" dirty="0"/>
              <a:t>Recent publications?</a:t>
            </a:r>
          </a:p>
          <a:p>
            <a:pPr lvl="1"/>
            <a:r>
              <a:rPr lang="en-AU" dirty="0"/>
              <a:t>ACBN or CE group?</a:t>
            </a:r>
          </a:p>
          <a:p>
            <a:pPr lvl="1"/>
            <a:endParaRPr lang="en-AU" dirty="0"/>
          </a:p>
          <a:p>
            <a:pPr lvl="1"/>
            <a:endParaRPr lang="en-AU" dirty="0"/>
          </a:p>
          <a:p>
            <a:endParaRPr lang="en-AU" dirty="0"/>
          </a:p>
        </p:txBody>
      </p:sp>
    </p:spTree>
    <p:extLst>
      <p:ext uri="{BB962C8B-B14F-4D97-AF65-F5344CB8AC3E}">
        <p14:creationId xmlns:p14="http://schemas.microsoft.com/office/powerpoint/2010/main" val="373514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D986-50A7-A84A-BFA4-00B2B610F36E}"/>
              </a:ext>
            </a:extLst>
          </p:cNvPr>
          <p:cNvSpPr>
            <a:spLocks noGrp="1"/>
          </p:cNvSpPr>
          <p:nvPr>
            <p:ph type="title"/>
          </p:nvPr>
        </p:nvSpPr>
        <p:spPr/>
        <p:txBody>
          <a:bodyPr/>
          <a:lstStyle/>
          <a:p>
            <a:r>
              <a:rPr lang="en-AU" dirty="0"/>
              <a:t>Debuting the CE group twitter</a:t>
            </a:r>
          </a:p>
        </p:txBody>
      </p:sp>
      <p:sp>
        <p:nvSpPr>
          <p:cNvPr id="3" name="Content Placeholder 2">
            <a:extLst>
              <a:ext uri="{FF2B5EF4-FFF2-40B4-BE49-F238E27FC236}">
                <a16:creationId xmlns:a16="http://schemas.microsoft.com/office/drawing/2014/main" id="{CE609442-4014-6E4D-9557-7526DFF36B15}"/>
              </a:ext>
            </a:extLst>
          </p:cNvPr>
          <p:cNvSpPr>
            <a:spLocks noGrp="1"/>
          </p:cNvSpPr>
          <p:nvPr>
            <p:ph idx="1"/>
          </p:nvPr>
        </p:nvSpPr>
        <p:spPr/>
        <p:txBody>
          <a:bodyPr/>
          <a:lstStyle/>
          <a:p>
            <a:pPr marL="0" indent="0">
              <a:buNone/>
            </a:pPr>
            <a:r>
              <a:rPr lang="en-AU" dirty="0"/>
              <a:t>@</a:t>
            </a:r>
            <a:r>
              <a:rPr lang="en-AU" dirty="0" err="1"/>
              <a:t>CEgroupCurtin</a:t>
            </a:r>
            <a:endParaRPr lang="en-AU" dirty="0"/>
          </a:p>
        </p:txBody>
      </p:sp>
    </p:spTree>
    <p:extLst>
      <p:ext uri="{BB962C8B-B14F-4D97-AF65-F5344CB8AC3E}">
        <p14:creationId xmlns:p14="http://schemas.microsoft.com/office/powerpoint/2010/main" val="179181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E2E1B-6968-C24C-AEE9-9DB40E95D1BF}"/>
              </a:ext>
            </a:extLst>
          </p:cNvPr>
          <p:cNvSpPr>
            <a:spLocks noGrp="1"/>
          </p:cNvSpPr>
          <p:nvPr>
            <p:ph type="title"/>
          </p:nvPr>
        </p:nvSpPr>
        <p:spPr/>
        <p:txBody>
          <a:bodyPr/>
          <a:lstStyle/>
          <a:p>
            <a:r>
              <a:rPr lang="en-AU" dirty="0"/>
              <a:t>Curtin Awards for Research Excellence</a:t>
            </a:r>
          </a:p>
        </p:txBody>
      </p:sp>
      <p:sp>
        <p:nvSpPr>
          <p:cNvPr id="3" name="Content Placeholder 2">
            <a:extLst>
              <a:ext uri="{FF2B5EF4-FFF2-40B4-BE49-F238E27FC236}">
                <a16:creationId xmlns:a16="http://schemas.microsoft.com/office/drawing/2014/main" id="{3E9C8E9B-E33E-DD4A-9FB4-17A66B6CD6DE}"/>
              </a:ext>
            </a:extLst>
          </p:cNvPr>
          <p:cNvSpPr>
            <a:spLocks noGrp="1"/>
          </p:cNvSpPr>
          <p:nvPr>
            <p:ph idx="1"/>
          </p:nvPr>
        </p:nvSpPr>
        <p:spPr/>
        <p:txBody>
          <a:bodyPr/>
          <a:lstStyle/>
          <a:p>
            <a:r>
              <a:rPr lang="en-AU" dirty="0"/>
              <a:t>Research team award – $5,000</a:t>
            </a:r>
          </a:p>
          <a:p>
            <a:endParaRPr lang="en-AU" dirty="0"/>
          </a:p>
        </p:txBody>
      </p:sp>
    </p:spTree>
    <p:extLst>
      <p:ext uri="{BB962C8B-B14F-4D97-AF65-F5344CB8AC3E}">
        <p14:creationId xmlns:p14="http://schemas.microsoft.com/office/powerpoint/2010/main" val="4103993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AF73-7B89-5441-ABA0-45C7CFD359B5}"/>
              </a:ext>
            </a:extLst>
          </p:cNvPr>
          <p:cNvSpPr>
            <a:spLocks noGrp="1"/>
          </p:cNvSpPr>
          <p:nvPr>
            <p:ph type="title"/>
          </p:nvPr>
        </p:nvSpPr>
        <p:spPr>
          <a:xfrm>
            <a:off x="838200" y="207141"/>
            <a:ext cx="10515600" cy="1325563"/>
          </a:xfrm>
        </p:spPr>
        <p:txBody>
          <a:bodyPr/>
          <a:lstStyle/>
          <a:p>
            <a:r>
              <a:rPr lang="en-AU" dirty="0"/>
              <a:t>Award Criteria</a:t>
            </a:r>
          </a:p>
        </p:txBody>
      </p:sp>
      <p:graphicFrame>
        <p:nvGraphicFramePr>
          <p:cNvPr id="4" name="Content Placeholder 3">
            <a:extLst>
              <a:ext uri="{FF2B5EF4-FFF2-40B4-BE49-F238E27FC236}">
                <a16:creationId xmlns:a16="http://schemas.microsoft.com/office/drawing/2014/main" id="{3EA80BDD-9F3D-A548-A467-B6576B221B6A}"/>
              </a:ext>
            </a:extLst>
          </p:cNvPr>
          <p:cNvGraphicFramePr>
            <a:graphicFrameLocks noGrp="1"/>
          </p:cNvGraphicFramePr>
          <p:nvPr>
            <p:ph idx="1"/>
            <p:extLst>
              <p:ext uri="{D42A27DB-BD31-4B8C-83A1-F6EECF244321}">
                <p14:modId xmlns:p14="http://schemas.microsoft.com/office/powerpoint/2010/main" val="3582610312"/>
              </p:ext>
            </p:extLst>
          </p:nvPr>
        </p:nvGraphicFramePr>
        <p:xfrm>
          <a:off x="670152" y="1374165"/>
          <a:ext cx="10851696" cy="5171186"/>
        </p:xfrm>
        <a:graphic>
          <a:graphicData uri="http://schemas.openxmlformats.org/drawingml/2006/table">
            <a:tbl>
              <a:tblPr firstRow="1" firstCol="1" bandRow="1" bandCol="1">
                <a:tableStyleId>{073A0DAA-6AF3-43AB-8588-CEC1D06C72B9}</a:tableStyleId>
              </a:tblPr>
              <a:tblGrid>
                <a:gridCol w="10851696">
                  <a:extLst>
                    <a:ext uri="{9D8B030D-6E8A-4147-A177-3AD203B41FA5}">
                      <a16:colId xmlns:a16="http://schemas.microsoft.com/office/drawing/2014/main" val="1342413486"/>
                    </a:ext>
                  </a:extLst>
                </a:gridCol>
              </a:tblGrid>
              <a:tr h="4802187">
                <a:tc>
                  <a:txBody>
                    <a:bodyPr/>
                    <a:lstStyle/>
                    <a:p>
                      <a:pPr>
                        <a:lnSpc>
                          <a:spcPct val="115000"/>
                        </a:lnSpc>
                        <a:spcAft>
                          <a:spcPts val="1000"/>
                        </a:spcAft>
                      </a:pPr>
                      <a:r>
                        <a:rPr lang="en-AU" sz="2000" b="0" dirty="0">
                          <a:solidFill>
                            <a:schemeClr val="tx1"/>
                          </a:solidFill>
                          <a:effectLst/>
                        </a:rPr>
                        <a:t>Research Team Award:  Recognition for a team that supports inclusive behaviours, fosters research performance, increases collaboration across Curtin and with external partners and has achieved an exceptional outcome</a:t>
                      </a:r>
                    </a:p>
                    <a:p>
                      <a:pPr marL="342900" lvl="0" indent="-342900">
                        <a:lnSpc>
                          <a:spcPct val="115000"/>
                        </a:lnSpc>
                        <a:spcAft>
                          <a:spcPts val="1000"/>
                        </a:spcAft>
                        <a:buFont typeface="Symbol" pitchFamily="2" charset="2"/>
                        <a:buChar char=""/>
                      </a:pPr>
                      <a:r>
                        <a:rPr lang="en-AU" sz="2000" b="0" dirty="0">
                          <a:solidFill>
                            <a:schemeClr val="tx1"/>
                          </a:solidFill>
                          <a:effectLst/>
                        </a:rPr>
                        <a:t>Specific impact and/or engagement achieved and a summary of the underlying research undertaken in the last 5 years.</a:t>
                      </a:r>
                    </a:p>
                    <a:p>
                      <a:pPr marL="342900" lvl="0" indent="-342900">
                        <a:lnSpc>
                          <a:spcPct val="115000"/>
                        </a:lnSpc>
                        <a:spcAft>
                          <a:spcPts val="1000"/>
                        </a:spcAft>
                        <a:buFont typeface="Symbol" pitchFamily="2" charset="2"/>
                        <a:buChar char=""/>
                      </a:pPr>
                      <a:r>
                        <a:rPr lang="en-AU" sz="2000" b="0" dirty="0">
                          <a:solidFill>
                            <a:schemeClr val="tx1"/>
                          </a:solidFill>
                          <a:effectLst/>
                        </a:rPr>
                        <a:t>Demonstrate how increased visibility was achieved, and showcasing of capability and footprint was represented as a single unified research group output.</a:t>
                      </a:r>
                    </a:p>
                    <a:p>
                      <a:pPr marL="342900" lvl="0" indent="-342900">
                        <a:lnSpc>
                          <a:spcPct val="115000"/>
                        </a:lnSpc>
                        <a:spcAft>
                          <a:spcPts val="1000"/>
                        </a:spcAft>
                        <a:buFont typeface="Symbol" pitchFamily="2" charset="2"/>
                        <a:buChar char=""/>
                      </a:pPr>
                      <a:r>
                        <a:rPr lang="en-AU" sz="2000" b="0" dirty="0">
                          <a:solidFill>
                            <a:schemeClr val="tx1"/>
                          </a:solidFill>
                          <a:effectLst/>
                        </a:rPr>
                        <a:t>Provide evidence of </a:t>
                      </a:r>
                      <a:r>
                        <a:rPr lang="en-US" sz="2000" b="0" dirty="0">
                          <a:solidFill>
                            <a:schemeClr val="tx1"/>
                          </a:solidFill>
                          <a:effectLst/>
                        </a:rPr>
                        <a:t>how the research team has initiated and fostered collaborative, interdisciplinary research and education programs.</a:t>
                      </a:r>
                      <a:endParaRPr lang="en-AU" sz="2000" b="0" dirty="0">
                        <a:solidFill>
                          <a:schemeClr val="tx1"/>
                        </a:solidFill>
                        <a:effectLst/>
                      </a:endParaRPr>
                    </a:p>
                    <a:p>
                      <a:pPr marL="342900" lvl="0" indent="-342900">
                        <a:lnSpc>
                          <a:spcPct val="115000"/>
                        </a:lnSpc>
                        <a:spcAft>
                          <a:spcPts val="1000"/>
                        </a:spcAft>
                        <a:buFont typeface="Symbol" pitchFamily="2" charset="2"/>
                        <a:buChar char=""/>
                      </a:pPr>
                      <a:r>
                        <a:rPr lang="en-AU" sz="2000" b="0" dirty="0">
                          <a:solidFill>
                            <a:schemeClr val="tx1"/>
                          </a:solidFill>
                          <a:effectLst/>
                        </a:rPr>
                        <a:t>Collaboration with private or public sector, non-government organisations or the community</a:t>
                      </a:r>
                    </a:p>
                    <a:p>
                      <a:pPr marL="342900" lvl="0" indent="-342900">
                        <a:lnSpc>
                          <a:spcPct val="115000"/>
                        </a:lnSpc>
                        <a:spcAft>
                          <a:spcPts val="1000"/>
                        </a:spcAft>
                        <a:buFont typeface="Symbol" pitchFamily="2" charset="2"/>
                        <a:buChar char=""/>
                      </a:pPr>
                      <a:r>
                        <a:rPr lang="en-AU" sz="2000" b="0" dirty="0">
                          <a:solidFill>
                            <a:schemeClr val="tx1"/>
                          </a:solidFill>
                          <a:effectLst/>
                        </a:rPr>
                        <a:t>Provide clear evidence of additionality (how participation in the research group has led to research outcomes specifically due to this collaboration with other research group team members which would not have occurred otherwise).  </a:t>
                      </a:r>
                      <a:endParaRPr lang="en-AU"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754938958"/>
                  </a:ext>
                </a:extLst>
              </a:tr>
            </a:tbl>
          </a:graphicData>
        </a:graphic>
      </p:graphicFrame>
    </p:spTree>
    <p:extLst>
      <p:ext uri="{BB962C8B-B14F-4D97-AF65-F5344CB8AC3E}">
        <p14:creationId xmlns:p14="http://schemas.microsoft.com/office/powerpoint/2010/main" val="2202148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12D3-2DB9-2D40-B38E-141A23DE84C2}"/>
              </a:ext>
            </a:extLst>
          </p:cNvPr>
          <p:cNvSpPr>
            <a:spLocks noGrp="1"/>
          </p:cNvSpPr>
          <p:nvPr>
            <p:ph type="title"/>
          </p:nvPr>
        </p:nvSpPr>
        <p:spPr/>
        <p:txBody>
          <a:bodyPr/>
          <a:lstStyle/>
          <a:p>
            <a:r>
              <a:rPr lang="en-AU" dirty="0"/>
              <a:t>Next time….</a:t>
            </a:r>
          </a:p>
        </p:txBody>
      </p:sp>
      <p:sp>
        <p:nvSpPr>
          <p:cNvPr id="3" name="Content Placeholder 2">
            <a:extLst>
              <a:ext uri="{FF2B5EF4-FFF2-40B4-BE49-F238E27FC236}">
                <a16:creationId xmlns:a16="http://schemas.microsoft.com/office/drawing/2014/main" id="{5F7BD6BE-CF72-914C-ADEC-EA5918AC9636}"/>
              </a:ext>
            </a:extLst>
          </p:cNvPr>
          <p:cNvSpPr>
            <a:spLocks noGrp="1"/>
          </p:cNvSpPr>
          <p:nvPr>
            <p:ph idx="1"/>
          </p:nvPr>
        </p:nvSpPr>
        <p:spPr/>
        <p:txBody>
          <a:bodyPr/>
          <a:lstStyle/>
          <a:p>
            <a:r>
              <a:rPr lang="en-AU" dirty="0"/>
              <a:t>Friday 23</a:t>
            </a:r>
            <a:r>
              <a:rPr lang="en-AU" baseline="30000" dirty="0"/>
              <a:t>rd </a:t>
            </a:r>
            <a:r>
              <a:rPr lang="en-AU" dirty="0"/>
              <a:t>October: </a:t>
            </a:r>
          </a:p>
          <a:p>
            <a:pPr lvl="1"/>
            <a:r>
              <a:rPr lang="en-AU" dirty="0"/>
              <a:t>Danyelle Greene Milestone Three Presentation</a:t>
            </a:r>
          </a:p>
        </p:txBody>
      </p:sp>
    </p:spTree>
    <p:extLst>
      <p:ext uri="{BB962C8B-B14F-4D97-AF65-F5344CB8AC3E}">
        <p14:creationId xmlns:p14="http://schemas.microsoft.com/office/powerpoint/2010/main" val="17933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B182-00EF-E94F-9F95-6B8FF37AC434}"/>
              </a:ext>
            </a:extLst>
          </p:cNvPr>
          <p:cNvSpPr>
            <a:spLocks noGrp="1"/>
          </p:cNvSpPr>
          <p:nvPr>
            <p:ph type="title"/>
          </p:nvPr>
        </p:nvSpPr>
        <p:spPr/>
        <p:txBody>
          <a:bodyPr/>
          <a:lstStyle/>
          <a:p>
            <a:r>
              <a:rPr lang="en-US" dirty="0"/>
              <a:t>Acknowledgement of Country</a:t>
            </a:r>
            <a:endParaRPr lang="en-AU" dirty="0"/>
          </a:p>
        </p:txBody>
      </p:sp>
      <p:sp>
        <p:nvSpPr>
          <p:cNvPr id="3" name="Content Placeholder 2">
            <a:extLst>
              <a:ext uri="{FF2B5EF4-FFF2-40B4-BE49-F238E27FC236}">
                <a16:creationId xmlns:a16="http://schemas.microsoft.com/office/drawing/2014/main" id="{25FF6425-60F1-D846-AEB0-1DFB8ECC761E}"/>
              </a:ext>
            </a:extLst>
          </p:cNvPr>
          <p:cNvSpPr>
            <a:spLocks noGrp="1"/>
          </p:cNvSpPr>
          <p:nvPr>
            <p:ph idx="1"/>
          </p:nvPr>
        </p:nvSpPr>
        <p:spPr/>
        <p:txBody>
          <a:bodyPr/>
          <a:lstStyle/>
          <a:p>
            <a:pPr marL="0" indent="0">
              <a:buNone/>
            </a:pPr>
            <a:r>
              <a:rPr lang="en-US" dirty="0"/>
              <a:t>We acknowledge the </a:t>
            </a:r>
            <a:r>
              <a:rPr lang="en-US" dirty="0" err="1"/>
              <a:t>Wadjuk</a:t>
            </a:r>
            <a:r>
              <a:rPr lang="en-US" dirty="0"/>
              <a:t> </a:t>
            </a:r>
            <a:r>
              <a:rPr lang="en-US" dirty="0" err="1"/>
              <a:t>Nyoongar</a:t>
            </a:r>
            <a:r>
              <a:rPr lang="en-US" dirty="0"/>
              <a:t> people as the original custodians of this land, and pay our respects to Elders past, present and emerging.</a:t>
            </a:r>
            <a:endParaRPr lang="en-AU" dirty="0"/>
          </a:p>
          <a:p>
            <a:endParaRPr lang="en-AU" dirty="0"/>
          </a:p>
        </p:txBody>
      </p:sp>
    </p:spTree>
    <p:extLst>
      <p:ext uri="{BB962C8B-B14F-4D97-AF65-F5344CB8AC3E}">
        <p14:creationId xmlns:p14="http://schemas.microsoft.com/office/powerpoint/2010/main" val="324163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D63E-6A5D-344E-9789-5574A7D92674}"/>
              </a:ext>
            </a:extLst>
          </p:cNvPr>
          <p:cNvSpPr>
            <a:spLocks noGrp="1"/>
          </p:cNvSpPr>
          <p:nvPr>
            <p:ph type="title"/>
          </p:nvPr>
        </p:nvSpPr>
        <p:spPr/>
        <p:txBody>
          <a:bodyPr/>
          <a:lstStyle/>
          <a:p>
            <a:r>
              <a:rPr lang="en-AU" dirty="0"/>
              <a:t>Topics</a:t>
            </a:r>
          </a:p>
        </p:txBody>
      </p:sp>
      <p:sp>
        <p:nvSpPr>
          <p:cNvPr id="3" name="Content Placeholder 2">
            <a:extLst>
              <a:ext uri="{FF2B5EF4-FFF2-40B4-BE49-F238E27FC236}">
                <a16:creationId xmlns:a16="http://schemas.microsoft.com/office/drawing/2014/main" id="{E29114E0-50C0-9049-952B-B94C7CDA7E79}"/>
              </a:ext>
            </a:extLst>
          </p:cNvPr>
          <p:cNvSpPr>
            <a:spLocks noGrp="1"/>
          </p:cNvSpPr>
          <p:nvPr>
            <p:ph idx="1"/>
          </p:nvPr>
        </p:nvSpPr>
        <p:spPr/>
        <p:txBody>
          <a:bodyPr/>
          <a:lstStyle/>
          <a:p>
            <a:r>
              <a:rPr lang="en-AU" dirty="0"/>
              <a:t>2020 review and setting future directions</a:t>
            </a:r>
          </a:p>
          <a:p>
            <a:r>
              <a:rPr lang="en-AU" dirty="0"/>
              <a:t>Maximising visibility and inclusiveness</a:t>
            </a:r>
          </a:p>
          <a:p>
            <a:r>
              <a:rPr lang="en-AU" dirty="0"/>
              <a:t>Updating the website</a:t>
            </a:r>
          </a:p>
          <a:p>
            <a:r>
              <a:rPr lang="en-AU" dirty="0"/>
              <a:t>Research team award nomination</a:t>
            </a:r>
          </a:p>
        </p:txBody>
      </p:sp>
    </p:spTree>
    <p:extLst>
      <p:ext uri="{BB962C8B-B14F-4D97-AF65-F5344CB8AC3E}">
        <p14:creationId xmlns:p14="http://schemas.microsoft.com/office/powerpoint/2010/main" val="141866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09B8-5338-8044-8798-00CC0564F693}"/>
              </a:ext>
            </a:extLst>
          </p:cNvPr>
          <p:cNvSpPr>
            <a:spLocks noGrp="1"/>
          </p:cNvSpPr>
          <p:nvPr>
            <p:ph type="title"/>
          </p:nvPr>
        </p:nvSpPr>
        <p:spPr>
          <a:xfrm>
            <a:off x="838200" y="2103437"/>
            <a:ext cx="10515600" cy="1325563"/>
          </a:xfrm>
        </p:spPr>
        <p:txBody>
          <a:bodyPr/>
          <a:lstStyle/>
          <a:p>
            <a:pPr algn="ctr"/>
            <a:r>
              <a:rPr lang="en-AU" dirty="0"/>
              <a:t>2020 review and setting future directions</a:t>
            </a:r>
          </a:p>
        </p:txBody>
      </p:sp>
    </p:spTree>
    <p:extLst>
      <p:ext uri="{BB962C8B-B14F-4D97-AF65-F5344CB8AC3E}">
        <p14:creationId xmlns:p14="http://schemas.microsoft.com/office/powerpoint/2010/main" val="317090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1100-0754-B641-BDD8-F5E9A652731F}"/>
              </a:ext>
            </a:extLst>
          </p:cNvPr>
          <p:cNvSpPr>
            <a:spLocks noGrp="1"/>
          </p:cNvSpPr>
          <p:nvPr>
            <p:ph type="title"/>
          </p:nvPr>
        </p:nvSpPr>
        <p:spPr>
          <a:xfrm>
            <a:off x="838200" y="-211818"/>
            <a:ext cx="10515600" cy="1325563"/>
          </a:xfrm>
        </p:spPr>
        <p:txBody>
          <a:bodyPr/>
          <a:lstStyle/>
          <a:p>
            <a:r>
              <a:rPr lang="en-AU" dirty="0"/>
              <a:t>Sessions this year</a:t>
            </a:r>
          </a:p>
        </p:txBody>
      </p:sp>
      <p:sp>
        <p:nvSpPr>
          <p:cNvPr id="3" name="Content Placeholder 2">
            <a:extLst>
              <a:ext uri="{FF2B5EF4-FFF2-40B4-BE49-F238E27FC236}">
                <a16:creationId xmlns:a16="http://schemas.microsoft.com/office/drawing/2014/main" id="{3C5B6AD3-9164-D140-A487-E2CF805BCBEC}"/>
              </a:ext>
            </a:extLst>
          </p:cNvPr>
          <p:cNvSpPr>
            <a:spLocks noGrp="1"/>
          </p:cNvSpPr>
          <p:nvPr>
            <p:ph idx="1"/>
          </p:nvPr>
        </p:nvSpPr>
        <p:spPr>
          <a:xfrm>
            <a:off x="838200" y="943883"/>
            <a:ext cx="10515600" cy="5729060"/>
          </a:xfrm>
        </p:spPr>
        <p:txBody>
          <a:bodyPr>
            <a:normAutofit/>
          </a:bodyPr>
          <a:lstStyle/>
          <a:p>
            <a:r>
              <a:rPr lang="en-AU" sz="2200" dirty="0"/>
              <a:t>R sessions</a:t>
            </a:r>
          </a:p>
          <a:p>
            <a:r>
              <a:rPr lang="en-AU" sz="2200" dirty="0"/>
              <a:t>Pre-registration and open science </a:t>
            </a:r>
          </a:p>
          <a:p>
            <a:pPr lvl="1"/>
            <a:r>
              <a:rPr lang="en-AU" sz="2200" dirty="0"/>
              <a:t>Discussed organising a follow up at the end of the year to see how the group has tracked along with pre-registered studies/open science. Y/N?</a:t>
            </a:r>
          </a:p>
          <a:p>
            <a:r>
              <a:rPr lang="en-AU" sz="2200" dirty="0"/>
              <a:t>Research metrics and quantifying research opportunities</a:t>
            </a:r>
          </a:p>
          <a:p>
            <a:r>
              <a:rPr lang="en-AU" sz="2200" dirty="0"/>
              <a:t>Sharing COVID safety practices</a:t>
            </a:r>
          </a:p>
          <a:p>
            <a:r>
              <a:rPr lang="en-AU" sz="2200" dirty="0"/>
              <a:t>Identifying common issues that affect ECR/MCRs</a:t>
            </a:r>
          </a:p>
          <a:p>
            <a:r>
              <a:rPr lang="en-AU" sz="2200" dirty="0"/>
              <a:t>Meta-analysis using PROSPERO and JASP (thanks Danyelle)</a:t>
            </a:r>
          </a:p>
          <a:p>
            <a:r>
              <a:rPr lang="en-AU" sz="2200" dirty="0"/>
              <a:t>Work design and neurocognitive impacts (Future of Work Institute)</a:t>
            </a:r>
          </a:p>
          <a:p>
            <a:r>
              <a:rPr lang="en-AU" sz="2200" dirty="0"/>
              <a:t>Alexithymia and psychopathology (thanks David)</a:t>
            </a:r>
          </a:p>
          <a:p>
            <a:r>
              <a:rPr lang="en-AU" sz="2200" dirty="0"/>
              <a:t>Conducting meta-analysis in R (thanks Michelle)</a:t>
            </a:r>
          </a:p>
          <a:p>
            <a:r>
              <a:rPr lang="en-AU" sz="2200" dirty="0"/>
              <a:t>Health perceptions and behaviours in VR (Stephanie Thomas)</a:t>
            </a:r>
          </a:p>
          <a:p>
            <a:r>
              <a:rPr lang="en-AU" sz="2200" dirty="0"/>
              <a:t>Practice candidacy presentations (Sophie Haywood; </a:t>
            </a:r>
            <a:r>
              <a:rPr lang="en-AU" sz="2200" dirty="0" err="1"/>
              <a:t>Jaspa</a:t>
            </a:r>
            <a:r>
              <a:rPr lang="en-AU" sz="2200" dirty="0"/>
              <a:t> </a:t>
            </a:r>
            <a:r>
              <a:rPr lang="en-AU" sz="2200" dirty="0" err="1"/>
              <a:t>Favero</a:t>
            </a:r>
            <a:r>
              <a:rPr lang="en-AU" sz="2200" dirty="0"/>
              <a:t>)</a:t>
            </a:r>
          </a:p>
          <a:p>
            <a:endParaRPr lang="en-AU" sz="2000" dirty="0"/>
          </a:p>
        </p:txBody>
      </p:sp>
    </p:spTree>
    <p:extLst>
      <p:ext uri="{BB962C8B-B14F-4D97-AF65-F5344CB8AC3E}">
        <p14:creationId xmlns:p14="http://schemas.microsoft.com/office/powerpoint/2010/main" val="8383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B644-28B9-E84C-A68F-A9F1F5510B2B}"/>
              </a:ext>
            </a:extLst>
          </p:cNvPr>
          <p:cNvSpPr>
            <a:spLocks noGrp="1"/>
          </p:cNvSpPr>
          <p:nvPr>
            <p:ph type="title"/>
          </p:nvPr>
        </p:nvSpPr>
        <p:spPr/>
        <p:txBody>
          <a:bodyPr/>
          <a:lstStyle/>
          <a:p>
            <a:r>
              <a:rPr lang="en-AU" dirty="0"/>
              <a:t>Feedback</a:t>
            </a:r>
          </a:p>
        </p:txBody>
      </p:sp>
      <p:sp>
        <p:nvSpPr>
          <p:cNvPr id="3" name="Content Placeholder 2">
            <a:extLst>
              <a:ext uri="{FF2B5EF4-FFF2-40B4-BE49-F238E27FC236}">
                <a16:creationId xmlns:a16="http://schemas.microsoft.com/office/drawing/2014/main" id="{ADF371D3-D6F0-7845-9E29-5EF4E494D14E}"/>
              </a:ext>
            </a:extLst>
          </p:cNvPr>
          <p:cNvSpPr>
            <a:spLocks noGrp="1"/>
          </p:cNvSpPr>
          <p:nvPr>
            <p:ph idx="1"/>
          </p:nvPr>
        </p:nvSpPr>
        <p:spPr/>
        <p:txBody>
          <a:bodyPr/>
          <a:lstStyle/>
          <a:p>
            <a:r>
              <a:rPr lang="en-AU" dirty="0"/>
              <a:t>What did you enjoy</a:t>
            </a:r>
          </a:p>
          <a:p>
            <a:r>
              <a:rPr lang="en-AU" dirty="0"/>
              <a:t>What would you like to change?</a:t>
            </a:r>
          </a:p>
          <a:p>
            <a:r>
              <a:rPr lang="en-AU" dirty="0"/>
              <a:t>Mixed f2f/online format?</a:t>
            </a:r>
          </a:p>
        </p:txBody>
      </p:sp>
    </p:spTree>
    <p:extLst>
      <p:ext uri="{BB962C8B-B14F-4D97-AF65-F5344CB8AC3E}">
        <p14:creationId xmlns:p14="http://schemas.microsoft.com/office/powerpoint/2010/main" val="124176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Qr code&#10;&#10;Description automatically generated">
            <a:extLst>
              <a:ext uri="{FF2B5EF4-FFF2-40B4-BE49-F238E27FC236}">
                <a16:creationId xmlns:a16="http://schemas.microsoft.com/office/drawing/2014/main" id="{7C744851-876E-9246-A906-76FBDF6A5070}"/>
              </a:ext>
            </a:extLst>
          </p:cNvPr>
          <p:cNvPicPr>
            <a:picLocks noGrp="1" noChangeAspect="1"/>
          </p:cNvPicPr>
          <p:nvPr>
            <p:ph idx="1"/>
          </p:nvPr>
        </p:nvPicPr>
        <p:blipFill>
          <a:blip r:embed="rId3"/>
          <a:stretch>
            <a:fillRect/>
          </a:stretch>
        </p:blipFill>
        <p:spPr>
          <a:xfrm>
            <a:off x="3101635" y="1253331"/>
            <a:ext cx="5988730" cy="4351338"/>
          </a:xfrm>
        </p:spPr>
      </p:pic>
    </p:spTree>
    <p:extLst>
      <p:ext uri="{BB962C8B-B14F-4D97-AF65-F5344CB8AC3E}">
        <p14:creationId xmlns:p14="http://schemas.microsoft.com/office/powerpoint/2010/main" val="54194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26F0-30B4-494F-B7B1-92D34D4042A0}"/>
              </a:ext>
            </a:extLst>
          </p:cNvPr>
          <p:cNvSpPr>
            <a:spLocks noGrp="1"/>
          </p:cNvSpPr>
          <p:nvPr>
            <p:ph type="title"/>
          </p:nvPr>
        </p:nvSpPr>
        <p:spPr>
          <a:xfrm>
            <a:off x="838200" y="2766218"/>
            <a:ext cx="10515600" cy="1325563"/>
          </a:xfrm>
        </p:spPr>
        <p:txBody>
          <a:bodyPr/>
          <a:lstStyle/>
          <a:p>
            <a:pPr algn="ctr"/>
            <a:r>
              <a:rPr lang="en-AU" dirty="0"/>
              <a:t>What would you like to see in 2021?</a:t>
            </a:r>
          </a:p>
        </p:txBody>
      </p:sp>
    </p:spTree>
    <p:extLst>
      <p:ext uri="{BB962C8B-B14F-4D97-AF65-F5344CB8AC3E}">
        <p14:creationId xmlns:p14="http://schemas.microsoft.com/office/powerpoint/2010/main" val="140537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48AF-7BAF-4943-A570-3202E96E5406}"/>
              </a:ext>
            </a:extLst>
          </p:cNvPr>
          <p:cNvSpPr>
            <a:spLocks noGrp="1"/>
          </p:cNvSpPr>
          <p:nvPr>
            <p:ph type="title"/>
          </p:nvPr>
        </p:nvSpPr>
        <p:spPr/>
        <p:txBody>
          <a:bodyPr/>
          <a:lstStyle/>
          <a:p>
            <a:r>
              <a:rPr lang="en-AU" dirty="0"/>
              <a:t>What would you like to see in 2021?</a:t>
            </a:r>
          </a:p>
        </p:txBody>
      </p:sp>
      <p:sp>
        <p:nvSpPr>
          <p:cNvPr id="3" name="Content Placeholder 2">
            <a:extLst>
              <a:ext uri="{FF2B5EF4-FFF2-40B4-BE49-F238E27FC236}">
                <a16:creationId xmlns:a16="http://schemas.microsoft.com/office/drawing/2014/main" id="{E035106E-D67C-DF42-9042-FC182AB53EA2}"/>
              </a:ext>
            </a:extLst>
          </p:cNvPr>
          <p:cNvSpPr>
            <a:spLocks noGrp="1"/>
          </p:cNvSpPr>
          <p:nvPr>
            <p:ph idx="1"/>
          </p:nvPr>
        </p:nvSpPr>
        <p:spPr/>
        <p:txBody>
          <a:bodyPr/>
          <a:lstStyle/>
          <a:p>
            <a:r>
              <a:rPr lang="en-AU" dirty="0"/>
              <a:t>Suggestions:</a:t>
            </a:r>
          </a:p>
          <a:p>
            <a:pPr lvl="1"/>
            <a:r>
              <a:rPr lang="en-AU" dirty="0"/>
              <a:t>Each lab group asked to present at least once to cognition and emotion group over the course of the year</a:t>
            </a:r>
          </a:p>
          <a:p>
            <a:pPr lvl="1"/>
            <a:r>
              <a:rPr lang="en-AU" dirty="0"/>
              <a:t>Accessible and collaborative meeting suggestions schedule</a:t>
            </a:r>
          </a:p>
          <a:p>
            <a:pPr lvl="1"/>
            <a:r>
              <a:rPr lang="en-AU" dirty="0"/>
              <a:t>Make use of cross school/faculty networks</a:t>
            </a:r>
          </a:p>
          <a:p>
            <a:endParaRPr lang="en-AU" dirty="0"/>
          </a:p>
        </p:txBody>
      </p:sp>
    </p:spTree>
    <p:extLst>
      <p:ext uri="{BB962C8B-B14F-4D97-AF65-F5344CB8AC3E}">
        <p14:creationId xmlns:p14="http://schemas.microsoft.com/office/powerpoint/2010/main" val="858426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512</Words>
  <Application>Microsoft Macintosh PowerPoint</Application>
  <PresentationFormat>Widescreen</PresentationFormat>
  <Paragraphs>66</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Office Theme</vt:lpstr>
      <vt:lpstr>Group Planning Session</vt:lpstr>
      <vt:lpstr>Acknowledgement of Country</vt:lpstr>
      <vt:lpstr>Topics</vt:lpstr>
      <vt:lpstr>2020 review and setting future directions</vt:lpstr>
      <vt:lpstr>Sessions this year</vt:lpstr>
      <vt:lpstr>Feedback</vt:lpstr>
      <vt:lpstr>PowerPoint Presentation</vt:lpstr>
      <vt:lpstr>What would you like to see in 2021?</vt:lpstr>
      <vt:lpstr>What would you like to see in 2021?</vt:lpstr>
      <vt:lpstr>Maximising visibility and inclusiveness </vt:lpstr>
      <vt:lpstr>Maximising visibility and inclusiveness</vt:lpstr>
      <vt:lpstr>Updating the CE group website</vt:lpstr>
      <vt:lpstr>PowerPoint Presentation</vt:lpstr>
      <vt:lpstr>Updating the CE group website</vt:lpstr>
      <vt:lpstr>Debuting the CE group twitter</vt:lpstr>
      <vt:lpstr>Curtin Awards for Research Excellence</vt:lpstr>
      <vt:lpstr>Award Criteria</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Planning Session</dc:title>
  <dc:creator>Aaron McInnes</dc:creator>
  <cp:lastModifiedBy>Aaron McInnes</cp:lastModifiedBy>
  <cp:revision>8</cp:revision>
  <dcterms:created xsi:type="dcterms:W3CDTF">2020-10-08T05:27:34Z</dcterms:created>
  <dcterms:modified xsi:type="dcterms:W3CDTF">2020-10-09T01:56:20Z</dcterms:modified>
</cp:coreProperties>
</file>