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8" r:id="rId9"/>
    <p:sldId id="273" r:id="rId10"/>
    <p:sldId id="274" r:id="rId11"/>
    <p:sldId id="263" r:id="rId12"/>
    <p:sldId id="264" r:id="rId13"/>
    <p:sldId id="265" r:id="rId14"/>
    <p:sldId id="269" r:id="rId15"/>
    <p:sldId id="267" r:id="rId16"/>
    <p:sldId id="277" r:id="rId17"/>
    <p:sldId id="275" r:id="rId18"/>
    <p:sldId id="276" r:id="rId19"/>
    <p:sldId id="272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B3D398-521A-C044-B4CD-A89CCB940EF7}" v="3" dt="2020-02-27T09:49:54.826"/>
    <p1510:client id="{A5BA4BEB-EABB-244B-B65D-4DE6E159EEF1}" v="3" dt="2020-02-26T10:43:03.1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C86FE4-E287-4F30-80E6-FDBDE5B49AA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A166C2E-485E-4BFC-BE99-4E35646D962C}">
      <dgm:prSet/>
      <dgm:spPr/>
      <dgm:t>
        <a:bodyPr/>
        <a:lstStyle/>
        <a:p>
          <a:r>
            <a:rPr lang="en-AU"/>
            <a:t>paste0() or paste(), cbind() and rbind()</a:t>
          </a:r>
          <a:endParaRPr lang="en-US"/>
        </a:p>
      </dgm:t>
    </dgm:pt>
    <dgm:pt modelId="{1F7FD855-433E-4D02-9E33-89CAFE4254AC}" type="parTrans" cxnId="{F8CC847F-0745-4C6C-9DBD-5CD5F26C89E9}">
      <dgm:prSet/>
      <dgm:spPr/>
      <dgm:t>
        <a:bodyPr/>
        <a:lstStyle/>
        <a:p>
          <a:endParaRPr lang="en-US"/>
        </a:p>
      </dgm:t>
    </dgm:pt>
    <dgm:pt modelId="{D873AD5A-F75D-45DB-8FA4-64803493B092}" type="sibTrans" cxnId="{F8CC847F-0745-4C6C-9DBD-5CD5F26C89E9}">
      <dgm:prSet/>
      <dgm:spPr/>
      <dgm:t>
        <a:bodyPr/>
        <a:lstStyle/>
        <a:p>
          <a:endParaRPr lang="en-US"/>
        </a:p>
      </dgm:t>
    </dgm:pt>
    <dgm:pt modelId="{CF09A259-7434-4C1C-90C3-2D50C790D5FD}">
      <dgm:prSet/>
      <dgm:spPr/>
      <dgm:t>
        <a:bodyPr/>
        <a:lstStyle/>
        <a:p>
          <a:r>
            <a:rPr lang="en-AU"/>
            <a:t>Lets you stick things together</a:t>
          </a:r>
          <a:endParaRPr lang="en-US"/>
        </a:p>
      </dgm:t>
    </dgm:pt>
    <dgm:pt modelId="{45EB2C45-E68B-478F-9EAF-8774CC2D4FE3}" type="parTrans" cxnId="{D4A7D475-2AE9-4367-AD86-0B556516552B}">
      <dgm:prSet/>
      <dgm:spPr/>
      <dgm:t>
        <a:bodyPr/>
        <a:lstStyle/>
        <a:p>
          <a:endParaRPr lang="en-US"/>
        </a:p>
      </dgm:t>
    </dgm:pt>
    <dgm:pt modelId="{047EAD47-2318-4013-817F-D87F52EA8BB8}" type="sibTrans" cxnId="{D4A7D475-2AE9-4367-AD86-0B556516552B}">
      <dgm:prSet/>
      <dgm:spPr/>
      <dgm:t>
        <a:bodyPr/>
        <a:lstStyle/>
        <a:p>
          <a:endParaRPr lang="en-US"/>
        </a:p>
      </dgm:t>
    </dgm:pt>
    <dgm:pt modelId="{E3649029-8A33-4F9B-92CC-6C607BDC7FB0}">
      <dgm:prSet/>
      <dgm:spPr/>
      <dgm:t>
        <a:bodyPr/>
        <a:lstStyle/>
        <a:p>
          <a:r>
            <a:rPr lang="en-AU"/>
            <a:t>Substring()</a:t>
          </a:r>
          <a:endParaRPr lang="en-US"/>
        </a:p>
      </dgm:t>
    </dgm:pt>
    <dgm:pt modelId="{FC996210-8FE0-4AB2-9528-DAD407B777AA}" type="parTrans" cxnId="{2069CF63-F99F-4CE8-BD09-C5140A560BF4}">
      <dgm:prSet/>
      <dgm:spPr/>
      <dgm:t>
        <a:bodyPr/>
        <a:lstStyle/>
        <a:p>
          <a:endParaRPr lang="en-US"/>
        </a:p>
      </dgm:t>
    </dgm:pt>
    <dgm:pt modelId="{669DAA70-6F32-4421-94EA-2E7F0A343E22}" type="sibTrans" cxnId="{2069CF63-F99F-4CE8-BD09-C5140A560BF4}">
      <dgm:prSet/>
      <dgm:spPr/>
      <dgm:t>
        <a:bodyPr/>
        <a:lstStyle/>
        <a:p>
          <a:endParaRPr lang="en-US"/>
        </a:p>
      </dgm:t>
    </dgm:pt>
    <dgm:pt modelId="{21CA7E42-44AE-4FE6-852B-7316172B65B1}">
      <dgm:prSet/>
      <dgm:spPr/>
      <dgm:t>
        <a:bodyPr/>
        <a:lstStyle/>
        <a:p>
          <a:r>
            <a:rPr lang="en-AU"/>
            <a:t>Extract part of a word – good for getting subject id from filenames</a:t>
          </a:r>
          <a:endParaRPr lang="en-US"/>
        </a:p>
      </dgm:t>
    </dgm:pt>
    <dgm:pt modelId="{7C141332-E2FF-4863-81ED-354DB6B95A4B}" type="parTrans" cxnId="{0BDF8823-24C9-485C-B8C6-A4953B948016}">
      <dgm:prSet/>
      <dgm:spPr/>
      <dgm:t>
        <a:bodyPr/>
        <a:lstStyle/>
        <a:p>
          <a:endParaRPr lang="en-US"/>
        </a:p>
      </dgm:t>
    </dgm:pt>
    <dgm:pt modelId="{B42FD8CC-EC8B-4B0C-8F3B-DDFC64EED359}" type="sibTrans" cxnId="{0BDF8823-24C9-485C-B8C6-A4953B948016}">
      <dgm:prSet/>
      <dgm:spPr/>
      <dgm:t>
        <a:bodyPr/>
        <a:lstStyle/>
        <a:p>
          <a:endParaRPr lang="en-US"/>
        </a:p>
      </dgm:t>
    </dgm:pt>
    <dgm:pt modelId="{151A7918-771A-425E-8E4F-F1C821C1D18F}">
      <dgm:prSet/>
      <dgm:spPr/>
      <dgm:t>
        <a:bodyPr/>
        <a:lstStyle/>
        <a:p>
          <a:r>
            <a:rPr lang="en-AU"/>
            <a:t>Unique()</a:t>
          </a:r>
          <a:endParaRPr lang="en-US"/>
        </a:p>
      </dgm:t>
    </dgm:pt>
    <dgm:pt modelId="{F52935CA-ECEE-408E-B471-9612B361C3B2}" type="parTrans" cxnId="{1FA89C59-5115-476C-B046-2D0B45E59C16}">
      <dgm:prSet/>
      <dgm:spPr/>
      <dgm:t>
        <a:bodyPr/>
        <a:lstStyle/>
        <a:p>
          <a:endParaRPr lang="en-US"/>
        </a:p>
      </dgm:t>
    </dgm:pt>
    <dgm:pt modelId="{5C18F4C9-4E8A-408F-8613-3B8CA5C9A3F2}" type="sibTrans" cxnId="{1FA89C59-5115-476C-B046-2D0B45E59C16}">
      <dgm:prSet/>
      <dgm:spPr/>
      <dgm:t>
        <a:bodyPr/>
        <a:lstStyle/>
        <a:p>
          <a:endParaRPr lang="en-US"/>
        </a:p>
      </dgm:t>
    </dgm:pt>
    <dgm:pt modelId="{7146C627-F220-49A6-9A50-8B635062AD9F}">
      <dgm:prSet/>
      <dgm:spPr/>
      <dgm:t>
        <a:bodyPr/>
        <a:lstStyle/>
        <a:p>
          <a:r>
            <a:rPr lang="en-AU"/>
            <a:t>Gets unique values from variable – good for checking participants or factors in large datasets</a:t>
          </a:r>
          <a:endParaRPr lang="en-US"/>
        </a:p>
      </dgm:t>
    </dgm:pt>
    <dgm:pt modelId="{96BBE02A-F389-452B-ACC8-56AE1ADC5A82}" type="parTrans" cxnId="{B1E03859-CDAD-4FB9-AF0B-D03D73E9879D}">
      <dgm:prSet/>
      <dgm:spPr/>
      <dgm:t>
        <a:bodyPr/>
        <a:lstStyle/>
        <a:p>
          <a:endParaRPr lang="en-US"/>
        </a:p>
      </dgm:t>
    </dgm:pt>
    <dgm:pt modelId="{E12DC2B9-93C0-46C8-88C7-3A26161FD545}" type="sibTrans" cxnId="{B1E03859-CDAD-4FB9-AF0B-D03D73E9879D}">
      <dgm:prSet/>
      <dgm:spPr/>
      <dgm:t>
        <a:bodyPr/>
        <a:lstStyle/>
        <a:p>
          <a:endParaRPr lang="en-US"/>
        </a:p>
      </dgm:t>
    </dgm:pt>
    <dgm:pt modelId="{E90941AE-E3AC-4C49-A679-DCA88DC54446}">
      <dgm:prSet/>
      <dgm:spPr/>
      <dgm:t>
        <a:bodyPr/>
        <a:lstStyle/>
        <a:p>
          <a:r>
            <a:rPr lang="en-AU"/>
            <a:t>Length() and dim()</a:t>
          </a:r>
          <a:endParaRPr lang="en-US"/>
        </a:p>
      </dgm:t>
    </dgm:pt>
    <dgm:pt modelId="{C64682DD-78F7-4E9B-856D-2AF594431033}" type="parTrans" cxnId="{C361974E-783B-4D89-AFC2-CED7677BB867}">
      <dgm:prSet/>
      <dgm:spPr/>
      <dgm:t>
        <a:bodyPr/>
        <a:lstStyle/>
        <a:p>
          <a:endParaRPr lang="en-US"/>
        </a:p>
      </dgm:t>
    </dgm:pt>
    <dgm:pt modelId="{57FD8193-CF31-4391-A8C9-E13CF1B9B62D}" type="sibTrans" cxnId="{C361974E-783B-4D89-AFC2-CED7677BB867}">
      <dgm:prSet/>
      <dgm:spPr/>
      <dgm:t>
        <a:bodyPr/>
        <a:lstStyle/>
        <a:p>
          <a:endParaRPr lang="en-US"/>
        </a:p>
      </dgm:t>
    </dgm:pt>
    <dgm:pt modelId="{E608FBFB-2A7E-41E5-B744-5F1864D87092}">
      <dgm:prSet/>
      <dgm:spPr/>
      <dgm:t>
        <a:bodyPr/>
        <a:lstStyle/>
        <a:p>
          <a:r>
            <a:rPr lang="en-AU"/>
            <a:t>Shows you size of variable – good for troubleshooting – check if right number of trials/participants or whatever are there</a:t>
          </a:r>
          <a:endParaRPr lang="en-US"/>
        </a:p>
      </dgm:t>
    </dgm:pt>
    <dgm:pt modelId="{FBA4F619-0A54-4AB9-A21E-542A056AB5BA}" type="parTrans" cxnId="{BB0C5C6B-1B9E-4DC1-8F15-6233C7309557}">
      <dgm:prSet/>
      <dgm:spPr/>
      <dgm:t>
        <a:bodyPr/>
        <a:lstStyle/>
        <a:p>
          <a:endParaRPr lang="en-US"/>
        </a:p>
      </dgm:t>
    </dgm:pt>
    <dgm:pt modelId="{869CA04A-6E4F-48A8-BBA1-E51A040A9585}" type="sibTrans" cxnId="{BB0C5C6B-1B9E-4DC1-8F15-6233C7309557}">
      <dgm:prSet/>
      <dgm:spPr/>
      <dgm:t>
        <a:bodyPr/>
        <a:lstStyle/>
        <a:p>
          <a:endParaRPr lang="en-US"/>
        </a:p>
      </dgm:t>
    </dgm:pt>
    <dgm:pt modelId="{B1671A0C-7778-4D88-967E-23E1A4B599AF}">
      <dgm:prSet/>
      <dgm:spPr/>
      <dgm:t>
        <a:bodyPr/>
        <a:lstStyle/>
        <a:p>
          <a:r>
            <a:rPr lang="en-AU"/>
            <a:t>Subset()</a:t>
          </a:r>
          <a:endParaRPr lang="en-US"/>
        </a:p>
      </dgm:t>
    </dgm:pt>
    <dgm:pt modelId="{F8E69A11-1CF8-4CC4-BD62-EBF3811962D2}" type="parTrans" cxnId="{FE3BA33E-7725-4929-A4E7-2CEAC303510C}">
      <dgm:prSet/>
      <dgm:spPr/>
      <dgm:t>
        <a:bodyPr/>
        <a:lstStyle/>
        <a:p>
          <a:endParaRPr lang="en-US"/>
        </a:p>
      </dgm:t>
    </dgm:pt>
    <dgm:pt modelId="{A80F26DB-9B1F-44E5-8AEB-F147318DC3A2}" type="sibTrans" cxnId="{FE3BA33E-7725-4929-A4E7-2CEAC303510C}">
      <dgm:prSet/>
      <dgm:spPr/>
      <dgm:t>
        <a:bodyPr/>
        <a:lstStyle/>
        <a:p>
          <a:endParaRPr lang="en-US"/>
        </a:p>
      </dgm:t>
    </dgm:pt>
    <dgm:pt modelId="{181CE268-CCD1-4647-9B7D-946661F6BB69}">
      <dgm:prSet/>
      <dgm:spPr/>
      <dgm:t>
        <a:bodyPr/>
        <a:lstStyle/>
        <a:p>
          <a:r>
            <a:rPr lang="en-AU"/>
            <a:t>Extract a smaller part of bigger dataset – good for follow-up analyses (e.g. only want to analyse a certain condition of the data).</a:t>
          </a:r>
          <a:endParaRPr lang="en-US"/>
        </a:p>
      </dgm:t>
    </dgm:pt>
    <dgm:pt modelId="{460B25C5-A748-449E-AD0E-D4652974F9EC}" type="parTrans" cxnId="{203A85B9-2C21-4EAD-ACF1-474790DBADA1}">
      <dgm:prSet/>
      <dgm:spPr/>
      <dgm:t>
        <a:bodyPr/>
        <a:lstStyle/>
        <a:p>
          <a:endParaRPr lang="en-US"/>
        </a:p>
      </dgm:t>
    </dgm:pt>
    <dgm:pt modelId="{A823B296-A5B3-40C1-AC5F-4617DC2AF2E8}" type="sibTrans" cxnId="{203A85B9-2C21-4EAD-ACF1-474790DBADA1}">
      <dgm:prSet/>
      <dgm:spPr/>
      <dgm:t>
        <a:bodyPr/>
        <a:lstStyle/>
        <a:p>
          <a:endParaRPr lang="en-US"/>
        </a:p>
      </dgm:t>
    </dgm:pt>
    <dgm:pt modelId="{E61A6672-2563-4D04-97DF-E7EABBC0594D}">
      <dgm:prSet/>
      <dgm:spPr/>
      <dgm:t>
        <a:bodyPr/>
        <a:lstStyle/>
        <a:p>
          <a:r>
            <a:rPr lang="en-AU"/>
            <a:t>Aggregate()</a:t>
          </a:r>
          <a:endParaRPr lang="en-US"/>
        </a:p>
      </dgm:t>
    </dgm:pt>
    <dgm:pt modelId="{C799568B-D12A-4E6E-BB27-06D38522C594}" type="parTrans" cxnId="{926CB927-904B-419B-AC53-C8226A149F27}">
      <dgm:prSet/>
      <dgm:spPr/>
      <dgm:t>
        <a:bodyPr/>
        <a:lstStyle/>
        <a:p>
          <a:endParaRPr lang="en-US"/>
        </a:p>
      </dgm:t>
    </dgm:pt>
    <dgm:pt modelId="{97417764-DD5D-4E89-B743-6816F40FE661}" type="sibTrans" cxnId="{926CB927-904B-419B-AC53-C8226A149F27}">
      <dgm:prSet/>
      <dgm:spPr/>
      <dgm:t>
        <a:bodyPr/>
        <a:lstStyle/>
        <a:p>
          <a:endParaRPr lang="en-US"/>
        </a:p>
      </dgm:t>
    </dgm:pt>
    <dgm:pt modelId="{C398112A-B578-4F0E-B4AE-0C01B95A36F4}">
      <dgm:prSet/>
      <dgm:spPr/>
      <dgm:t>
        <a:bodyPr/>
        <a:lstStyle/>
        <a:p>
          <a:r>
            <a:rPr lang="en-AU"/>
            <a:t>Can use to calculate mean values per participant and condition.</a:t>
          </a:r>
          <a:endParaRPr lang="en-US"/>
        </a:p>
      </dgm:t>
    </dgm:pt>
    <dgm:pt modelId="{3E69AF34-1B1B-4102-A55E-6873FAF808AD}" type="parTrans" cxnId="{4E050646-9AEE-4760-AC23-64132FD5A614}">
      <dgm:prSet/>
      <dgm:spPr/>
      <dgm:t>
        <a:bodyPr/>
        <a:lstStyle/>
        <a:p>
          <a:endParaRPr lang="en-US"/>
        </a:p>
      </dgm:t>
    </dgm:pt>
    <dgm:pt modelId="{60FD950B-FA0A-4A9F-99BF-6942F04FB31E}" type="sibTrans" cxnId="{4E050646-9AEE-4760-AC23-64132FD5A614}">
      <dgm:prSet/>
      <dgm:spPr/>
      <dgm:t>
        <a:bodyPr/>
        <a:lstStyle/>
        <a:p>
          <a:endParaRPr lang="en-US"/>
        </a:p>
      </dgm:t>
    </dgm:pt>
    <dgm:pt modelId="{1342A802-4CE8-7D45-AA49-359CA8C752E7}" type="pres">
      <dgm:prSet presAssocID="{B2C86FE4-E287-4F30-80E6-FDBDE5B49AAE}" presName="linear" presStyleCnt="0">
        <dgm:presLayoutVars>
          <dgm:animLvl val="lvl"/>
          <dgm:resizeHandles val="exact"/>
        </dgm:presLayoutVars>
      </dgm:prSet>
      <dgm:spPr/>
    </dgm:pt>
    <dgm:pt modelId="{CC77E21D-64CE-CB41-9B71-C8F2407ADF55}" type="pres">
      <dgm:prSet presAssocID="{DA166C2E-485E-4BFC-BE99-4E35646D962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782BF3C-FCEE-7F4A-AA85-599D127E8774}" type="pres">
      <dgm:prSet presAssocID="{DA166C2E-485E-4BFC-BE99-4E35646D962C}" presName="childText" presStyleLbl="revTx" presStyleIdx="0" presStyleCnt="6">
        <dgm:presLayoutVars>
          <dgm:bulletEnabled val="1"/>
        </dgm:presLayoutVars>
      </dgm:prSet>
      <dgm:spPr/>
    </dgm:pt>
    <dgm:pt modelId="{3D1AD9DC-241B-7649-BFCB-B56BDB3C403B}" type="pres">
      <dgm:prSet presAssocID="{E3649029-8A33-4F9B-92CC-6C607BDC7FB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56477D4-0E2D-6047-A570-D679E3BCABC6}" type="pres">
      <dgm:prSet presAssocID="{E3649029-8A33-4F9B-92CC-6C607BDC7FB0}" presName="childText" presStyleLbl="revTx" presStyleIdx="1" presStyleCnt="6">
        <dgm:presLayoutVars>
          <dgm:bulletEnabled val="1"/>
        </dgm:presLayoutVars>
      </dgm:prSet>
      <dgm:spPr/>
    </dgm:pt>
    <dgm:pt modelId="{25949752-7EA1-3C43-B20E-E2BEFCF2AE38}" type="pres">
      <dgm:prSet presAssocID="{151A7918-771A-425E-8E4F-F1C821C1D18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3CC6E22-C909-2340-B1C3-FEB2A9825EA7}" type="pres">
      <dgm:prSet presAssocID="{151A7918-771A-425E-8E4F-F1C821C1D18F}" presName="childText" presStyleLbl="revTx" presStyleIdx="2" presStyleCnt="6">
        <dgm:presLayoutVars>
          <dgm:bulletEnabled val="1"/>
        </dgm:presLayoutVars>
      </dgm:prSet>
      <dgm:spPr/>
    </dgm:pt>
    <dgm:pt modelId="{F914D0E9-564D-1246-89D0-3FE8BCA8279B}" type="pres">
      <dgm:prSet presAssocID="{E90941AE-E3AC-4C49-A679-DCA88DC5444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A1F524B-575A-F74C-8BCC-44D3D244B97E}" type="pres">
      <dgm:prSet presAssocID="{E90941AE-E3AC-4C49-A679-DCA88DC54446}" presName="childText" presStyleLbl="revTx" presStyleIdx="3" presStyleCnt="6">
        <dgm:presLayoutVars>
          <dgm:bulletEnabled val="1"/>
        </dgm:presLayoutVars>
      </dgm:prSet>
      <dgm:spPr/>
    </dgm:pt>
    <dgm:pt modelId="{A295B0AA-8471-D244-81FE-1A63E3FD227A}" type="pres">
      <dgm:prSet presAssocID="{B1671A0C-7778-4D88-967E-23E1A4B599A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F700B83-9D7A-2146-BB98-1879C0B10EDA}" type="pres">
      <dgm:prSet presAssocID="{B1671A0C-7778-4D88-967E-23E1A4B599AF}" presName="childText" presStyleLbl="revTx" presStyleIdx="4" presStyleCnt="6">
        <dgm:presLayoutVars>
          <dgm:bulletEnabled val="1"/>
        </dgm:presLayoutVars>
      </dgm:prSet>
      <dgm:spPr/>
    </dgm:pt>
    <dgm:pt modelId="{F4E6F849-D78A-7347-9792-C274A40BF37B}" type="pres">
      <dgm:prSet presAssocID="{E61A6672-2563-4D04-97DF-E7EABBC0594D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1EE5DA03-7F24-BE48-8853-19F83B52FE61}" type="pres">
      <dgm:prSet presAssocID="{E61A6672-2563-4D04-97DF-E7EABBC0594D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6F216423-7C38-5741-97BA-89C41DD0F8CD}" type="presOf" srcId="{DA166C2E-485E-4BFC-BE99-4E35646D962C}" destId="{CC77E21D-64CE-CB41-9B71-C8F2407ADF55}" srcOrd="0" destOrd="0" presId="urn:microsoft.com/office/officeart/2005/8/layout/vList2"/>
    <dgm:cxn modelId="{0BDF8823-24C9-485C-B8C6-A4953B948016}" srcId="{E3649029-8A33-4F9B-92CC-6C607BDC7FB0}" destId="{21CA7E42-44AE-4FE6-852B-7316172B65B1}" srcOrd="0" destOrd="0" parTransId="{7C141332-E2FF-4863-81ED-354DB6B95A4B}" sibTransId="{B42FD8CC-EC8B-4B0C-8F3B-DDFC64EED359}"/>
    <dgm:cxn modelId="{926CB927-904B-419B-AC53-C8226A149F27}" srcId="{B2C86FE4-E287-4F30-80E6-FDBDE5B49AAE}" destId="{E61A6672-2563-4D04-97DF-E7EABBC0594D}" srcOrd="5" destOrd="0" parTransId="{C799568B-D12A-4E6E-BB27-06D38522C594}" sibTransId="{97417764-DD5D-4E89-B743-6816F40FE661}"/>
    <dgm:cxn modelId="{BFA65036-F0F8-7344-829F-93681A9C3AA7}" type="presOf" srcId="{7146C627-F220-49A6-9A50-8B635062AD9F}" destId="{73CC6E22-C909-2340-B1C3-FEB2A9825EA7}" srcOrd="0" destOrd="0" presId="urn:microsoft.com/office/officeart/2005/8/layout/vList2"/>
    <dgm:cxn modelId="{56FFD43D-05F5-1147-9BF3-3452B01C3B05}" type="presOf" srcId="{B2C86FE4-E287-4F30-80E6-FDBDE5B49AAE}" destId="{1342A802-4CE8-7D45-AA49-359CA8C752E7}" srcOrd="0" destOrd="0" presId="urn:microsoft.com/office/officeart/2005/8/layout/vList2"/>
    <dgm:cxn modelId="{FE3BA33E-7725-4929-A4E7-2CEAC303510C}" srcId="{B2C86FE4-E287-4F30-80E6-FDBDE5B49AAE}" destId="{B1671A0C-7778-4D88-967E-23E1A4B599AF}" srcOrd="4" destOrd="0" parTransId="{F8E69A11-1CF8-4CC4-BD62-EBF3811962D2}" sibTransId="{A80F26DB-9B1F-44E5-8AEB-F147318DC3A2}"/>
    <dgm:cxn modelId="{4E050646-9AEE-4760-AC23-64132FD5A614}" srcId="{E61A6672-2563-4D04-97DF-E7EABBC0594D}" destId="{C398112A-B578-4F0E-B4AE-0C01B95A36F4}" srcOrd="0" destOrd="0" parTransId="{3E69AF34-1B1B-4102-A55E-6873FAF808AD}" sibTransId="{60FD950B-FA0A-4A9F-99BF-6942F04FB31E}"/>
    <dgm:cxn modelId="{C361974E-783B-4D89-AFC2-CED7677BB867}" srcId="{B2C86FE4-E287-4F30-80E6-FDBDE5B49AAE}" destId="{E90941AE-E3AC-4C49-A679-DCA88DC54446}" srcOrd="3" destOrd="0" parTransId="{C64682DD-78F7-4E9B-856D-2AF594431033}" sibTransId="{57FD8193-CF31-4391-A8C9-E13CF1B9B62D}"/>
    <dgm:cxn modelId="{BA5E9A57-34E5-C348-BBA8-F604F4ED2DD6}" type="presOf" srcId="{B1671A0C-7778-4D88-967E-23E1A4B599AF}" destId="{A295B0AA-8471-D244-81FE-1A63E3FD227A}" srcOrd="0" destOrd="0" presId="urn:microsoft.com/office/officeart/2005/8/layout/vList2"/>
    <dgm:cxn modelId="{3C457858-473D-6444-B600-8D2F7F0EC3F2}" type="presOf" srcId="{C398112A-B578-4F0E-B4AE-0C01B95A36F4}" destId="{1EE5DA03-7F24-BE48-8853-19F83B52FE61}" srcOrd="0" destOrd="0" presId="urn:microsoft.com/office/officeart/2005/8/layout/vList2"/>
    <dgm:cxn modelId="{B1E03859-CDAD-4FB9-AF0B-D03D73E9879D}" srcId="{151A7918-771A-425E-8E4F-F1C821C1D18F}" destId="{7146C627-F220-49A6-9A50-8B635062AD9F}" srcOrd="0" destOrd="0" parTransId="{96BBE02A-F389-452B-ACC8-56AE1ADC5A82}" sibTransId="{E12DC2B9-93C0-46C8-88C7-3A26161FD545}"/>
    <dgm:cxn modelId="{1FA89C59-5115-476C-B046-2D0B45E59C16}" srcId="{B2C86FE4-E287-4F30-80E6-FDBDE5B49AAE}" destId="{151A7918-771A-425E-8E4F-F1C821C1D18F}" srcOrd="2" destOrd="0" parTransId="{F52935CA-ECEE-408E-B471-9612B361C3B2}" sibTransId="{5C18F4C9-4E8A-408F-8613-3B8CA5C9A3F2}"/>
    <dgm:cxn modelId="{2069CF63-F99F-4CE8-BD09-C5140A560BF4}" srcId="{B2C86FE4-E287-4F30-80E6-FDBDE5B49AAE}" destId="{E3649029-8A33-4F9B-92CC-6C607BDC7FB0}" srcOrd="1" destOrd="0" parTransId="{FC996210-8FE0-4AB2-9528-DAD407B777AA}" sibTransId="{669DAA70-6F32-4421-94EA-2E7F0A343E22}"/>
    <dgm:cxn modelId="{631F2E66-8158-DF49-88F9-08256D50F425}" type="presOf" srcId="{E61A6672-2563-4D04-97DF-E7EABBC0594D}" destId="{F4E6F849-D78A-7347-9792-C274A40BF37B}" srcOrd="0" destOrd="0" presId="urn:microsoft.com/office/officeart/2005/8/layout/vList2"/>
    <dgm:cxn modelId="{100DCC6A-565C-1440-AE57-1CECE9E01690}" type="presOf" srcId="{E90941AE-E3AC-4C49-A679-DCA88DC54446}" destId="{F914D0E9-564D-1246-89D0-3FE8BCA8279B}" srcOrd="0" destOrd="0" presId="urn:microsoft.com/office/officeart/2005/8/layout/vList2"/>
    <dgm:cxn modelId="{BB0C5C6B-1B9E-4DC1-8F15-6233C7309557}" srcId="{E90941AE-E3AC-4C49-A679-DCA88DC54446}" destId="{E608FBFB-2A7E-41E5-B744-5F1864D87092}" srcOrd="0" destOrd="0" parTransId="{FBA4F619-0A54-4AB9-A21E-542A056AB5BA}" sibTransId="{869CA04A-6E4F-48A8-BBA1-E51A040A9585}"/>
    <dgm:cxn modelId="{D4A7D475-2AE9-4367-AD86-0B556516552B}" srcId="{DA166C2E-485E-4BFC-BE99-4E35646D962C}" destId="{CF09A259-7434-4C1C-90C3-2D50C790D5FD}" srcOrd="0" destOrd="0" parTransId="{45EB2C45-E68B-478F-9EAF-8774CC2D4FE3}" sibTransId="{047EAD47-2318-4013-817F-D87F52EA8BB8}"/>
    <dgm:cxn modelId="{A1513377-CAB1-E74E-AC84-0239FC3144D8}" type="presOf" srcId="{CF09A259-7434-4C1C-90C3-2D50C790D5FD}" destId="{0782BF3C-FCEE-7F4A-AA85-599D127E8774}" srcOrd="0" destOrd="0" presId="urn:microsoft.com/office/officeart/2005/8/layout/vList2"/>
    <dgm:cxn modelId="{F8CC847F-0745-4C6C-9DBD-5CD5F26C89E9}" srcId="{B2C86FE4-E287-4F30-80E6-FDBDE5B49AAE}" destId="{DA166C2E-485E-4BFC-BE99-4E35646D962C}" srcOrd="0" destOrd="0" parTransId="{1F7FD855-433E-4D02-9E33-89CAFE4254AC}" sibTransId="{D873AD5A-F75D-45DB-8FA4-64803493B092}"/>
    <dgm:cxn modelId="{C039B284-65E9-B54F-8FEF-EF1B62DD4578}" type="presOf" srcId="{E608FBFB-2A7E-41E5-B744-5F1864D87092}" destId="{BA1F524B-575A-F74C-8BCC-44D3D244B97E}" srcOrd="0" destOrd="0" presId="urn:microsoft.com/office/officeart/2005/8/layout/vList2"/>
    <dgm:cxn modelId="{C67F829B-A3C8-B049-8C07-4E8CD11ECB4D}" type="presOf" srcId="{E3649029-8A33-4F9B-92CC-6C607BDC7FB0}" destId="{3D1AD9DC-241B-7649-BFCB-B56BDB3C403B}" srcOrd="0" destOrd="0" presId="urn:microsoft.com/office/officeart/2005/8/layout/vList2"/>
    <dgm:cxn modelId="{A8433CA9-D826-594E-A2A7-137DEF3C23B2}" type="presOf" srcId="{151A7918-771A-425E-8E4F-F1C821C1D18F}" destId="{25949752-7EA1-3C43-B20E-E2BEFCF2AE38}" srcOrd="0" destOrd="0" presId="urn:microsoft.com/office/officeart/2005/8/layout/vList2"/>
    <dgm:cxn modelId="{203A85B9-2C21-4EAD-ACF1-474790DBADA1}" srcId="{B1671A0C-7778-4D88-967E-23E1A4B599AF}" destId="{181CE268-CCD1-4647-9B7D-946661F6BB69}" srcOrd="0" destOrd="0" parTransId="{460B25C5-A748-449E-AD0E-D4652974F9EC}" sibTransId="{A823B296-A5B3-40C1-AC5F-4617DC2AF2E8}"/>
    <dgm:cxn modelId="{1159F1C1-2A19-8441-806B-47298CAE5E45}" type="presOf" srcId="{181CE268-CCD1-4647-9B7D-946661F6BB69}" destId="{DF700B83-9D7A-2146-BB98-1879C0B10EDA}" srcOrd="0" destOrd="0" presId="urn:microsoft.com/office/officeart/2005/8/layout/vList2"/>
    <dgm:cxn modelId="{51B783C7-B245-934F-9D89-60EE94353584}" type="presOf" srcId="{21CA7E42-44AE-4FE6-852B-7316172B65B1}" destId="{C56477D4-0E2D-6047-A570-D679E3BCABC6}" srcOrd="0" destOrd="0" presId="urn:microsoft.com/office/officeart/2005/8/layout/vList2"/>
    <dgm:cxn modelId="{DFF7632A-83CD-5547-9525-72A6E19F800B}" type="presParOf" srcId="{1342A802-4CE8-7D45-AA49-359CA8C752E7}" destId="{CC77E21D-64CE-CB41-9B71-C8F2407ADF55}" srcOrd="0" destOrd="0" presId="urn:microsoft.com/office/officeart/2005/8/layout/vList2"/>
    <dgm:cxn modelId="{7B78649D-F447-EB42-B905-00559374EDC7}" type="presParOf" srcId="{1342A802-4CE8-7D45-AA49-359CA8C752E7}" destId="{0782BF3C-FCEE-7F4A-AA85-599D127E8774}" srcOrd="1" destOrd="0" presId="urn:microsoft.com/office/officeart/2005/8/layout/vList2"/>
    <dgm:cxn modelId="{9F371641-10C3-4C49-B584-B83B20BCB33D}" type="presParOf" srcId="{1342A802-4CE8-7D45-AA49-359CA8C752E7}" destId="{3D1AD9DC-241B-7649-BFCB-B56BDB3C403B}" srcOrd="2" destOrd="0" presId="urn:microsoft.com/office/officeart/2005/8/layout/vList2"/>
    <dgm:cxn modelId="{85059DD5-C04B-DF40-8FC9-1AC2DC25FEE8}" type="presParOf" srcId="{1342A802-4CE8-7D45-AA49-359CA8C752E7}" destId="{C56477D4-0E2D-6047-A570-D679E3BCABC6}" srcOrd="3" destOrd="0" presId="urn:microsoft.com/office/officeart/2005/8/layout/vList2"/>
    <dgm:cxn modelId="{572FCE15-E8A2-194D-9E1D-808E31CE1CF3}" type="presParOf" srcId="{1342A802-4CE8-7D45-AA49-359CA8C752E7}" destId="{25949752-7EA1-3C43-B20E-E2BEFCF2AE38}" srcOrd="4" destOrd="0" presId="urn:microsoft.com/office/officeart/2005/8/layout/vList2"/>
    <dgm:cxn modelId="{59B5A7BF-3398-014A-9B7E-F7599AB169C0}" type="presParOf" srcId="{1342A802-4CE8-7D45-AA49-359CA8C752E7}" destId="{73CC6E22-C909-2340-B1C3-FEB2A9825EA7}" srcOrd="5" destOrd="0" presId="urn:microsoft.com/office/officeart/2005/8/layout/vList2"/>
    <dgm:cxn modelId="{0CFDD0D9-A8FF-5D4B-A8A6-5AF1296C0134}" type="presParOf" srcId="{1342A802-4CE8-7D45-AA49-359CA8C752E7}" destId="{F914D0E9-564D-1246-89D0-3FE8BCA8279B}" srcOrd="6" destOrd="0" presId="urn:microsoft.com/office/officeart/2005/8/layout/vList2"/>
    <dgm:cxn modelId="{CF3DED58-DA94-C543-9E51-E1D9B375F0F1}" type="presParOf" srcId="{1342A802-4CE8-7D45-AA49-359CA8C752E7}" destId="{BA1F524B-575A-F74C-8BCC-44D3D244B97E}" srcOrd="7" destOrd="0" presId="urn:microsoft.com/office/officeart/2005/8/layout/vList2"/>
    <dgm:cxn modelId="{7C2D61EB-BDBD-2F42-8608-0F7573A4A50F}" type="presParOf" srcId="{1342A802-4CE8-7D45-AA49-359CA8C752E7}" destId="{A295B0AA-8471-D244-81FE-1A63E3FD227A}" srcOrd="8" destOrd="0" presId="urn:microsoft.com/office/officeart/2005/8/layout/vList2"/>
    <dgm:cxn modelId="{4FD2F744-DED4-D64B-A2A2-A12A03476DCD}" type="presParOf" srcId="{1342A802-4CE8-7D45-AA49-359CA8C752E7}" destId="{DF700B83-9D7A-2146-BB98-1879C0B10EDA}" srcOrd="9" destOrd="0" presId="urn:microsoft.com/office/officeart/2005/8/layout/vList2"/>
    <dgm:cxn modelId="{0E4BD458-089C-7349-9804-6F518DDEA6FC}" type="presParOf" srcId="{1342A802-4CE8-7D45-AA49-359CA8C752E7}" destId="{F4E6F849-D78A-7347-9792-C274A40BF37B}" srcOrd="10" destOrd="0" presId="urn:microsoft.com/office/officeart/2005/8/layout/vList2"/>
    <dgm:cxn modelId="{9B8871ED-5A0A-7441-9484-8D34FDEF7442}" type="presParOf" srcId="{1342A802-4CE8-7D45-AA49-359CA8C752E7}" destId="{1EE5DA03-7F24-BE48-8853-19F83B52FE61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77E21D-64CE-CB41-9B71-C8F2407ADF55}">
      <dsp:nvSpPr>
        <dsp:cNvPr id="0" name=""/>
        <dsp:cNvSpPr/>
      </dsp:nvSpPr>
      <dsp:spPr>
        <a:xfrm>
          <a:off x="0" y="10580"/>
          <a:ext cx="6513603" cy="5276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/>
            <a:t>paste0() or paste(), cbind() and rbind()</a:t>
          </a:r>
          <a:endParaRPr lang="en-US" sz="2200" kern="1200"/>
        </a:p>
      </dsp:txBody>
      <dsp:txXfrm>
        <a:off x="25759" y="36339"/>
        <a:ext cx="6462085" cy="476152"/>
      </dsp:txXfrm>
    </dsp:sp>
    <dsp:sp modelId="{0782BF3C-FCEE-7F4A-AA85-599D127E8774}">
      <dsp:nvSpPr>
        <dsp:cNvPr id="0" name=""/>
        <dsp:cNvSpPr/>
      </dsp:nvSpPr>
      <dsp:spPr>
        <a:xfrm>
          <a:off x="0" y="538250"/>
          <a:ext cx="6513603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1700" kern="1200"/>
            <a:t>Lets you stick things together</a:t>
          </a:r>
          <a:endParaRPr lang="en-US" sz="1700" kern="1200"/>
        </a:p>
      </dsp:txBody>
      <dsp:txXfrm>
        <a:off x="0" y="538250"/>
        <a:ext cx="6513603" cy="364320"/>
      </dsp:txXfrm>
    </dsp:sp>
    <dsp:sp modelId="{3D1AD9DC-241B-7649-BFCB-B56BDB3C403B}">
      <dsp:nvSpPr>
        <dsp:cNvPr id="0" name=""/>
        <dsp:cNvSpPr/>
      </dsp:nvSpPr>
      <dsp:spPr>
        <a:xfrm>
          <a:off x="0" y="902570"/>
          <a:ext cx="6513603" cy="527670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/>
            <a:t>Substring()</a:t>
          </a:r>
          <a:endParaRPr lang="en-US" sz="2200" kern="1200"/>
        </a:p>
      </dsp:txBody>
      <dsp:txXfrm>
        <a:off x="25759" y="928329"/>
        <a:ext cx="6462085" cy="476152"/>
      </dsp:txXfrm>
    </dsp:sp>
    <dsp:sp modelId="{C56477D4-0E2D-6047-A570-D679E3BCABC6}">
      <dsp:nvSpPr>
        <dsp:cNvPr id="0" name=""/>
        <dsp:cNvSpPr/>
      </dsp:nvSpPr>
      <dsp:spPr>
        <a:xfrm>
          <a:off x="0" y="1430240"/>
          <a:ext cx="6513603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1700" kern="1200"/>
            <a:t>Extract part of a word – good for getting subject id from filenames</a:t>
          </a:r>
          <a:endParaRPr lang="en-US" sz="1700" kern="1200"/>
        </a:p>
      </dsp:txBody>
      <dsp:txXfrm>
        <a:off x="0" y="1430240"/>
        <a:ext cx="6513603" cy="364320"/>
      </dsp:txXfrm>
    </dsp:sp>
    <dsp:sp modelId="{25949752-7EA1-3C43-B20E-E2BEFCF2AE38}">
      <dsp:nvSpPr>
        <dsp:cNvPr id="0" name=""/>
        <dsp:cNvSpPr/>
      </dsp:nvSpPr>
      <dsp:spPr>
        <a:xfrm>
          <a:off x="0" y="1794560"/>
          <a:ext cx="6513603" cy="527670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/>
            <a:t>Unique()</a:t>
          </a:r>
          <a:endParaRPr lang="en-US" sz="2200" kern="1200"/>
        </a:p>
      </dsp:txBody>
      <dsp:txXfrm>
        <a:off x="25759" y="1820319"/>
        <a:ext cx="6462085" cy="476152"/>
      </dsp:txXfrm>
    </dsp:sp>
    <dsp:sp modelId="{73CC6E22-C909-2340-B1C3-FEB2A9825EA7}">
      <dsp:nvSpPr>
        <dsp:cNvPr id="0" name=""/>
        <dsp:cNvSpPr/>
      </dsp:nvSpPr>
      <dsp:spPr>
        <a:xfrm>
          <a:off x="0" y="2322230"/>
          <a:ext cx="6513603" cy="535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1700" kern="1200"/>
            <a:t>Gets unique values from variable – good for checking participants or factors in large datasets</a:t>
          </a:r>
          <a:endParaRPr lang="en-US" sz="1700" kern="1200"/>
        </a:p>
      </dsp:txBody>
      <dsp:txXfrm>
        <a:off x="0" y="2322230"/>
        <a:ext cx="6513603" cy="535095"/>
      </dsp:txXfrm>
    </dsp:sp>
    <dsp:sp modelId="{F914D0E9-564D-1246-89D0-3FE8BCA8279B}">
      <dsp:nvSpPr>
        <dsp:cNvPr id="0" name=""/>
        <dsp:cNvSpPr/>
      </dsp:nvSpPr>
      <dsp:spPr>
        <a:xfrm>
          <a:off x="0" y="2857325"/>
          <a:ext cx="6513603" cy="527670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/>
            <a:t>Length() and dim()</a:t>
          </a:r>
          <a:endParaRPr lang="en-US" sz="2200" kern="1200"/>
        </a:p>
      </dsp:txBody>
      <dsp:txXfrm>
        <a:off x="25759" y="2883084"/>
        <a:ext cx="6462085" cy="476152"/>
      </dsp:txXfrm>
    </dsp:sp>
    <dsp:sp modelId="{BA1F524B-575A-F74C-8BCC-44D3D244B97E}">
      <dsp:nvSpPr>
        <dsp:cNvPr id="0" name=""/>
        <dsp:cNvSpPr/>
      </dsp:nvSpPr>
      <dsp:spPr>
        <a:xfrm>
          <a:off x="0" y="3384995"/>
          <a:ext cx="6513603" cy="535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1700" kern="1200"/>
            <a:t>Shows you size of variable – good for troubleshooting – check if right number of trials/participants or whatever are there</a:t>
          </a:r>
          <a:endParaRPr lang="en-US" sz="1700" kern="1200"/>
        </a:p>
      </dsp:txBody>
      <dsp:txXfrm>
        <a:off x="0" y="3384995"/>
        <a:ext cx="6513603" cy="535095"/>
      </dsp:txXfrm>
    </dsp:sp>
    <dsp:sp modelId="{A295B0AA-8471-D244-81FE-1A63E3FD227A}">
      <dsp:nvSpPr>
        <dsp:cNvPr id="0" name=""/>
        <dsp:cNvSpPr/>
      </dsp:nvSpPr>
      <dsp:spPr>
        <a:xfrm>
          <a:off x="0" y="3920090"/>
          <a:ext cx="6513603" cy="527670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/>
            <a:t>Subset()</a:t>
          </a:r>
          <a:endParaRPr lang="en-US" sz="2200" kern="1200"/>
        </a:p>
      </dsp:txBody>
      <dsp:txXfrm>
        <a:off x="25759" y="3945849"/>
        <a:ext cx="6462085" cy="476152"/>
      </dsp:txXfrm>
    </dsp:sp>
    <dsp:sp modelId="{DF700B83-9D7A-2146-BB98-1879C0B10EDA}">
      <dsp:nvSpPr>
        <dsp:cNvPr id="0" name=""/>
        <dsp:cNvSpPr/>
      </dsp:nvSpPr>
      <dsp:spPr>
        <a:xfrm>
          <a:off x="0" y="4447760"/>
          <a:ext cx="6513603" cy="535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1700" kern="1200"/>
            <a:t>Extract a smaller part of bigger dataset – good for follow-up analyses (e.g. only want to analyse a certain condition of the data).</a:t>
          </a:r>
          <a:endParaRPr lang="en-US" sz="1700" kern="1200"/>
        </a:p>
      </dsp:txBody>
      <dsp:txXfrm>
        <a:off x="0" y="4447760"/>
        <a:ext cx="6513603" cy="535095"/>
      </dsp:txXfrm>
    </dsp:sp>
    <dsp:sp modelId="{F4E6F849-D78A-7347-9792-C274A40BF37B}">
      <dsp:nvSpPr>
        <dsp:cNvPr id="0" name=""/>
        <dsp:cNvSpPr/>
      </dsp:nvSpPr>
      <dsp:spPr>
        <a:xfrm>
          <a:off x="0" y="4982855"/>
          <a:ext cx="6513603" cy="52767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/>
            <a:t>Aggregate()</a:t>
          </a:r>
          <a:endParaRPr lang="en-US" sz="2200" kern="1200"/>
        </a:p>
      </dsp:txBody>
      <dsp:txXfrm>
        <a:off x="25759" y="5008614"/>
        <a:ext cx="6462085" cy="476152"/>
      </dsp:txXfrm>
    </dsp:sp>
    <dsp:sp modelId="{1EE5DA03-7F24-BE48-8853-19F83B52FE61}">
      <dsp:nvSpPr>
        <dsp:cNvPr id="0" name=""/>
        <dsp:cNvSpPr/>
      </dsp:nvSpPr>
      <dsp:spPr>
        <a:xfrm>
          <a:off x="0" y="5510525"/>
          <a:ext cx="6513603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1700" kern="1200"/>
            <a:t>Can use to calculate mean values per participant and condition.</a:t>
          </a:r>
          <a:endParaRPr lang="en-US" sz="1700" kern="1200"/>
        </a:p>
      </dsp:txBody>
      <dsp:txXfrm>
        <a:off x="0" y="5510525"/>
        <a:ext cx="6513603" cy="364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6F4D-6604-4A64-A5D3-C4A0F2A8D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E8496-3104-4C92-8D11-03AAF95E3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C6E82-3BD9-47EC-94F3-A80276B13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3030-17C6-4693-9FE3-73F4A74D7B15}" type="datetimeFigureOut">
              <a:rPr lang="en-AU" smtClean="0"/>
              <a:t>27/2/20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BB132-D843-4EAF-B2FF-4C3523B8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BF47A-8C47-475D-923A-70FDED3E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C3E5-1C64-49EE-A530-3DCAA12D9A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017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D6EAA-8927-417C-A865-17E6BFC38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9DEE2-E451-4F82-BF5E-FD88213C0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0072F-8D05-41B9-9E0F-A9D59EC4A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3030-17C6-4693-9FE3-73F4A74D7B15}" type="datetimeFigureOut">
              <a:rPr lang="en-AU" smtClean="0"/>
              <a:t>27/2/20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F8EF3-4C58-45F9-A6F8-84644956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446B6-E755-475A-94DB-985D0F57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C3E5-1C64-49EE-A530-3DCAA12D9A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678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3526D1-CBC1-4E76-B20A-5F7B8C8668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B730FA-283F-4596-8285-3BA406289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66F87-6F32-490F-8DE1-EB2CB29A4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3030-17C6-4693-9FE3-73F4A74D7B15}" type="datetimeFigureOut">
              <a:rPr lang="en-AU" smtClean="0"/>
              <a:t>27/2/20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130F1-141E-41DF-8926-4F81B94D3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8E0A1-352D-4AEF-A287-E5A3B02D3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C3E5-1C64-49EE-A530-3DCAA12D9A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214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54295-BAC0-4216-A75D-928FF268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1FB2F-196D-4B46-8921-04AD39AB9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FC408-CC75-4259-A156-1E51C6AC8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3030-17C6-4693-9FE3-73F4A74D7B15}" type="datetimeFigureOut">
              <a:rPr lang="en-AU" smtClean="0"/>
              <a:t>27/2/20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C77EE-8A32-4F3C-A5F2-A013D0B94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B64C0-0F78-498E-A58F-B721B3564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C3E5-1C64-49EE-A530-3DCAA12D9A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067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F4E1-2844-4EDA-AC8A-F9C3BC2A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E9A26-80D6-47CB-BA13-AC0002A72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9AD76-33A4-432A-8DCE-5D8F3828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3030-17C6-4693-9FE3-73F4A74D7B15}" type="datetimeFigureOut">
              <a:rPr lang="en-AU" smtClean="0"/>
              <a:t>27/2/20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C87D9-6FB1-4CC3-AD62-C761B3F39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FF215-72FC-4C76-9197-8423CD025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C3E5-1C64-49EE-A530-3DCAA12D9A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9915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CF22B-3F9C-44CE-8D32-8D4CE83B3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14330-B720-4C6D-8725-8D41AE0C4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3CB12-B3E0-4C6B-822D-BAD979321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F23EB-5B9E-429E-926C-7D72DF517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3030-17C6-4693-9FE3-73F4A74D7B15}" type="datetimeFigureOut">
              <a:rPr lang="en-AU" smtClean="0"/>
              <a:t>27/2/20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4B3CE-E1E6-4DF4-B8A8-8ECD44F97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D24ED-B2FE-4B6F-9A3C-25B83EEF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C3E5-1C64-49EE-A530-3DCAA12D9A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293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B10E-CEEC-4DDE-AEB7-B57B95267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91184-10AF-4686-9703-A6A469FA0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E86A5-2036-4874-B64C-4190633B4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24FC90-A373-4513-BBDC-4DB669BAA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986F0E-BA32-4111-919F-53A15B8F4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452BB9-5660-48C3-BBBB-7F1B50D9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3030-17C6-4693-9FE3-73F4A74D7B15}" type="datetimeFigureOut">
              <a:rPr lang="en-AU" smtClean="0"/>
              <a:t>27/2/20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3AA35F-67DB-479E-80A6-D4BF18F1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58B2C6-7FFD-4E28-9AE0-BDF906EFB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C3E5-1C64-49EE-A530-3DCAA12D9A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247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0BCAA-75A3-4F52-8162-B6589248D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182BDF-1E31-46F1-BE55-BE9465BA2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3030-17C6-4693-9FE3-73F4A74D7B15}" type="datetimeFigureOut">
              <a:rPr lang="en-AU" smtClean="0"/>
              <a:t>27/2/20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1772F-0DC8-423F-8024-FFDEA4A23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6ABDF-C474-4C2C-B841-E059669DC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C3E5-1C64-49EE-A530-3DCAA12D9A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9235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96F627-4A07-45F4-82BE-E8C01837F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3030-17C6-4693-9FE3-73F4A74D7B15}" type="datetimeFigureOut">
              <a:rPr lang="en-AU" smtClean="0"/>
              <a:t>27/2/20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4E048C-F3C0-4319-827D-CED2ECDB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A5476-6D06-4450-BE28-5B0EDC5A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C3E5-1C64-49EE-A530-3DCAA12D9A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810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C9F9-4C78-45F4-94CD-A3509B8A2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78FFE-484A-4D43-A9FC-A0DD772D1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7DC17-DE5C-4259-8B73-F41B7BF43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D37EA-5449-4151-AA9D-32AAF8C3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3030-17C6-4693-9FE3-73F4A74D7B15}" type="datetimeFigureOut">
              <a:rPr lang="en-AU" smtClean="0"/>
              <a:t>27/2/20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43390-2913-42AE-B37B-B18C247A1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4DCAE-F5FF-45A8-A489-2DCE709D4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C3E5-1C64-49EE-A530-3DCAA12D9A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588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272D0-E9DF-4DC6-BF74-C27E2C5B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5E8DA7-8832-41F3-A30F-370BAD9E1F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8DB7D-7139-41B5-9969-FFE88AFF2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F86D0-EB96-4D77-AE8B-3C559DE1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3030-17C6-4693-9FE3-73F4A74D7B15}" type="datetimeFigureOut">
              <a:rPr lang="en-AU" smtClean="0"/>
              <a:t>27/2/20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BEC39-E2DE-4B45-9342-7F9D1371B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A67E9-C2F0-482C-A25E-8AF7F739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C3E5-1C64-49EE-A530-3DCAA12D9A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097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5C4CB4-E74F-4DC5-9721-26913758A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3BD78-2B20-4D40-A579-DE1126F72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7FE1C-E73D-4ED1-886B-906690135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53030-17C6-4693-9FE3-73F4A74D7B15}" type="datetimeFigureOut">
              <a:rPr lang="en-AU" smtClean="0"/>
              <a:t>27/2/20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F8DCB-B081-43DA-ADCC-994F80432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5029A-96E7-4A90-B745-1B39A5629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1C3E5-1C64-49EE-A530-3DCAA12D9A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02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okbook-r.com/Manipulating_data/Converting_data_between_wide_and_long_format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hyperlink" Target="https://rstudio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437E3-AB38-4E3E-891E-F8E03F250C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b="1" u="sng" dirty="0"/>
              <a:t>How to use R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0AB8E-910A-46E1-AC9F-597FC8EAB3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Curtin University – School of Psychology</a:t>
            </a:r>
          </a:p>
          <a:p>
            <a:r>
              <a:rPr lang="en-AU" dirty="0"/>
              <a:t>For Cognition and Emotion Group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6347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ADA11-EA03-4E90-BAC6-FA3125FBE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Importing excel data manually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D8A59-C73A-457B-94D8-D157D331C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Click ‘import dataset’ in environment tab</a:t>
            </a:r>
          </a:p>
          <a:p>
            <a:r>
              <a:rPr lang="en-AU" dirty="0"/>
              <a:t>Click ‘from Excel’</a:t>
            </a:r>
          </a:p>
          <a:p>
            <a:endParaRPr lang="en-AU" dirty="0"/>
          </a:p>
          <a:p>
            <a:r>
              <a:rPr lang="en-AU" dirty="0"/>
              <a:t>It uses ‘</a:t>
            </a:r>
            <a:r>
              <a:rPr lang="en-AU" dirty="0" err="1"/>
              <a:t>readxl</a:t>
            </a:r>
            <a:r>
              <a:rPr lang="en-AU" dirty="0"/>
              <a:t>’ </a:t>
            </a:r>
            <a:r>
              <a:rPr lang="en-AU" dirty="0">
                <a:highlight>
                  <a:srgbClr val="FFFF00"/>
                </a:highlight>
              </a:rPr>
              <a:t>package</a:t>
            </a:r>
          </a:p>
          <a:p>
            <a:r>
              <a:rPr lang="en-AU" dirty="0"/>
              <a:t>Using ‘</a:t>
            </a:r>
            <a:r>
              <a:rPr lang="en-AU" dirty="0" err="1"/>
              <a:t>read_excel</a:t>
            </a:r>
            <a:r>
              <a:rPr lang="en-AU" dirty="0"/>
              <a:t>’ </a:t>
            </a:r>
            <a:r>
              <a:rPr lang="en-AU" dirty="0">
                <a:highlight>
                  <a:srgbClr val="FFFF00"/>
                </a:highlight>
              </a:rPr>
              <a:t>function (mini program)</a:t>
            </a:r>
          </a:p>
          <a:p>
            <a:pPr lvl="1"/>
            <a:r>
              <a:rPr lang="en-AU" dirty="0"/>
              <a:t>Input the file directory and specify the variable name you want</a:t>
            </a:r>
          </a:p>
          <a:p>
            <a:endParaRPr lang="en-AU" dirty="0"/>
          </a:p>
          <a:p>
            <a:r>
              <a:rPr lang="en-AU" dirty="0"/>
              <a:t>That’s how R does it – but there are other ways that can do more things (e.g. get data from many sheets).</a:t>
            </a:r>
          </a:p>
        </p:txBody>
      </p:sp>
    </p:spTree>
    <p:extLst>
      <p:ext uri="{BB962C8B-B14F-4D97-AF65-F5344CB8AC3E}">
        <p14:creationId xmlns:p14="http://schemas.microsoft.com/office/powerpoint/2010/main" val="2899190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86AA-6671-4876-B8AA-928228CDF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Lets try to open an excel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46B4-92B6-47D6-95D1-64BEB3630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You will need to install the ‘</a:t>
            </a:r>
            <a:r>
              <a:rPr lang="en-AU" dirty="0" err="1"/>
              <a:t>openxlsx</a:t>
            </a:r>
            <a:r>
              <a:rPr lang="en-AU" dirty="0"/>
              <a:t>’ package in R</a:t>
            </a:r>
          </a:p>
          <a:p>
            <a:pPr lvl="1"/>
            <a:r>
              <a:rPr lang="en-AU" dirty="0"/>
              <a:t>Click ‘Packages’ tab &gt; Click ‘Install’ &gt; type ‘</a:t>
            </a:r>
            <a:r>
              <a:rPr lang="en-AU" dirty="0" err="1"/>
              <a:t>openxlsx</a:t>
            </a:r>
            <a:r>
              <a:rPr lang="en-AU" dirty="0"/>
              <a:t>’ &gt;  Click ‘Install’</a:t>
            </a:r>
          </a:p>
          <a:p>
            <a:r>
              <a:rPr lang="en-AU" i="1" u="sng" dirty="0"/>
              <a:t>Only install and load packages as needed, don’t try and install all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B39199-3199-4FA2-B9E5-E5CDEE48428C}"/>
              </a:ext>
            </a:extLst>
          </p:cNvPr>
          <p:cNvGrpSpPr/>
          <p:nvPr/>
        </p:nvGrpSpPr>
        <p:grpSpPr>
          <a:xfrm>
            <a:off x="838200" y="3281174"/>
            <a:ext cx="4773634" cy="3348462"/>
            <a:chOff x="838200" y="2828501"/>
            <a:chExt cx="4773634" cy="334846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050442-3A6E-4326-A88A-B8C56A287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828501"/>
              <a:ext cx="4773634" cy="334846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D294FF1-34F5-43B1-AABE-A085FD84D8EA}"/>
                </a:ext>
              </a:extLst>
            </p:cNvPr>
            <p:cNvSpPr/>
            <p:nvPr/>
          </p:nvSpPr>
          <p:spPr>
            <a:xfrm>
              <a:off x="2381061" y="2828501"/>
              <a:ext cx="497941" cy="2931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518F062-8A1E-4F0F-9AD4-2C3C9443D37C}"/>
                </a:ext>
              </a:extLst>
            </p:cNvPr>
            <p:cNvSpPr/>
            <p:nvPr/>
          </p:nvSpPr>
          <p:spPr>
            <a:xfrm>
              <a:off x="869519" y="2975054"/>
              <a:ext cx="497941" cy="2931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46D870-E8CA-4F45-8876-54D3648D2A0E}"/>
              </a:ext>
            </a:extLst>
          </p:cNvPr>
          <p:cNvGrpSpPr/>
          <p:nvPr/>
        </p:nvGrpSpPr>
        <p:grpSpPr>
          <a:xfrm>
            <a:off x="6625435" y="3281174"/>
            <a:ext cx="3714750" cy="2762250"/>
            <a:chOff x="6580168" y="3121607"/>
            <a:chExt cx="3714750" cy="27622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33DA0DA-1DC3-4C12-B3AE-5B97C755B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80168" y="3121607"/>
              <a:ext cx="3714750" cy="276225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B2FED3C-7D6D-40BF-83B0-097C13F19534}"/>
                </a:ext>
              </a:extLst>
            </p:cNvPr>
            <p:cNvSpPr/>
            <p:nvPr/>
          </p:nvSpPr>
          <p:spPr>
            <a:xfrm>
              <a:off x="6680335" y="4207363"/>
              <a:ext cx="652972" cy="2931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5A67495-24D3-4C2A-9098-3639BB6C227A}"/>
                </a:ext>
              </a:extLst>
            </p:cNvPr>
            <p:cNvSpPr/>
            <p:nvPr/>
          </p:nvSpPr>
          <p:spPr>
            <a:xfrm>
              <a:off x="8518189" y="5481355"/>
              <a:ext cx="824987" cy="2931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854440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DDCD2-F661-4DE0-9606-CC9FC29C1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Also, create a script to save your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87171-FCCF-4479-BEF2-1D9C76EB9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Create New R-Script </a:t>
            </a:r>
          </a:p>
          <a:p>
            <a:pPr lvl="1"/>
            <a:r>
              <a:rPr lang="en-AU" dirty="0"/>
              <a:t>File &gt; New File &gt; R Script</a:t>
            </a:r>
          </a:p>
          <a:p>
            <a:pPr lvl="1"/>
            <a:endParaRPr lang="en-AU" dirty="0"/>
          </a:p>
          <a:p>
            <a:r>
              <a:rPr lang="en-AU" dirty="0"/>
              <a:t>Load ‘</a:t>
            </a:r>
            <a:r>
              <a:rPr lang="en-AU" dirty="0" err="1"/>
              <a:t>openxlsx</a:t>
            </a:r>
            <a:r>
              <a:rPr lang="en-AU" dirty="0"/>
              <a:t>’ library</a:t>
            </a:r>
          </a:p>
          <a:p>
            <a:pPr lvl="1"/>
            <a:r>
              <a:rPr lang="en-AU" dirty="0"/>
              <a:t>Type ‘library(</a:t>
            </a:r>
            <a:r>
              <a:rPr lang="en-AU" dirty="0" err="1"/>
              <a:t>openxlsx</a:t>
            </a:r>
            <a:r>
              <a:rPr lang="en-AU" dirty="0"/>
              <a:t>)’ into script</a:t>
            </a:r>
          </a:p>
          <a:p>
            <a:pPr lvl="1"/>
            <a:r>
              <a:rPr lang="en-AU" dirty="0"/>
              <a:t>Hit ‘Ctrl + Enter’ to Run that 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979B53-E1FD-4A5A-A271-E007E48CE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653" y="1690688"/>
            <a:ext cx="5067300" cy="10001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3A5F287-D404-4AFD-B554-BA5564971604}"/>
              </a:ext>
            </a:extLst>
          </p:cNvPr>
          <p:cNvSpPr/>
          <p:nvPr/>
        </p:nvSpPr>
        <p:spPr>
          <a:xfrm>
            <a:off x="5137653" y="1886680"/>
            <a:ext cx="362139" cy="2227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89F2C7-E99D-442D-AEEB-8BDBC929054D}"/>
              </a:ext>
            </a:extLst>
          </p:cNvPr>
          <p:cNvSpPr/>
          <p:nvPr/>
        </p:nvSpPr>
        <p:spPr>
          <a:xfrm>
            <a:off x="5318722" y="2154725"/>
            <a:ext cx="593191" cy="2227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759469-ED6D-4108-82CA-F7DE3CD80945}"/>
              </a:ext>
            </a:extLst>
          </p:cNvPr>
          <p:cNvSpPr/>
          <p:nvPr/>
        </p:nvSpPr>
        <p:spPr>
          <a:xfrm>
            <a:off x="8132841" y="2154724"/>
            <a:ext cx="1979880" cy="2227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2DC829-252B-433A-BB62-9428E4801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92" y="4433380"/>
            <a:ext cx="4657725" cy="12668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4B41C72-A104-4724-8FDA-8EC34435839D}"/>
              </a:ext>
            </a:extLst>
          </p:cNvPr>
          <p:cNvSpPr/>
          <p:nvPr/>
        </p:nvSpPr>
        <p:spPr>
          <a:xfrm>
            <a:off x="1019457" y="5149912"/>
            <a:ext cx="1979880" cy="2227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2371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429DA-557E-4109-A162-4B80498AB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Open Excel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021D3-59CF-4FC8-8B22-E13ECDC41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Tell R what file to open</a:t>
            </a:r>
          </a:p>
          <a:p>
            <a:pPr lvl="1"/>
            <a:r>
              <a:rPr lang="en-AU" sz="1600" dirty="0" err="1"/>
              <a:t>data_folder</a:t>
            </a:r>
            <a:r>
              <a:rPr lang="en-AU" sz="1600" dirty="0"/>
              <a:t> &lt;- “</a:t>
            </a:r>
            <a:r>
              <a:rPr lang="en-US" sz="1600" dirty="0"/>
              <a:t>E:/Cognition_emotion_group_2020/R_tutorial_1/data_is_here/</a:t>
            </a:r>
            <a:r>
              <a:rPr lang="en-AU" sz="1600" dirty="0"/>
              <a:t>”</a:t>
            </a:r>
          </a:p>
          <a:p>
            <a:pPr lvl="1"/>
            <a:r>
              <a:rPr lang="en-AU" sz="1600" dirty="0" err="1"/>
              <a:t>data_file</a:t>
            </a:r>
            <a:r>
              <a:rPr lang="en-AU" sz="1600" dirty="0"/>
              <a:t> &lt;- “example_data.xlsx”</a:t>
            </a:r>
          </a:p>
          <a:p>
            <a:r>
              <a:rPr lang="en-AU" sz="2000" dirty="0"/>
              <a:t>You are creating two variables, with folder path and filename information</a:t>
            </a:r>
          </a:p>
          <a:p>
            <a:endParaRPr lang="en-AU" sz="2000" dirty="0"/>
          </a:p>
          <a:p>
            <a:r>
              <a:rPr lang="en-AU" sz="2000" dirty="0"/>
              <a:t>Combine the folder path and file name to get the full path, ‘paste0()’ lets you combine character strings</a:t>
            </a:r>
          </a:p>
          <a:p>
            <a:pPr lvl="1"/>
            <a:r>
              <a:rPr lang="en-AU" sz="1600" dirty="0" err="1"/>
              <a:t>full_path</a:t>
            </a:r>
            <a:r>
              <a:rPr lang="en-AU" sz="1600" dirty="0"/>
              <a:t> &lt;- paste0(</a:t>
            </a:r>
            <a:r>
              <a:rPr lang="en-AU" sz="1600" dirty="0" err="1"/>
              <a:t>data_folder,data_file</a:t>
            </a:r>
            <a:r>
              <a:rPr lang="en-AU" sz="1600" dirty="0"/>
              <a:t>)</a:t>
            </a:r>
          </a:p>
          <a:p>
            <a:pPr marL="0" indent="0">
              <a:buNone/>
            </a:pPr>
            <a:endParaRPr lang="en-AU" sz="2000" dirty="0"/>
          </a:p>
          <a:p>
            <a:r>
              <a:rPr lang="en-AU" sz="2000" dirty="0"/>
              <a:t>Load in the file you picked using read.xlsx </a:t>
            </a:r>
            <a:r>
              <a:rPr lang="en-AU" sz="2000" dirty="0">
                <a:highlight>
                  <a:srgbClr val="FFFF00"/>
                </a:highlight>
              </a:rPr>
              <a:t>function</a:t>
            </a:r>
          </a:p>
          <a:p>
            <a:pPr lvl="1"/>
            <a:r>
              <a:rPr lang="en-AU" sz="1600" dirty="0"/>
              <a:t>Data2use &lt;- read.xlsx(</a:t>
            </a:r>
            <a:r>
              <a:rPr lang="en-AU" sz="1600" dirty="0" err="1"/>
              <a:t>full_path</a:t>
            </a:r>
            <a:r>
              <a:rPr lang="en-AU" sz="1600" dirty="0"/>
              <a:t>)</a:t>
            </a:r>
          </a:p>
          <a:p>
            <a:pPr lvl="1"/>
            <a:r>
              <a:rPr lang="en-AU" sz="1600" dirty="0"/>
              <a:t>Data2use &lt;- read.xlsx(“</a:t>
            </a:r>
            <a:r>
              <a:rPr lang="en-US" sz="1600" dirty="0"/>
              <a:t>E:/Cognition_emotion_group_2020/R_tutorial_1/data_is_here/</a:t>
            </a:r>
            <a:r>
              <a:rPr lang="en-AU" sz="1600" dirty="0"/>
              <a:t>example_data.xlsx</a:t>
            </a:r>
            <a:r>
              <a:rPr lang="en-US" sz="1600" dirty="0"/>
              <a:t>”)</a:t>
            </a:r>
          </a:p>
          <a:p>
            <a:pPr lvl="1"/>
            <a:r>
              <a:rPr lang="en-AU" sz="1600" dirty="0"/>
              <a:t>Data2use &lt;- read.xlsx(paste0(</a:t>
            </a:r>
            <a:r>
              <a:rPr lang="en-AU" sz="1600" dirty="0" err="1"/>
              <a:t>data_folder,data_file</a:t>
            </a:r>
            <a:r>
              <a:rPr lang="en-AU" sz="1600" dirty="0"/>
              <a:t>))</a:t>
            </a:r>
          </a:p>
          <a:p>
            <a:pPr lvl="1"/>
            <a:endParaRPr lang="en-AU" sz="1600" dirty="0"/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354613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A2C73-EDA1-4352-91D6-C334C2FB6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Lets look at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156D5-7D7F-4B22-B291-7366E25C1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Double click variable in environment</a:t>
            </a:r>
          </a:p>
          <a:p>
            <a:r>
              <a:rPr lang="en-AU" dirty="0"/>
              <a:t>This is a </a:t>
            </a:r>
            <a:r>
              <a:rPr lang="en-AU" u="sng" dirty="0"/>
              <a:t>Data Frame </a:t>
            </a:r>
            <a:r>
              <a:rPr lang="en-AU" dirty="0"/>
              <a:t>– basically a table, many variables</a:t>
            </a:r>
          </a:p>
          <a:p>
            <a:r>
              <a:rPr lang="en-AU" dirty="0"/>
              <a:t>Explain dataset</a:t>
            </a:r>
          </a:p>
          <a:p>
            <a:pPr lvl="1"/>
            <a:r>
              <a:rPr lang="en-AU" dirty="0"/>
              <a:t>Go/no-go task</a:t>
            </a:r>
          </a:p>
          <a:p>
            <a:pPr lvl="1"/>
            <a:r>
              <a:rPr lang="en-AU" dirty="0"/>
              <a:t>Data from 5 participants, with 5 trials each</a:t>
            </a:r>
          </a:p>
          <a:p>
            <a:pPr lvl="1"/>
            <a:r>
              <a:rPr lang="en-AU" dirty="0"/>
              <a:t>The condition and RT for each trial are in separate variables (columns)</a:t>
            </a:r>
          </a:p>
          <a:p>
            <a:r>
              <a:rPr lang="en-AU" dirty="0"/>
              <a:t>R likes it long</a:t>
            </a:r>
          </a:p>
          <a:p>
            <a:pPr lvl="1"/>
            <a:r>
              <a:rPr lang="en-AU" dirty="0"/>
              <a:t>Each observation is a separate row</a:t>
            </a:r>
          </a:p>
          <a:p>
            <a:pPr lvl="1"/>
            <a:r>
              <a:rPr lang="en-AU" dirty="0"/>
              <a:t>Each variable is a row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4886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B6190-C57F-4B61-8810-C145F025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But our data is not long…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21B02-D23E-4949-A373-A37A0A56C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Converting from wide to long</a:t>
            </a:r>
          </a:p>
          <a:p>
            <a:r>
              <a:rPr lang="en-AU" dirty="0" err="1"/>
              <a:t>tidyr</a:t>
            </a:r>
            <a:r>
              <a:rPr lang="en-AU" dirty="0"/>
              <a:t> package</a:t>
            </a:r>
          </a:p>
          <a:p>
            <a:pPr lvl="1"/>
            <a:r>
              <a:rPr lang="en-AU" dirty="0"/>
              <a:t>Gather()</a:t>
            </a:r>
          </a:p>
          <a:p>
            <a:pPr lvl="2"/>
            <a:r>
              <a:rPr lang="en-AU" sz="1200" dirty="0">
                <a:hlinkClick r:id="rId2"/>
              </a:rPr>
              <a:t>http://www.cookbook-r.com/Manipulating_data/Converting_data_between_wide_and_long_format/</a:t>
            </a:r>
            <a:endParaRPr lang="en-AU" sz="1200" dirty="0"/>
          </a:p>
          <a:p>
            <a:pPr lvl="2"/>
            <a:r>
              <a:rPr lang="en-AU" dirty="0"/>
              <a:t>Function: gather(data, key, value, ...)</a:t>
            </a:r>
          </a:p>
          <a:p>
            <a:pPr lvl="3"/>
            <a:r>
              <a:rPr lang="en-AU" dirty="0"/>
              <a:t>Arguments: </a:t>
            </a:r>
          </a:p>
          <a:p>
            <a:pPr lvl="4"/>
            <a:r>
              <a:rPr lang="en-AU" dirty="0"/>
              <a:t>data: data frame </a:t>
            </a:r>
          </a:p>
          <a:p>
            <a:pPr lvl="4"/>
            <a:r>
              <a:rPr lang="en-AU" dirty="0"/>
              <a:t>key: column name representing new variable </a:t>
            </a:r>
          </a:p>
          <a:p>
            <a:pPr lvl="4"/>
            <a:r>
              <a:rPr lang="en-AU" dirty="0"/>
              <a:t>value: column name representing variable values </a:t>
            </a:r>
          </a:p>
          <a:p>
            <a:pPr lvl="4"/>
            <a:r>
              <a:rPr lang="en-AU" dirty="0"/>
              <a:t>...: names of columns to gather (or not gather)</a:t>
            </a:r>
          </a:p>
          <a:p>
            <a:r>
              <a:rPr lang="en-AU" dirty="0"/>
              <a:t>Convert from long to wide</a:t>
            </a:r>
          </a:p>
          <a:p>
            <a:pPr lvl="1"/>
            <a:r>
              <a:rPr lang="en-AU" dirty="0"/>
              <a:t>Spread()</a:t>
            </a:r>
          </a:p>
        </p:txBody>
      </p:sp>
    </p:spTree>
    <p:extLst>
      <p:ext uri="{BB962C8B-B14F-4D97-AF65-F5344CB8AC3E}">
        <p14:creationId xmlns:p14="http://schemas.microsoft.com/office/powerpoint/2010/main" val="1433425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C51D3-A525-A444-990D-AC14422EA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E065C-2C64-E348-96A0-1D542A2F3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4072DDF-BC7B-984C-94B5-F0E5D201A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62" y="242887"/>
            <a:ext cx="10646037" cy="651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588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A8185-13B2-4A8E-86C8-4E329B3D9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Exercise: Lets open our own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C81CF-F66D-4C68-84B4-8A405FE5B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Use read.xlsx() function to open your own file</a:t>
            </a:r>
          </a:p>
          <a:p>
            <a:r>
              <a:rPr lang="en-AU" dirty="0"/>
              <a:t>Use gather() to convert to long format (if not already long)</a:t>
            </a:r>
          </a:p>
          <a:p>
            <a:r>
              <a:rPr lang="en-AU" dirty="0"/>
              <a:t>If data is long, use spread() to convert to wide-format</a:t>
            </a:r>
          </a:p>
          <a:p>
            <a:endParaRPr lang="en-AU" dirty="0"/>
          </a:p>
          <a:p>
            <a:r>
              <a:rPr lang="en-AU" dirty="0"/>
              <a:t>If different sheets, single file</a:t>
            </a:r>
          </a:p>
          <a:p>
            <a:pPr lvl="1"/>
            <a:r>
              <a:rPr lang="en-AU" dirty="0"/>
              <a:t>There is code</a:t>
            </a:r>
          </a:p>
          <a:p>
            <a:r>
              <a:rPr lang="en-AU" dirty="0"/>
              <a:t>If different excel files</a:t>
            </a:r>
          </a:p>
          <a:p>
            <a:pPr lvl="1"/>
            <a:r>
              <a:rPr lang="en-AU" dirty="0"/>
              <a:t>There is code</a:t>
            </a:r>
          </a:p>
          <a:p>
            <a:r>
              <a:rPr lang="en-AU" dirty="0"/>
              <a:t>If something else</a:t>
            </a:r>
          </a:p>
          <a:p>
            <a:pPr lvl="1"/>
            <a:r>
              <a:rPr lang="en-AU" dirty="0"/>
              <a:t>ask</a:t>
            </a:r>
          </a:p>
        </p:txBody>
      </p:sp>
    </p:spTree>
    <p:extLst>
      <p:ext uri="{BB962C8B-B14F-4D97-AF65-F5344CB8AC3E}">
        <p14:creationId xmlns:p14="http://schemas.microsoft.com/office/powerpoint/2010/main" val="257655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9E1B4-4D1D-45BC-AFFD-F8B66E47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That’s it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C53CF-43CF-4AF1-A4F8-90ABC0082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1797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90C42-F2E9-4D44-9D1C-A1C58BAB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Cheatsheet</a:t>
            </a:r>
            <a:r>
              <a:rPr lang="en-AU" dirty="0"/>
              <a:t> - Hotkeys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0C3C0-45B8-4005-99ED-5D6333009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Hotkeys – useful ones</a:t>
            </a:r>
          </a:p>
          <a:p>
            <a:pPr lvl="1"/>
            <a:r>
              <a:rPr lang="en-AU" dirty="0" err="1"/>
              <a:t>Ctrl+Enter</a:t>
            </a:r>
            <a:r>
              <a:rPr lang="en-AU" dirty="0"/>
              <a:t> – Runs single line of code</a:t>
            </a:r>
          </a:p>
          <a:p>
            <a:pPr lvl="1"/>
            <a:r>
              <a:rPr lang="en-AU" dirty="0"/>
              <a:t>Alt + minus – arrow (&lt;-) – equivalent to ‘=‘</a:t>
            </a:r>
          </a:p>
          <a:p>
            <a:pPr lvl="1"/>
            <a:r>
              <a:rPr lang="en-AU" dirty="0"/>
              <a:t># - ignores stuff</a:t>
            </a:r>
          </a:p>
          <a:p>
            <a:pPr lvl="1"/>
            <a:r>
              <a:rPr lang="en-AU" dirty="0" err="1"/>
              <a:t>Ctrl+Shift+C</a:t>
            </a:r>
            <a:r>
              <a:rPr lang="en-AU" dirty="0"/>
              <a:t> – comment/uncomment out line of code</a:t>
            </a:r>
          </a:p>
          <a:p>
            <a:pPr lvl="1"/>
            <a:r>
              <a:rPr lang="en-AU" dirty="0" err="1"/>
              <a:t>Ctrl+Shift+Enter</a:t>
            </a:r>
            <a:r>
              <a:rPr lang="en-AU" dirty="0"/>
              <a:t> – Runs whole script</a:t>
            </a:r>
          </a:p>
        </p:txBody>
      </p:sp>
    </p:spTree>
    <p:extLst>
      <p:ext uri="{BB962C8B-B14F-4D97-AF65-F5344CB8AC3E}">
        <p14:creationId xmlns:p14="http://schemas.microsoft.com/office/powerpoint/2010/main" val="286894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20429-0BAA-4F1B-8FAA-06E4911A3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are we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03CED-DE1C-4893-BA40-8CDD3AF13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To learn how to use R </a:t>
            </a:r>
          </a:p>
          <a:p>
            <a:r>
              <a:rPr lang="en-AU" dirty="0"/>
              <a:t>Learn while working on your own data (or at-least data relevant to psychology).</a:t>
            </a:r>
          </a:p>
          <a:p>
            <a:r>
              <a:rPr lang="en-AU" dirty="0"/>
              <a:t>Opportunity to ask dumb questions. 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24256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2A2C73-EDA1-4352-91D6-C334C2FB6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Cheat sheet - Useful Function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FB29AB-DF82-4695-B680-7FFA1BF5F6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796784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6243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B077-7693-4493-A5DE-23CF0BC9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bother to learn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26057-2A82-4C80-B46A-013E5E17B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It’s free.</a:t>
            </a:r>
          </a:p>
          <a:p>
            <a:r>
              <a:rPr lang="en-AU" dirty="0"/>
              <a:t>It can do pretty much anything data-related – not limited to stats.</a:t>
            </a:r>
          </a:p>
          <a:p>
            <a:r>
              <a:rPr lang="en-AU" dirty="0"/>
              <a:t>Lots of people are using it or are getting into it – promotes data/analysis sharing, feel included, could help you get a job.</a:t>
            </a:r>
          </a:p>
          <a:p>
            <a:r>
              <a:rPr lang="en-AU" dirty="0"/>
              <a:t>Helps you understand programming – transferable skill, applicable to python and </a:t>
            </a:r>
            <a:r>
              <a:rPr lang="en-AU" dirty="0" err="1"/>
              <a:t>Matlab</a:t>
            </a:r>
            <a:r>
              <a:rPr lang="en-AU" dirty="0"/>
              <a:t>.</a:t>
            </a:r>
          </a:p>
          <a:p>
            <a:r>
              <a:rPr lang="en-AU" dirty="0"/>
              <a:t>Makes you feel smart (sometimes)</a:t>
            </a:r>
          </a:p>
          <a:p>
            <a:r>
              <a:rPr lang="en-AU" dirty="0"/>
              <a:t>Any more reasons?</a:t>
            </a:r>
          </a:p>
        </p:txBody>
      </p:sp>
    </p:spTree>
    <p:extLst>
      <p:ext uri="{BB962C8B-B14F-4D97-AF65-F5344CB8AC3E}">
        <p14:creationId xmlns:p14="http://schemas.microsoft.com/office/powerpoint/2010/main" val="1050277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1CB41-9FBF-4EF3-A6D9-D97C4F52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This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B7963-1696-433B-A14F-124D815E3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This session will be about installing R and R-studio (yes, there are 2 programs)</a:t>
            </a:r>
          </a:p>
          <a:p>
            <a:r>
              <a:rPr lang="en-AU" dirty="0"/>
              <a:t>Orient you to the program</a:t>
            </a:r>
          </a:p>
          <a:p>
            <a:r>
              <a:rPr lang="en-AU" dirty="0"/>
              <a:t>Open an excel data file in R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9072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C2B4-6551-448C-A7A9-6688A7B40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Installing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4A240-4A41-40EC-A9C5-83AA540C7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dirty="0">
                <a:hlinkClick r:id="rId2"/>
              </a:rPr>
              <a:t>https://www.r-project.org/</a:t>
            </a:r>
            <a:r>
              <a:rPr lang="en-AU" dirty="0"/>
              <a:t> - or google R statistics</a:t>
            </a:r>
          </a:p>
          <a:p>
            <a:pPr marL="0" indent="0">
              <a:buNone/>
            </a:pPr>
            <a:r>
              <a:rPr lang="en-AU" dirty="0"/>
              <a:t>Click </a:t>
            </a:r>
            <a:r>
              <a:rPr lang="en-AU" dirty="0">
                <a:highlight>
                  <a:srgbClr val="FFFF00"/>
                </a:highlight>
              </a:rPr>
              <a:t>CRAN</a:t>
            </a:r>
            <a:r>
              <a:rPr lang="en-AU" dirty="0"/>
              <a:t> under download</a:t>
            </a:r>
          </a:p>
          <a:p>
            <a:pPr marL="0" indent="0">
              <a:buNone/>
            </a:pPr>
            <a:r>
              <a:rPr lang="en-AU" dirty="0"/>
              <a:t>Click </a:t>
            </a:r>
            <a:r>
              <a:rPr lang="en-AU" dirty="0">
                <a:highlight>
                  <a:srgbClr val="FFFF00"/>
                </a:highlight>
              </a:rPr>
              <a:t>Curtin link </a:t>
            </a:r>
            <a:r>
              <a:rPr lang="en-AU" dirty="0"/>
              <a:t>under Australia</a:t>
            </a:r>
          </a:p>
          <a:p>
            <a:pPr marL="0" indent="0">
              <a:buNone/>
            </a:pPr>
            <a:r>
              <a:rPr lang="en-AU" dirty="0"/>
              <a:t>Click </a:t>
            </a:r>
            <a:r>
              <a:rPr lang="en-AU" dirty="0">
                <a:highlight>
                  <a:srgbClr val="FFFF00"/>
                </a:highlight>
              </a:rPr>
              <a:t>Download R for Windows </a:t>
            </a:r>
            <a:r>
              <a:rPr lang="en-AU" dirty="0"/>
              <a:t>or </a:t>
            </a:r>
            <a:r>
              <a:rPr lang="en-AU" dirty="0">
                <a:highlight>
                  <a:srgbClr val="FFFF00"/>
                </a:highlight>
              </a:rPr>
              <a:t>(Mac) OS X</a:t>
            </a:r>
          </a:p>
          <a:p>
            <a:r>
              <a:rPr lang="en-AU" dirty="0"/>
              <a:t>For Windows</a:t>
            </a:r>
          </a:p>
          <a:p>
            <a:pPr lvl="1"/>
            <a:r>
              <a:rPr lang="en-AU" dirty="0"/>
              <a:t>Click </a:t>
            </a:r>
            <a:r>
              <a:rPr lang="en-AU" dirty="0">
                <a:highlight>
                  <a:srgbClr val="FFFF00"/>
                </a:highlight>
              </a:rPr>
              <a:t>install R for the first time</a:t>
            </a:r>
          </a:p>
          <a:p>
            <a:pPr lvl="1"/>
            <a:r>
              <a:rPr lang="en-AU" dirty="0"/>
              <a:t>Click </a:t>
            </a:r>
            <a:r>
              <a:rPr lang="en-AU" dirty="0">
                <a:highlight>
                  <a:srgbClr val="FFFF00"/>
                </a:highlight>
              </a:rPr>
              <a:t>Download R 3.6.2 (or whatever the current version is) for Windows</a:t>
            </a:r>
          </a:p>
          <a:p>
            <a:pPr lvl="1"/>
            <a:r>
              <a:rPr lang="en-AU" dirty="0">
                <a:highlight>
                  <a:srgbClr val="FFFF00"/>
                </a:highlight>
              </a:rPr>
              <a:t>Run .exe file</a:t>
            </a:r>
            <a:r>
              <a:rPr lang="en-AU" dirty="0"/>
              <a:t>, install with default settings.</a:t>
            </a:r>
          </a:p>
          <a:p>
            <a:r>
              <a:rPr lang="en-AU" dirty="0"/>
              <a:t>For Mac</a:t>
            </a:r>
          </a:p>
          <a:p>
            <a:pPr lvl="1"/>
            <a:r>
              <a:rPr lang="en-AU" dirty="0"/>
              <a:t>Download and run R-3.6.2.pkg (or most recent version)</a:t>
            </a:r>
            <a:endParaRPr lang="en-AU" dirty="0">
              <a:highlight>
                <a:srgbClr val="FFFF00"/>
              </a:highlight>
            </a:endParaRPr>
          </a:p>
          <a:p>
            <a:pPr lvl="1"/>
            <a:r>
              <a:rPr lang="en-AU" dirty="0"/>
              <a:t>Install with default settings</a:t>
            </a:r>
            <a:endParaRPr lang="en-AU" dirty="0">
              <a:highlight>
                <a:srgbClr val="FFFF00"/>
              </a:highlight>
            </a:endParaRPr>
          </a:p>
          <a:p>
            <a:pPr marL="457200"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68052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A4642-F30D-40F6-B8ED-F1F95EB1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Installing R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E4244-E62D-4720-B96C-D774CDD6F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/>
              <a:t>R is the back-end and R Studio is the front-end that makes R nicer to use.</a:t>
            </a:r>
          </a:p>
          <a:p>
            <a:pPr marL="0" indent="0">
              <a:buNone/>
            </a:pPr>
            <a:r>
              <a:rPr lang="en-AU" dirty="0">
                <a:hlinkClick r:id="rId2"/>
              </a:rPr>
              <a:t>https://rstudio.com/</a:t>
            </a:r>
            <a:r>
              <a:rPr lang="en-AU" dirty="0"/>
              <a:t> or google R studio</a:t>
            </a:r>
          </a:p>
          <a:p>
            <a:pPr marL="0" indent="0">
              <a:buNone/>
            </a:pPr>
            <a:r>
              <a:rPr lang="en-AU" dirty="0"/>
              <a:t>Click </a:t>
            </a:r>
            <a:r>
              <a:rPr lang="en-AU" dirty="0">
                <a:highlight>
                  <a:srgbClr val="FFFF00"/>
                </a:highlight>
              </a:rPr>
              <a:t>download tab </a:t>
            </a:r>
            <a:r>
              <a:rPr lang="en-AU" dirty="0"/>
              <a:t>at the top</a:t>
            </a:r>
          </a:p>
          <a:p>
            <a:pPr marL="0" indent="0">
              <a:buNone/>
            </a:pPr>
            <a:r>
              <a:rPr lang="en-AU" dirty="0"/>
              <a:t>Click </a:t>
            </a:r>
            <a:r>
              <a:rPr lang="en-AU" dirty="0">
                <a:highlight>
                  <a:srgbClr val="FFFF00"/>
                </a:highlight>
              </a:rPr>
              <a:t>download</a:t>
            </a:r>
            <a:r>
              <a:rPr lang="en-AU" dirty="0"/>
              <a:t> under R Studio Desktop Free</a:t>
            </a:r>
          </a:p>
          <a:p>
            <a:pPr marL="0" indent="0">
              <a:buNone/>
            </a:pPr>
            <a:r>
              <a:rPr lang="en-AU" dirty="0"/>
              <a:t>Click the </a:t>
            </a:r>
            <a:r>
              <a:rPr lang="en-AU" dirty="0">
                <a:highlight>
                  <a:srgbClr val="FFFF00"/>
                </a:highlight>
              </a:rPr>
              <a:t>download R studio for windows button</a:t>
            </a:r>
          </a:p>
          <a:p>
            <a:pPr marL="0" indent="0">
              <a:buNone/>
            </a:pPr>
            <a:r>
              <a:rPr lang="en-AU" dirty="0">
                <a:highlight>
                  <a:srgbClr val="FFFF00"/>
                </a:highlight>
              </a:rPr>
              <a:t>Windows:</a:t>
            </a:r>
          </a:p>
          <a:p>
            <a:r>
              <a:rPr lang="en-AU" dirty="0">
                <a:highlight>
                  <a:srgbClr val="FFFF00"/>
                </a:highlight>
              </a:rPr>
              <a:t>	Run the .exe </a:t>
            </a:r>
            <a:r>
              <a:rPr lang="en-AU" dirty="0"/>
              <a:t>file, using default settings</a:t>
            </a:r>
          </a:p>
          <a:p>
            <a:pPr marL="0" indent="0">
              <a:buNone/>
            </a:pPr>
            <a:r>
              <a:rPr lang="en-AU" dirty="0"/>
              <a:t>Mac:</a:t>
            </a:r>
          </a:p>
          <a:p>
            <a:r>
              <a:rPr lang="en-AU" dirty="0"/>
              <a:t>	Run the .dmg file </a:t>
            </a:r>
          </a:p>
          <a:p>
            <a:r>
              <a:rPr lang="en-AU" dirty="0"/>
              <a:t>	Drag the </a:t>
            </a:r>
            <a:r>
              <a:rPr lang="en-AU" dirty="0" err="1"/>
              <a:t>Rstudio</a:t>
            </a:r>
            <a:r>
              <a:rPr lang="en-AU" dirty="0"/>
              <a:t> icon to your “Applications” folder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2FA367-E135-D544-832C-142FE7DF6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736" y="4973783"/>
            <a:ext cx="3735719" cy="177207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D949A7-35F8-6148-902D-6EB73124C5C5}"/>
              </a:ext>
            </a:extLst>
          </p:cNvPr>
          <p:cNvCxnSpPr/>
          <p:nvPr/>
        </p:nvCxnSpPr>
        <p:spPr>
          <a:xfrm flipH="1">
            <a:off x="9906000" y="5444836"/>
            <a:ext cx="54032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85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94864-DAB6-439C-A25E-EB775E5D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Open R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FE057-4944-46F0-978B-6C505E722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Click R Studio Icon</a:t>
            </a:r>
          </a:p>
          <a:p>
            <a:r>
              <a:rPr lang="en-AU" dirty="0"/>
              <a:t>Might have to choose version of R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35649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9046C-F3AA-4C36-BD0A-3C6A1EE32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Navigating the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A6662-B4D0-4B33-AFB4-AEDF9BBD5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Script Editor</a:t>
            </a:r>
          </a:p>
          <a:p>
            <a:pPr lvl="1"/>
            <a:r>
              <a:rPr lang="en-AU" dirty="0"/>
              <a:t>Write and save script here</a:t>
            </a:r>
          </a:p>
          <a:p>
            <a:r>
              <a:rPr lang="en-AU" dirty="0"/>
              <a:t>Console</a:t>
            </a:r>
          </a:p>
          <a:p>
            <a:pPr lvl="1"/>
            <a:r>
              <a:rPr lang="en-AU" dirty="0"/>
              <a:t>Run commands manually</a:t>
            </a:r>
          </a:p>
          <a:p>
            <a:pPr lvl="1"/>
            <a:r>
              <a:rPr lang="en-AU" dirty="0"/>
              <a:t>Output shows up here</a:t>
            </a:r>
          </a:p>
          <a:p>
            <a:r>
              <a:rPr lang="en-AU" dirty="0"/>
              <a:t>Environment</a:t>
            </a:r>
          </a:p>
          <a:p>
            <a:pPr lvl="1"/>
            <a:r>
              <a:rPr lang="en-AU" dirty="0"/>
              <a:t>Variables show up here</a:t>
            </a:r>
          </a:p>
          <a:p>
            <a:r>
              <a:rPr lang="en-AU" dirty="0"/>
              <a:t>Other one - Plots/Packages/Everything Else</a:t>
            </a:r>
          </a:p>
          <a:p>
            <a:pPr lvl="1"/>
            <a:r>
              <a:rPr lang="en-AU" dirty="0"/>
              <a:t>Plots show up here, can install packages from here</a:t>
            </a:r>
          </a:p>
        </p:txBody>
      </p:sp>
    </p:spTree>
    <p:extLst>
      <p:ext uri="{BB962C8B-B14F-4D97-AF65-F5344CB8AC3E}">
        <p14:creationId xmlns:p14="http://schemas.microsoft.com/office/powerpoint/2010/main" val="1033878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9541-0CF8-4E9A-8088-A87AD2EEA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Console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9F35F-2E1E-4280-BD8A-530153A56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Can use as calculator</a:t>
            </a:r>
          </a:p>
          <a:p>
            <a:pPr lvl="1"/>
            <a:r>
              <a:rPr lang="en-AU" dirty="0"/>
              <a:t>Try 1+1, enter</a:t>
            </a:r>
          </a:p>
          <a:p>
            <a:pPr lvl="1"/>
            <a:endParaRPr lang="en-AU" dirty="0"/>
          </a:p>
          <a:p>
            <a:r>
              <a:rPr lang="en-AU" dirty="0"/>
              <a:t>Variables – a container for information</a:t>
            </a:r>
          </a:p>
          <a:p>
            <a:pPr lvl="1"/>
            <a:r>
              <a:rPr lang="en-AU" dirty="0"/>
              <a:t>Try storing numbers in variable – they can have any name</a:t>
            </a:r>
          </a:p>
          <a:p>
            <a:pPr lvl="2"/>
            <a:r>
              <a:rPr lang="en-AU" dirty="0"/>
              <a:t>E.g. Hello &lt;- 50</a:t>
            </a:r>
          </a:p>
          <a:p>
            <a:pPr lvl="2"/>
            <a:r>
              <a:rPr lang="en-AU" dirty="0"/>
              <a:t>See variable is in the environment</a:t>
            </a:r>
          </a:p>
          <a:p>
            <a:pPr lvl="2"/>
            <a:r>
              <a:rPr lang="en-AU" dirty="0"/>
              <a:t>Can do math operations on variables (e.g. Hello + 20)</a:t>
            </a:r>
          </a:p>
          <a:p>
            <a:pPr lvl="2"/>
            <a:r>
              <a:rPr lang="en-AU" dirty="0"/>
              <a:t>Can also store words in variables as well.</a:t>
            </a:r>
          </a:p>
          <a:p>
            <a:pPr lvl="2"/>
            <a:endParaRPr lang="en-AU" dirty="0"/>
          </a:p>
          <a:p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79472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1174</Words>
  <Application>Microsoft Macintosh PowerPoint</Application>
  <PresentationFormat>Widescreen</PresentationFormat>
  <Paragraphs>154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How to use R Statistics</vt:lpstr>
      <vt:lpstr>Why are we here?</vt:lpstr>
      <vt:lpstr>Why bother to learn R</vt:lpstr>
      <vt:lpstr>This Session</vt:lpstr>
      <vt:lpstr>Installing R</vt:lpstr>
      <vt:lpstr>Installing R Studio</vt:lpstr>
      <vt:lpstr>Open R Studio</vt:lpstr>
      <vt:lpstr>Navigating the Interface</vt:lpstr>
      <vt:lpstr>Console Basics</vt:lpstr>
      <vt:lpstr>Importing excel data manually</vt:lpstr>
      <vt:lpstr>Lets try to open an excel file</vt:lpstr>
      <vt:lpstr>Also, create a script to save your code</vt:lpstr>
      <vt:lpstr>How to Open Excel File</vt:lpstr>
      <vt:lpstr>Lets look at the data</vt:lpstr>
      <vt:lpstr>But our data is not long…</vt:lpstr>
      <vt:lpstr>PowerPoint Presentation</vt:lpstr>
      <vt:lpstr>Exercise: Lets open our own data</vt:lpstr>
      <vt:lpstr>That’s it for today</vt:lpstr>
      <vt:lpstr>Cheatsheet - Hotkeys</vt:lpstr>
      <vt:lpstr>Cheat sheet - Useful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R Statistics</dc:title>
  <dc:creator>Aaron McInnes</dc:creator>
  <cp:lastModifiedBy>Aaron McInnes</cp:lastModifiedBy>
  <cp:revision>2</cp:revision>
  <dcterms:created xsi:type="dcterms:W3CDTF">2020-02-27T09:56:09Z</dcterms:created>
  <dcterms:modified xsi:type="dcterms:W3CDTF">2020-02-27T10:33:47Z</dcterms:modified>
</cp:coreProperties>
</file>