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8" r:id="rId9"/>
    <p:sldId id="273" r:id="rId10"/>
    <p:sldId id="274" r:id="rId11"/>
    <p:sldId id="263" r:id="rId12"/>
    <p:sldId id="264" r:id="rId13"/>
    <p:sldId id="265" r:id="rId14"/>
    <p:sldId id="269" r:id="rId15"/>
    <p:sldId id="267" r:id="rId16"/>
    <p:sldId id="275" r:id="rId17"/>
    <p:sldId id="276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A4BEB-EABB-244B-B65D-4DE6E159EEF1}" v="3" dt="2020-02-26T10:43:0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2" d="100"/>
          <a:sy n="92" d="100"/>
        </p:scale>
        <p:origin x="126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A5BA4BEB-EABB-244B-B65D-4DE6E159EEF1}"/>
    <pc:docChg chg="undo custSel delSld modSld">
      <pc:chgData name="Aaron McInnes" userId="171bdf0d-4e2d-4ff0-8f57-fda72b0a8d25" providerId="ADAL" clId="{A5BA4BEB-EABB-244B-B65D-4DE6E159EEF1}" dt="2020-02-26T10:47:11.267" v="323" actId="1076"/>
      <pc:docMkLst>
        <pc:docMk/>
      </pc:docMkLst>
      <pc:sldChg chg="modSp">
        <pc:chgData name="Aaron McInnes" userId="171bdf0d-4e2d-4ff0-8f57-fda72b0a8d25" providerId="ADAL" clId="{A5BA4BEB-EABB-244B-B65D-4DE6E159EEF1}" dt="2020-02-26T10:31:12.327" v="161" actId="27636"/>
        <pc:sldMkLst>
          <pc:docMk/>
          <pc:sldMk cId="2068052463" sldId="259"/>
        </pc:sldMkLst>
        <pc:spChg chg="mod">
          <ac:chgData name="Aaron McInnes" userId="171bdf0d-4e2d-4ff0-8f57-fda72b0a8d25" providerId="ADAL" clId="{A5BA4BEB-EABB-244B-B65D-4DE6E159EEF1}" dt="2020-02-26T10:31:12.327" v="161" actId="27636"/>
          <ac:spMkLst>
            <pc:docMk/>
            <pc:sldMk cId="2068052463" sldId="259"/>
            <ac:spMk id="3" creationId="{5494A240-4A41-40EC-A9C5-83AA540C7C4E}"/>
          </ac:spMkLst>
        </pc:spChg>
      </pc:sldChg>
      <pc:sldChg chg="addSp modSp">
        <pc:chgData name="Aaron McInnes" userId="171bdf0d-4e2d-4ff0-8f57-fda72b0a8d25" providerId="ADAL" clId="{A5BA4BEB-EABB-244B-B65D-4DE6E159EEF1}" dt="2020-02-26T10:47:11.267" v="323" actId="1076"/>
        <pc:sldMkLst>
          <pc:docMk/>
          <pc:sldMk cId="220585460" sldId="261"/>
        </pc:sldMkLst>
        <pc:spChg chg="mod">
          <ac:chgData name="Aaron McInnes" userId="171bdf0d-4e2d-4ff0-8f57-fda72b0a8d25" providerId="ADAL" clId="{A5BA4BEB-EABB-244B-B65D-4DE6E159EEF1}" dt="2020-02-26T10:43:58.545" v="316" actId="12"/>
          <ac:spMkLst>
            <pc:docMk/>
            <pc:sldMk cId="220585460" sldId="261"/>
            <ac:spMk id="3" creationId="{123E4244-E62D-4720-B96C-D774CDD6F8F4}"/>
          </ac:spMkLst>
        </pc:spChg>
        <pc:picChg chg="add mod">
          <ac:chgData name="Aaron McInnes" userId="171bdf0d-4e2d-4ff0-8f57-fda72b0a8d25" providerId="ADAL" clId="{A5BA4BEB-EABB-244B-B65D-4DE6E159EEF1}" dt="2020-02-26T10:47:11.267" v="323" actId="1076"/>
          <ac:picMkLst>
            <pc:docMk/>
            <pc:sldMk cId="220585460" sldId="261"/>
            <ac:picMk id="5" creationId="{912FA367-E135-D544-832C-142FE7DF6A18}"/>
          </ac:picMkLst>
        </pc:picChg>
        <pc:cxnChg chg="add mod">
          <ac:chgData name="Aaron McInnes" userId="171bdf0d-4e2d-4ff0-8f57-fda72b0a8d25" providerId="ADAL" clId="{A5BA4BEB-EABB-244B-B65D-4DE6E159EEF1}" dt="2020-02-26T10:43:29.767" v="313" actId="692"/>
          <ac:cxnSpMkLst>
            <pc:docMk/>
            <pc:sldMk cId="220585460" sldId="261"/>
            <ac:cxnSpMk id="7" creationId="{44D949A7-35F8-6148-902D-6EB73124C5C5}"/>
          </ac:cxnSpMkLst>
        </pc:cxnChg>
      </pc:sldChg>
      <pc:sldChg chg="del">
        <pc:chgData name="Aaron McInnes" userId="171bdf0d-4e2d-4ff0-8f57-fda72b0a8d25" providerId="ADAL" clId="{A5BA4BEB-EABB-244B-B65D-4DE6E159EEF1}" dt="2020-02-26T10:44:20.542" v="317" actId="2696"/>
        <pc:sldMkLst>
          <pc:docMk/>
          <pc:sldMk cId="117400542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F4D-6604-4A64-A5D3-C4A0F2A8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8496-3104-4C92-8D11-03AAF95E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E82-3BD9-47EC-94F3-A80276B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132-D843-4EAF-B2FF-4C3523B8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47A-8C47-475D-923A-70FDED3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6EAA-8927-417C-A865-17E6BFC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DEE2-E451-4F82-BF5E-FD88213C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72F-8D05-41B9-9E0F-A9D59EC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8EF3-4C58-45F9-A6F8-8464495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46B6-E755-475A-94DB-985D0F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26D1-CBC1-4E76-B20A-5F7B8C86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30FA-283F-4596-8285-3BA40628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F87-6F32-490F-8DE1-EB2CB29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0F1-141E-41DF-8926-4F81B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E0A1-352D-4AEF-A287-E5A3B02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295-BAC0-4216-A75D-928FF26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B2F-196D-4B46-8921-04AD39A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408-CC75-4259-A156-1E51C6A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77EE-8A32-4F3C-A5F2-A013D0B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4C0-0F78-498E-A58F-B721B35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4E1-2844-4EDA-AC8A-F9C3BC2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9A26-80D6-47CB-BA13-AC0002A7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D76-33A4-432A-8DCE-5D8F382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7D9-6FB1-4CC3-AD62-C761B3F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F215-72FC-4C76-9197-8423CD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9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2B-3F9C-44CE-8D32-8D4CE83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330-B720-4C6D-8725-8D41AE0C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CB12-B3E0-4C6B-822D-BAD9793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23EB-5B9E-429E-926C-7D72DF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B3CE-E1E6-4DF4-B8A8-8ECD44F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4ED-B2FE-4B6F-9A3C-25B83EE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9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10E-CEEC-4DDE-AEB7-B57B952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184-10AF-4686-9703-A6A469FA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86A5-2036-4874-B64C-4190633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FC90-A373-4513-BBDC-4DB669BA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6F0E-BA32-4111-919F-53A15B8F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2BB9-5660-48C3-BBBB-7F1B50D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35F-67DB-479E-80A6-D4BF18F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B2C6-7FFD-4E28-9AE0-BDF906E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4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CAA-75A3-4F52-8162-B6589248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2BDF-1E31-46F1-BE55-BE9465B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772F-0DC8-423F-8024-FFDEA4A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ABDF-C474-4C2C-B841-E059669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F627-4A07-45F4-82BE-E8C0183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48C-F3C0-4319-827D-CED2ECD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76-6D06-4450-BE28-5B0EDC5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9F9-4C78-45F4-94CD-A3509B8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8FFE-484A-4D43-A9FC-A0DD772D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DC17-DE5C-4259-8B73-F41B7BF4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7EA-5449-4151-AA9D-32AAF8C3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3390-2913-42AE-B37B-B18C247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DCAE-F5FF-45A8-A489-2DCE709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2D0-E9DF-4DC6-BF74-C27E2C5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DA7-8832-41F3-A30F-370BAD9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DB7D-7139-41B5-9969-FFE88AFF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86D0-EB96-4D77-AE8B-3C559DE1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EC39-E2DE-4B45-9342-7F9D137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7E9-C2F0-482C-A25E-8AF7F73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4CB4-E74F-4DC5-9721-269137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D78-2B20-4D40-A579-DE1126F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FE1C-E73D-4ED1-886B-90669013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030-17C6-4693-9FE3-73F4A74D7B15}" type="datetimeFigureOut">
              <a:rPr lang="en-AU" smtClean="0"/>
              <a:t>26/2/20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DCB-B081-43DA-ADCC-994F804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029A-96E7-4A90-B745-1B39A562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kbook-r.com/Manipulating_data/Converting_data_between_wide_and_long_forma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7E3-AB38-4E3E-891E-F8E03F250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u="sng" dirty="0"/>
              <a:t>How to use 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AB8E-910A-46E1-AC9F-597FC8EA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Curtin University – School of Psychology</a:t>
            </a:r>
          </a:p>
          <a:p>
            <a:r>
              <a:rPr lang="en-AU" dirty="0"/>
              <a:t>For 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3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DA11-EA03-4E90-BAC6-FA3125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Importing excel data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A59-C73A-457B-94D8-D157D33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‘import dataset’ in environment tab</a:t>
            </a:r>
          </a:p>
          <a:p>
            <a:r>
              <a:rPr lang="en-AU" dirty="0"/>
              <a:t>Click ‘from Excel’</a:t>
            </a:r>
          </a:p>
          <a:p>
            <a:endParaRPr lang="en-AU" dirty="0"/>
          </a:p>
          <a:p>
            <a:r>
              <a:rPr lang="en-AU" dirty="0"/>
              <a:t>It uses ‘</a:t>
            </a:r>
            <a:r>
              <a:rPr lang="en-AU" dirty="0" err="1"/>
              <a:t>readxl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package</a:t>
            </a:r>
          </a:p>
          <a:p>
            <a:r>
              <a:rPr lang="en-AU" dirty="0"/>
              <a:t>Using ‘</a:t>
            </a:r>
            <a:r>
              <a:rPr lang="en-AU" dirty="0" err="1"/>
              <a:t>read_excel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function (mini program)</a:t>
            </a:r>
          </a:p>
          <a:p>
            <a:pPr lvl="1"/>
            <a:r>
              <a:rPr lang="en-AU" dirty="0"/>
              <a:t>Input the file directory and specify the variable name you want</a:t>
            </a:r>
          </a:p>
          <a:p>
            <a:endParaRPr lang="en-AU" dirty="0"/>
          </a:p>
          <a:p>
            <a:r>
              <a:rPr lang="en-AU" dirty="0"/>
              <a:t>That’s how R does it – but there are other ways that can do more things (e.g. get data from many sheets).</a:t>
            </a:r>
          </a:p>
        </p:txBody>
      </p:sp>
    </p:spTree>
    <p:extLst>
      <p:ext uri="{BB962C8B-B14F-4D97-AF65-F5344CB8AC3E}">
        <p14:creationId xmlns:p14="http://schemas.microsoft.com/office/powerpoint/2010/main" val="28991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86AA-6671-4876-B8AA-928228C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to open an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46B4-92B6-47D6-95D1-64BEB363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will need to install the ‘</a:t>
            </a:r>
            <a:r>
              <a:rPr lang="en-AU" dirty="0" err="1"/>
              <a:t>openxlsx</a:t>
            </a:r>
            <a:r>
              <a:rPr lang="en-AU" dirty="0"/>
              <a:t>’ package in R</a:t>
            </a:r>
          </a:p>
          <a:p>
            <a:pPr lvl="1"/>
            <a:r>
              <a:rPr lang="en-AU" dirty="0"/>
              <a:t>Click ‘Packages’ tab &gt; Click ‘Install’ &gt; type ‘</a:t>
            </a:r>
            <a:r>
              <a:rPr lang="en-AU" dirty="0" err="1"/>
              <a:t>openxlsx</a:t>
            </a:r>
            <a:r>
              <a:rPr lang="en-AU" dirty="0"/>
              <a:t>’ &gt;  Click ‘Install’</a:t>
            </a:r>
          </a:p>
          <a:p>
            <a:r>
              <a:rPr lang="en-AU" i="1" u="sng" dirty="0"/>
              <a:t>Only install and load packages as needed, don’t try and install 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39199-3199-4FA2-B9E5-E5CDEE48428C}"/>
              </a:ext>
            </a:extLst>
          </p:cNvPr>
          <p:cNvGrpSpPr/>
          <p:nvPr/>
        </p:nvGrpSpPr>
        <p:grpSpPr>
          <a:xfrm>
            <a:off x="838200" y="3281174"/>
            <a:ext cx="4773634" cy="3348462"/>
            <a:chOff x="838200" y="2828501"/>
            <a:chExt cx="4773634" cy="3348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50442-3A6E-4326-A88A-B8C56A2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28501"/>
              <a:ext cx="4773634" cy="33484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94FF1-34F5-43B1-AABE-A085FD84D8EA}"/>
                </a:ext>
              </a:extLst>
            </p:cNvPr>
            <p:cNvSpPr/>
            <p:nvPr/>
          </p:nvSpPr>
          <p:spPr>
            <a:xfrm>
              <a:off x="2381061" y="2828501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8F062-8A1E-4F0F-9AD4-2C3C9443D37C}"/>
                </a:ext>
              </a:extLst>
            </p:cNvPr>
            <p:cNvSpPr/>
            <p:nvPr/>
          </p:nvSpPr>
          <p:spPr>
            <a:xfrm>
              <a:off x="869519" y="2975054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6D870-E8CA-4F45-8876-54D3648D2A0E}"/>
              </a:ext>
            </a:extLst>
          </p:cNvPr>
          <p:cNvGrpSpPr/>
          <p:nvPr/>
        </p:nvGrpSpPr>
        <p:grpSpPr>
          <a:xfrm>
            <a:off x="6625435" y="3281174"/>
            <a:ext cx="3714750" cy="2762250"/>
            <a:chOff x="6580168" y="3121607"/>
            <a:chExt cx="3714750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DA0DA-1DC3-4C12-B3AE-5B97C755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168" y="3121607"/>
              <a:ext cx="3714750" cy="276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FED3C-7D6D-40BF-83B0-097C13F19534}"/>
                </a:ext>
              </a:extLst>
            </p:cNvPr>
            <p:cNvSpPr/>
            <p:nvPr/>
          </p:nvSpPr>
          <p:spPr>
            <a:xfrm>
              <a:off x="6680335" y="4207363"/>
              <a:ext cx="652972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67495-24D3-4C2A-9098-3639BB6C227A}"/>
                </a:ext>
              </a:extLst>
            </p:cNvPr>
            <p:cNvSpPr/>
            <p:nvPr/>
          </p:nvSpPr>
          <p:spPr>
            <a:xfrm>
              <a:off x="8518189" y="5481355"/>
              <a:ext cx="824987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5444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CD2-F661-4DE0-9606-CC9FC29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Also, create a script to save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171-FCCF-4479-BEF2-1D9C76EB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New R-Script 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Load ‘</a:t>
            </a:r>
            <a:r>
              <a:rPr lang="en-AU" dirty="0" err="1"/>
              <a:t>openxlsx</a:t>
            </a:r>
            <a:r>
              <a:rPr lang="en-AU" dirty="0"/>
              <a:t>’ library</a:t>
            </a:r>
          </a:p>
          <a:p>
            <a:pPr lvl="1"/>
            <a:r>
              <a:rPr lang="en-AU" dirty="0"/>
              <a:t>Type ‘library(</a:t>
            </a:r>
            <a:r>
              <a:rPr lang="en-AU" dirty="0" err="1"/>
              <a:t>openxlsx</a:t>
            </a:r>
            <a:r>
              <a:rPr lang="en-AU" dirty="0"/>
              <a:t>)’ into script</a:t>
            </a:r>
          </a:p>
          <a:p>
            <a:pPr lvl="1"/>
            <a:r>
              <a:rPr lang="en-AU" dirty="0"/>
              <a:t>Hit ‘Ctrl + Enter’ to Run that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79B53-E1FD-4A5A-A271-E007E48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53" y="1690688"/>
            <a:ext cx="5067300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A5F287-D404-4AFD-B554-BA5564971604}"/>
              </a:ext>
            </a:extLst>
          </p:cNvPr>
          <p:cNvSpPr/>
          <p:nvPr/>
        </p:nvSpPr>
        <p:spPr>
          <a:xfrm>
            <a:off x="5137653" y="1886680"/>
            <a:ext cx="362139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9F2C7-E99D-442D-AEEB-8BDBC929054D}"/>
              </a:ext>
            </a:extLst>
          </p:cNvPr>
          <p:cNvSpPr/>
          <p:nvPr/>
        </p:nvSpPr>
        <p:spPr>
          <a:xfrm>
            <a:off x="5318722" y="2154725"/>
            <a:ext cx="593191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59469-ED6D-4108-82CA-F7DE3CD80945}"/>
              </a:ext>
            </a:extLst>
          </p:cNvPr>
          <p:cNvSpPr/>
          <p:nvPr/>
        </p:nvSpPr>
        <p:spPr>
          <a:xfrm>
            <a:off x="8132841" y="2154724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DC829-252B-433A-BB62-9428E480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92" y="4433380"/>
            <a:ext cx="4657725" cy="1266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B41C72-A104-4724-8FDA-8EC34435839D}"/>
              </a:ext>
            </a:extLst>
          </p:cNvPr>
          <p:cNvSpPr/>
          <p:nvPr/>
        </p:nvSpPr>
        <p:spPr>
          <a:xfrm>
            <a:off x="1019457" y="5149912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37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9DA-557E-4109-A162-4B80498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Open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1D3-59CF-4FC8-8B22-E13ECDC4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Tell R what file to open</a:t>
            </a:r>
          </a:p>
          <a:p>
            <a:pPr lvl="1"/>
            <a:r>
              <a:rPr lang="en-AU" sz="1600" dirty="0" err="1"/>
              <a:t>data_folder</a:t>
            </a:r>
            <a:r>
              <a:rPr lang="en-AU" sz="1600" dirty="0"/>
              <a:t> &lt;- 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”</a:t>
            </a:r>
          </a:p>
          <a:p>
            <a:pPr lvl="1"/>
            <a:r>
              <a:rPr lang="en-AU" sz="1600" dirty="0" err="1"/>
              <a:t>data_file</a:t>
            </a:r>
            <a:r>
              <a:rPr lang="en-AU" sz="1600" dirty="0"/>
              <a:t> &lt;- “example_data.xlsx”</a:t>
            </a:r>
          </a:p>
          <a:p>
            <a:r>
              <a:rPr lang="en-AU" sz="2000" dirty="0"/>
              <a:t>You are creating two variables, with folder path and filename information</a:t>
            </a:r>
          </a:p>
          <a:p>
            <a:endParaRPr lang="en-AU" sz="2000" dirty="0"/>
          </a:p>
          <a:p>
            <a:r>
              <a:rPr lang="en-AU" sz="2000" dirty="0"/>
              <a:t>Combine the folder path and file name to get the full path, ‘paste0()’ lets you combine character strings</a:t>
            </a:r>
          </a:p>
          <a:p>
            <a:pPr lvl="1"/>
            <a:r>
              <a:rPr lang="en-AU" sz="1600" dirty="0" err="1"/>
              <a:t>full_path</a:t>
            </a:r>
            <a:r>
              <a:rPr lang="en-AU" sz="1600" dirty="0"/>
              <a:t> &lt;- paste0(</a:t>
            </a:r>
            <a:r>
              <a:rPr lang="en-AU" sz="1600" dirty="0" err="1"/>
              <a:t>data_folder,data_file</a:t>
            </a:r>
            <a:r>
              <a:rPr lang="en-AU" sz="1600" dirty="0"/>
              <a:t>)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Load in the file you picked using read.xlsx </a:t>
            </a:r>
            <a:r>
              <a:rPr lang="en-AU" sz="2000" dirty="0">
                <a:highlight>
                  <a:srgbClr val="FFFF00"/>
                </a:highlight>
              </a:rPr>
              <a:t>function</a:t>
            </a:r>
          </a:p>
          <a:p>
            <a:pPr lvl="1"/>
            <a:r>
              <a:rPr lang="en-AU" sz="1600" dirty="0"/>
              <a:t>Data2use &lt;- read.xlsx(</a:t>
            </a:r>
            <a:r>
              <a:rPr lang="en-AU" sz="1600" dirty="0" err="1"/>
              <a:t>full_path</a:t>
            </a:r>
            <a:r>
              <a:rPr lang="en-AU" sz="1600" dirty="0"/>
              <a:t>)</a:t>
            </a:r>
          </a:p>
          <a:p>
            <a:pPr lvl="1"/>
            <a:r>
              <a:rPr lang="en-AU" sz="1600" dirty="0"/>
              <a:t>Data2use &lt;- read.xlsx(“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example_data.xlsx</a:t>
            </a:r>
            <a:r>
              <a:rPr lang="en-US" sz="1600" dirty="0"/>
              <a:t>”)</a:t>
            </a:r>
          </a:p>
          <a:p>
            <a:pPr lvl="1"/>
            <a:r>
              <a:rPr lang="en-AU" sz="1600" dirty="0"/>
              <a:t>Data2use &lt;- read.xlsx(paste0(</a:t>
            </a:r>
            <a:r>
              <a:rPr lang="en-AU" sz="1600" dirty="0" err="1"/>
              <a:t>data_folder,data_file</a:t>
            </a:r>
            <a:r>
              <a:rPr lang="en-AU" sz="1600" dirty="0"/>
              <a:t>))</a:t>
            </a:r>
          </a:p>
          <a:p>
            <a:pPr lvl="1"/>
            <a:endParaRPr lang="en-AU" sz="16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5461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 click variable in environment</a:t>
            </a:r>
          </a:p>
          <a:p>
            <a:r>
              <a:rPr lang="en-AU" dirty="0"/>
              <a:t>This is a </a:t>
            </a:r>
            <a:r>
              <a:rPr lang="en-AU" u="sng" dirty="0"/>
              <a:t>Data Frame </a:t>
            </a:r>
            <a:r>
              <a:rPr lang="en-AU" dirty="0"/>
              <a:t>– basically a table, many variables</a:t>
            </a:r>
          </a:p>
          <a:p>
            <a:r>
              <a:rPr lang="en-AU" dirty="0"/>
              <a:t>Explain dataset</a:t>
            </a:r>
          </a:p>
          <a:p>
            <a:pPr lvl="1"/>
            <a:r>
              <a:rPr lang="en-AU" dirty="0"/>
              <a:t>Go/no-go task</a:t>
            </a:r>
          </a:p>
          <a:p>
            <a:pPr lvl="1"/>
            <a:r>
              <a:rPr lang="en-AU" dirty="0"/>
              <a:t>Data from 5 participants, with 5 trials each</a:t>
            </a:r>
          </a:p>
          <a:p>
            <a:pPr lvl="1"/>
            <a:r>
              <a:rPr lang="en-AU" dirty="0"/>
              <a:t>The condition and RT for each trial are in separate variables (columns)</a:t>
            </a:r>
          </a:p>
          <a:p>
            <a:r>
              <a:rPr lang="en-AU" dirty="0"/>
              <a:t>R likes it long</a:t>
            </a:r>
          </a:p>
          <a:p>
            <a:pPr lvl="1"/>
            <a:r>
              <a:rPr lang="en-AU" dirty="0"/>
              <a:t>Each observation is a separate row</a:t>
            </a:r>
          </a:p>
          <a:p>
            <a:pPr lvl="1"/>
            <a:r>
              <a:rPr lang="en-AU" dirty="0"/>
              <a:t>Each variable is a row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88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our data is not long…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B02-D23E-4949-A373-A37A0A56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Converting from wide to long</a:t>
            </a:r>
          </a:p>
          <a:p>
            <a:r>
              <a:rPr lang="en-AU" dirty="0" err="1"/>
              <a:t>tidyr</a:t>
            </a:r>
            <a:r>
              <a:rPr lang="en-AU" dirty="0"/>
              <a:t> package</a:t>
            </a:r>
          </a:p>
          <a:p>
            <a:pPr lvl="1"/>
            <a:r>
              <a:rPr lang="en-AU" dirty="0"/>
              <a:t>Gather()</a:t>
            </a:r>
          </a:p>
          <a:p>
            <a:pPr lvl="2"/>
            <a:r>
              <a:rPr lang="en-AU" sz="1200" dirty="0">
                <a:hlinkClick r:id="rId2"/>
              </a:rPr>
              <a:t>http://www.cookbook-r.com/Manipulating_data/Converting_data_between_wide_and_long_format/</a:t>
            </a:r>
            <a:endParaRPr lang="en-AU" sz="1200" dirty="0"/>
          </a:p>
          <a:p>
            <a:pPr lvl="1"/>
            <a:endParaRPr lang="en-AU" dirty="0"/>
          </a:p>
          <a:p>
            <a:r>
              <a:rPr lang="en-AU" dirty="0"/>
              <a:t>Convert from long to wide</a:t>
            </a:r>
          </a:p>
          <a:p>
            <a:pPr lvl="1"/>
            <a:r>
              <a:rPr lang="en-AU" dirty="0"/>
              <a:t>Spread()</a:t>
            </a:r>
          </a:p>
        </p:txBody>
      </p:sp>
    </p:spTree>
    <p:extLst>
      <p:ext uri="{BB962C8B-B14F-4D97-AF65-F5344CB8AC3E}">
        <p14:creationId xmlns:p14="http://schemas.microsoft.com/office/powerpoint/2010/main" val="143342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185-13B2-4A8E-86C8-4E329B3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Lets open 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1CF-F66D-4C68-84B4-8A405F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read.xlsx() function to open your own file</a:t>
            </a:r>
          </a:p>
          <a:p>
            <a:r>
              <a:rPr lang="en-AU" dirty="0"/>
              <a:t>Use gather() to convert to long format (if not already long)</a:t>
            </a:r>
          </a:p>
          <a:p>
            <a:r>
              <a:rPr lang="en-AU" dirty="0"/>
              <a:t>If data is long, use spread() to convert to wide-format</a:t>
            </a:r>
          </a:p>
          <a:p>
            <a:endParaRPr lang="en-AU" dirty="0"/>
          </a:p>
          <a:p>
            <a:r>
              <a:rPr lang="en-AU" dirty="0"/>
              <a:t>If different sheets, single file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different excel files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something else</a:t>
            </a:r>
          </a:p>
          <a:p>
            <a:pPr lvl="1"/>
            <a:r>
              <a:rPr lang="en-AU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7655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1B4-4D1D-45BC-AFFD-F8B66E47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That’s it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53CF-43CF-4AF1-A4F8-90ABC00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9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C42-F2E9-4D44-9D1C-A1C58BA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Cheatsheet</a:t>
            </a:r>
            <a:r>
              <a:rPr lang="en-AU" dirty="0"/>
              <a:t> - Hotkeys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3C0-45B8-4005-99ED-5D63330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Hotkeys – useful ones</a:t>
            </a:r>
          </a:p>
          <a:p>
            <a:pPr lvl="1"/>
            <a:r>
              <a:rPr lang="en-AU" dirty="0" err="1"/>
              <a:t>Ctrl+Enter</a:t>
            </a:r>
            <a:r>
              <a:rPr lang="en-AU" dirty="0"/>
              <a:t> – Runs single line of code</a:t>
            </a:r>
          </a:p>
          <a:p>
            <a:pPr lvl="1"/>
            <a:r>
              <a:rPr lang="en-AU" dirty="0"/>
              <a:t>Alt + minus – arrow (&lt;-) – equivalent to ‘=‘</a:t>
            </a:r>
          </a:p>
          <a:p>
            <a:pPr lvl="1"/>
            <a:r>
              <a:rPr lang="en-AU" dirty="0"/>
              <a:t># - ignores stuff</a:t>
            </a:r>
          </a:p>
          <a:p>
            <a:pPr lvl="1"/>
            <a:r>
              <a:rPr lang="en-AU" dirty="0" err="1"/>
              <a:t>Ctrl+Shift+C</a:t>
            </a:r>
            <a:r>
              <a:rPr lang="en-AU" dirty="0"/>
              <a:t> – comment/uncomment out line of code</a:t>
            </a:r>
          </a:p>
          <a:p>
            <a:pPr lvl="1"/>
            <a:r>
              <a:rPr lang="en-AU" dirty="0" err="1"/>
              <a:t>Ctrl+Shift+Enter</a:t>
            </a:r>
            <a:r>
              <a:rPr lang="en-AU" dirty="0"/>
              <a:t> – Runs whole script</a:t>
            </a:r>
          </a:p>
        </p:txBody>
      </p:sp>
    </p:spTree>
    <p:extLst>
      <p:ext uri="{BB962C8B-B14F-4D97-AF65-F5344CB8AC3E}">
        <p14:creationId xmlns:p14="http://schemas.microsoft.com/office/powerpoint/2010/main" val="286894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Cheat sheet - Useful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paste0() or paste(), </a:t>
            </a:r>
            <a:r>
              <a:rPr lang="en-AU" dirty="0" err="1"/>
              <a:t>cbind</a:t>
            </a:r>
            <a:r>
              <a:rPr lang="en-AU" dirty="0"/>
              <a:t>() and </a:t>
            </a:r>
            <a:r>
              <a:rPr lang="en-AU" dirty="0" err="1"/>
              <a:t>rbind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Lets you stick things together</a:t>
            </a:r>
          </a:p>
          <a:p>
            <a:r>
              <a:rPr lang="en-AU" dirty="0"/>
              <a:t>Substring()</a:t>
            </a:r>
          </a:p>
          <a:p>
            <a:pPr lvl="1"/>
            <a:r>
              <a:rPr lang="en-AU" dirty="0"/>
              <a:t>Extract part of a word – good for getting subject id from filenames</a:t>
            </a:r>
          </a:p>
          <a:p>
            <a:r>
              <a:rPr lang="en-AU" dirty="0"/>
              <a:t>Unique()</a:t>
            </a:r>
          </a:p>
          <a:p>
            <a:pPr lvl="1"/>
            <a:r>
              <a:rPr lang="en-AU" dirty="0"/>
              <a:t>Gets unique values from variable – good for checking participants or factors in large datasets</a:t>
            </a:r>
          </a:p>
          <a:p>
            <a:r>
              <a:rPr lang="en-AU" dirty="0"/>
              <a:t>Length() and dim()</a:t>
            </a:r>
          </a:p>
          <a:p>
            <a:pPr lvl="1"/>
            <a:r>
              <a:rPr lang="en-AU" dirty="0"/>
              <a:t>Shows you size of variable – good for troubleshooting – check if right number of trials/participants or whatever are there</a:t>
            </a:r>
          </a:p>
          <a:p>
            <a:r>
              <a:rPr lang="en-AU" dirty="0"/>
              <a:t>Subset()</a:t>
            </a:r>
          </a:p>
          <a:p>
            <a:pPr lvl="1"/>
            <a:r>
              <a:rPr lang="en-AU" dirty="0"/>
              <a:t>Extract a smaller part of bigger dataset – good for follow-up analyses (e.g. only want to analyse a certain condition of the data).</a:t>
            </a:r>
          </a:p>
          <a:p>
            <a:r>
              <a:rPr lang="en-AU" dirty="0"/>
              <a:t>Aggregate()</a:t>
            </a:r>
          </a:p>
          <a:p>
            <a:pPr lvl="1"/>
            <a:r>
              <a:rPr lang="en-AU" dirty="0"/>
              <a:t>Can use to calculate mean values per participant and condition.</a:t>
            </a:r>
          </a:p>
        </p:txBody>
      </p:sp>
    </p:spTree>
    <p:extLst>
      <p:ext uri="{BB962C8B-B14F-4D97-AF65-F5344CB8AC3E}">
        <p14:creationId xmlns:p14="http://schemas.microsoft.com/office/powerpoint/2010/main" val="38262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429-0BAA-4F1B-8FAA-06E4911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CED-DE1C-4893-BA40-8CDD3A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learn how to use R </a:t>
            </a:r>
          </a:p>
          <a:p>
            <a:r>
              <a:rPr lang="en-AU" dirty="0"/>
              <a:t>Learn while working on your own data (or at-least data relevant to psychology).</a:t>
            </a:r>
          </a:p>
          <a:p>
            <a:r>
              <a:rPr lang="en-AU" dirty="0"/>
              <a:t>Opportunity to ask dumb questions.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2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77-7693-4493-A5DE-23CF0BC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6057-2A82-4C80-B46A-013E5E1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free.</a:t>
            </a:r>
          </a:p>
          <a:p>
            <a:r>
              <a:rPr lang="en-AU" dirty="0"/>
              <a:t>It can do pretty much anything data-related – not limited to stats.</a:t>
            </a:r>
          </a:p>
          <a:p>
            <a:r>
              <a:rPr lang="en-AU" dirty="0"/>
              <a:t>Lots of people are using it or are getting into it – promotes data/analysis sharing, feel included, could help you get a job.</a:t>
            </a:r>
          </a:p>
          <a:p>
            <a:r>
              <a:rPr lang="en-AU" dirty="0"/>
              <a:t>Helps you understand programming – transferable skill, applicable to python and </a:t>
            </a:r>
            <a:r>
              <a:rPr lang="en-AU" dirty="0" err="1"/>
              <a:t>Matlab</a:t>
            </a:r>
            <a:r>
              <a:rPr lang="en-AU" dirty="0"/>
              <a:t>.</a:t>
            </a:r>
          </a:p>
          <a:p>
            <a:r>
              <a:rPr lang="en-AU" dirty="0"/>
              <a:t>Makes you feel smart (sometimes)</a:t>
            </a:r>
          </a:p>
          <a:p>
            <a:r>
              <a:rPr lang="en-AU" dirty="0"/>
              <a:t>Any more reasons?</a:t>
            </a:r>
          </a:p>
        </p:txBody>
      </p:sp>
    </p:spTree>
    <p:extLst>
      <p:ext uri="{BB962C8B-B14F-4D97-AF65-F5344CB8AC3E}">
        <p14:creationId xmlns:p14="http://schemas.microsoft.com/office/powerpoint/2010/main" val="10502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B41-9FBF-4EF3-A6D9-D97C4F5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963-1696-433B-A14F-124D815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session will be about installing R and R-studio (yes, there are 2 programs)</a:t>
            </a:r>
          </a:p>
          <a:p>
            <a:r>
              <a:rPr lang="en-AU" dirty="0"/>
              <a:t>Orient you to the program</a:t>
            </a:r>
          </a:p>
          <a:p>
            <a:r>
              <a:rPr lang="en-AU" dirty="0"/>
              <a:t>Open an excel data file in 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2B4-6551-448C-A7A9-6688A7B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240-4A41-40EC-A9C5-83AA540C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https://www.r-project.org/</a:t>
            </a:r>
            <a:r>
              <a:rPr lang="en-AU" dirty="0"/>
              <a:t> - or google R statistics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CRAN</a:t>
            </a:r>
            <a:r>
              <a:rPr lang="en-AU" dirty="0"/>
              <a:t> under download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Curtin link </a:t>
            </a:r>
            <a:r>
              <a:rPr lang="en-AU" dirty="0"/>
              <a:t>under Australia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for Windows </a:t>
            </a:r>
            <a:r>
              <a:rPr lang="en-AU" dirty="0"/>
              <a:t>or </a:t>
            </a:r>
            <a:r>
              <a:rPr lang="en-AU" dirty="0">
                <a:highlight>
                  <a:srgbClr val="FFFF00"/>
                </a:highlight>
              </a:rPr>
              <a:t>(Mac) OS X</a:t>
            </a:r>
          </a:p>
          <a:p>
            <a:r>
              <a:rPr lang="en-AU" dirty="0"/>
              <a:t>For Windows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install R for the first time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3.6.2 (or whatever the current version is) for Windows</a:t>
            </a:r>
          </a:p>
          <a:p>
            <a:pPr lvl="1"/>
            <a:r>
              <a:rPr lang="en-AU" dirty="0">
                <a:highlight>
                  <a:srgbClr val="FFFF00"/>
                </a:highlight>
              </a:rPr>
              <a:t>Run .exe file</a:t>
            </a:r>
            <a:r>
              <a:rPr lang="en-AU" dirty="0"/>
              <a:t>, install with default settings.</a:t>
            </a:r>
          </a:p>
          <a:p>
            <a:r>
              <a:rPr lang="en-AU" dirty="0"/>
              <a:t>For Mac</a:t>
            </a:r>
          </a:p>
          <a:p>
            <a:pPr lvl="1"/>
            <a:r>
              <a:rPr lang="en-AU" dirty="0"/>
              <a:t>Download and run R-3.6.2.pkg (or most recent version)</a:t>
            </a:r>
            <a:endParaRPr lang="en-AU" dirty="0">
              <a:highlight>
                <a:srgbClr val="FFFF00"/>
              </a:highlight>
            </a:endParaRPr>
          </a:p>
          <a:p>
            <a:pPr lvl="1"/>
            <a:r>
              <a:rPr lang="en-AU" dirty="0"/>
              <a:t>Install with default settings</a:t>
            </a:r>
            <a:endParaRPr lang="en-AU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0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42-F30D-40F6-B8ED-F1F95EB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244-E62D-4720-B96C-D774CDD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R is the back-end and R Studio is the front-end that makes R nicer to use.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https://rstudio.com/</a:t>
            </a:r>
            <a:r>
              <a:rPr lang="en-AU" dirty="0"/>
              <a:t> or google R studio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tab </a:t>
            </a:r>
            <a:r>
              <a:rPr lang="en-AU" dirty="0"/>
              <a:t>at the top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</a:t>
            </a:r>
            <a:r>
              <a:rPr lang="en-AU" dirty="0"/>
              <a:t> under R Studio Desktop Free</a:t>
            </a:r>
          </a:p>
          <a:p>
            <a:pPr marL="0" indent="0">
              <a:buNone/>
            </a:pPr>
            <a:r>
              <a:rPr lang="en-AU" dirty="0"/>
              <a:t>Click the </a:t>
            </a:r>
            <a:r>
              <a:rPr lang="en-AU" dirty="0">
                <a:highlight>
                  <a:srgbClr val="FFFF00"/>
                </a:highlight>
              </a:rPr>
              <a:t>download R studio for windows button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Windows:</a:t>
            </a:r>
          </a:p>
          <a:p>
            <a:r>
              <a:rPr lang="en-AU" dirty="0">
                <a:highlight>
                  <a:srgbClr val="FFFF00"/>
                </a:highlight>
              </a:rPr>
              <a:t>	Run the .exe </a:t>
            </a:r>
            <a:r>
              <a:rPr lang="en-AU" dirty="0"/>
              <a:t>file, using default settings</a:t>
            </a:r>
          </a:p>
          <a:p>
            <a:pPr marL="0" indent="0">
              <a:buNone/>
            </a:pPr>
            <a:r>
              <a:rPr lang="en-AU" dirty="0"/>
              <a:t>Mac:</a:t>
            </a:r>
          </a:p>
          <a:p>
            <a:r>
              <a:rPr lang="en-AU" dirty="0"/>
              <a:t>	Run the .dmg file </a:t>
            </a:r>
          </a:p>
          <a:p>
            <a:r>
              <a:rPr lang="en-AU" dirty="0"/>
              <a:t>	Drag the </a:t>
            </a:r>
            <a:r>
              <a:rPr lang="en-AU" dirty="0" err="1"/>
              <a:t>Rstudio</a:t>
            </a:r>
            <a:r>
              <a:rPr lang="en-AU" dirty="0"/>
              <a:t> icon to your “Applications” folder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FA367-E135-D544-832C-142FE7DF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36" y="4973783"/>
            <a:ext cx="3735719" cy="17720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D949A7-35F8-6148-902D-6EB73124C5C5}"/>
              </a:ext>
            </a:extLst>
          </p:cNvPr>
          <p:cNvCxnSpPr/>
          <p:nvPr/>
        </p:nvCxnSpPr>
        <p:spPr>
          <a:xfrm flipH="1">
            <a:off x="9906000" y="5444836"/>
            <a:ext cx="5403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E057-4944-46F0-978B-6C505E72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R Studio Icon</a:t>
            </a:r>
          </a:p>
          <a:p>
            <a:r>
              <a:rPr lang="en-AU" dirty="0"/>
              <a:t>Might have to choose version of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6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46C-F3AA-4C36-BD0A-3C6A1EE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662-B4D0-4B33-AFB4-AEDF9BBD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Script Editor</a:t>
            </a:r>
          </a:p>
          <a:p>
            <a:pPr lvl="1"/>
            <a:r>
              <a:rPr lang="en-AU" dirty="0"/>
              <a:t>Write and save script here</a:t>
            </a:r>
          </a:p>
          <a:p>
            <a:r>
              <a:rPr lang="en-AU" dirty="0"/>
              <a:t>Console</a:t>
            </a:r>
          </a:p>
          <a:p>
            <a:pPr lvl="1"/>
            <a:r>
              <a:rPr lang="en-AU" dirty="0"/>
              <a:t>Run commands manually</a:t>
            </a:r>
          </a:p>
          <a:p>
            <a:pPr lvl="1"/>
            <a:r>
              <a:rPr lang="en-AU" dirty="0"/>
              <a:t>Output shows up here</a:t>
            </a:r>
          </a:p>
          <a:p>
            <a:r>
              <a:rPr lang="en-AU" dirty="0"/>
              <a:t>Environment</a:t>
            </a:r>
          </a:p>
          <a:p>
            <a:pPr lvl="1"/>
            <a:r>
              <a:rPr lang="en-AU" dirty="0"/>
              <a:t>Variables show up here</a:t>
            </a:r>
          </a:p>
          <a:p>
            <a:r>
              <a:rPr lang="en-AU" dirty="0"/>
              <a:t>Other one - Plots/Packages/Everything Else</a:t>
            </a:r>
          </a:p>
          <a:p>
            <a:pPr lvl="1"/>
            <a:r>
              <a:rPr lang="en-AU" dirty="0"/>
              <a:t>Plots show up here, can install packages from here</a:t>
            </a:r>
          </a:p>
        </p:txBody>
      </p:sp>
    </p:spTree>
    <p:extLst>
      <p:ext uri="{BB962C8B-B14F-4D97-AF65-F5344CB8AC3E}">
        <p14:creationId xmlns:p14="http://schemas.microsoft.com/office/powerpoint/2010/main" val="10338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9541-0CF8-4E9A-8088-A87AD2E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35F-2E1E-4280-BD8A-530153A5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use as calculator</a:t>
            </a:r>
          </a:p>
          <a:p>
            <a:pPr lvl="1"/>
            <a:r>
              <a:rPr lang="en-AU" dirty="0"/>
              <a:t>Try 1+1, enter</a:t>
            </a:r>
          </a:p>
          <a:p>
            <a:pPr lvl="1"/>
            <a:endParaRPr lang="en-AU" dirty="0"/>
          </a:p>
          <a:p>
            <a:r>
              <a:rPr lang="en-AU" dirty="0"/>
              <a:t>Variables – a container for information</a:t>
            </a:r>
          </a:p>
          <a:p>
            <a:pPr lvl="1"/>
            <a:r>
              <a:rPr lang="en-AU" dirty="0"/>
              <a:t>Try storing numbers in variable – they can have any name</a:t>
            </a:r>
          </a:p>
          <a:p>
            <a:pPr lvl="2"/>
            <a:r>
              <a:rPr lang="en-AU" dirty="0"/>
              <a:t>E.g. Hello &lt;- 50</a:t>
            </a:r>
          </a:p>
          <a:p>
            <a:pPr lvl="2"/>
            <a:r>
              <a:rPr lang="en-AU" dirty="0"/>
              <a:t>See variable is in the environment</a:t>
            </a:r>
          </a:p>
          <a:p>
            <a:pPr lvl="2"/>
            <a:r>
              <a:rPr lang="en-AU" dirty="0"/>
              <a:t>Can do math operations on variables (e.g. Hello + 20)</a:t>
            </a:r>
          </a:p>
          <a:p>
            <a:pPr lvl="2"/>
            <a:r>
              <a:rPr lang="en-AU" dirty="0"/>
              <a:t>Can also store words in variables as well.</a:t>
            </a:r>
          </a:p>
          <a:p>
            <a:pPr lvl="2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94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1132</Words>
  <Application>Microsoft Macintosh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How to use R Statistics</vt:lpstr>
      <vt:lpstr>Why are we here?</vt:lpstr>
      <vt:lpstr>Why bother to learn R</vt:lpstr>
      <vt:lpstr>This Session</vt:lpstr>
      <vt:lpstr>Installing R</vt:lpstr>
      <vt:lpstr>Installing R Studio</vt:lpstr>
      <vt:lpstr>Open R Studio</vt:lpstr>
      <vt:lpstr>Navigating the Interface</vt:lpstr>
      <vt:lpstr>Console Basics</vt:lpstr>
      <vt:lpstr>Importing excel data manually</vt:lpstr>
      <vt:lpstr>Lets try to open an excel file</vt:lpstr>
      <vt:lpstr>Also, create a script to save your code</vt:lpstr>
      <vt:lpstr>How to Open Excel File</vt:lpstr>
      <vt:lpstr>Lets look at the data</vt:lpstr>
      <vt:lpstr>But our data is not long…</vt:lpstr>
      <vt:lpstr>Exercise: Lets open our own data</vt:lpstr>
      <vt:lpstr>That’s it for today</vt:lpstr>
      <vt:lpstr>Cheatsheet - Hotkeys</vt:lpstr>
      <vt:lpstr>Cheat sheet - Useful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</dc:creator>
  <cp:lastModifiedBy>Aaron McInnes</cp:lastModifiedBy>
  <cp:revision>33</cp:revision>
  <dcterms:created xsi:type="dcterms:W3CDTF">2020-02-11T12:31:10Z</dcterms:created>
  <dcterms:modified xsi:type="dcterms:W3CDTF">2020-02-26T10:47:21Z</dcterms:modified>
</cp:coreProperties>
</file>