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8" r:id="rId3"/>
    <p:sldId id="257" r:id="rId4"/>
    <p:sldId id="285" r:id="rId5"/>
    <p:sldId id="260" r:id="rId6"/>
    <p:sldId id="289" r:id="rId7"/>
    <p:sldId id="259" r:id="rId8"/>
    <p:sldId id="290" r:id="rId9"/>
    <p:sldId id="261" r:id="rId10"/>
    <p:sldId id="271" r:id="rId11"/>
    <p:sldId id="262" r:id="rId12"/>
    <p:sldId id="286" r:id="rId13"/>
    <p:sldId id="268" r:id="rId14"/>
    <p:sldId id="287" r:id="rId15"/>
    <p:sldId id="273" r:id="rId16"/>
    <p:sldId id="274" r:id="rId17"/>
    <p:sldId id="281" r:id="rId18"/>
    <p:sldId id="263" r:id="rId19"/>
    <p:sldId id="264" r:id="rId20"/>
    <p:sldId id="265" r:id="rId21"/>
    <p:sldId id="283" r:id="rId22"/>
    <p:sldId id="269" r:id="rId23"/>
    <p:sldId id="277" r:id="rId24"/>
    <p:sldId id="267" r:id="rId25"/>
    <p:sldId id="279" r:id="rId26"/>
    <p:sldId id="280" r:id="rId27"/>
    <p:sldId id="278" r:id="rId28"/>
    <p:sldId id="291" r:id="rId29"/>
    <p:sldId id="282" r:id="rId30"/>
    <p:sldId id="292" r:id="rId31"/>
    <p:sldId id="293" r:id="rId32"/>
    <p:sldId id="275" r:id="rId33"/>
    <p:sldId id="276" r:id="rId34"/>
    <p:sldId id="272" r:id="rId35"/>
    <p:sldId id="27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 Nguyen" initials="AN" lastIdx="1" clrIdx="0">
    <p:extLst>
      <p:ext uri="{19B8F6BF-5375-455C-9EA6-DF929625EA0E}">
        <p15:presenceInfo xmlns:p15="http://schemas.microsoft.com/office/powerpoint/2012/main" userId="S::273970F@curtin.edu.au::6f9f1874-4928-4537-8e6e-9ece3570bf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C86FE4-E287-4F30-80E6-FDBDE5B49AA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A166C2E-485E-4BFC-BE99-4E35646D962C}">
      <dgm:prSet/>
      <dgm:spPr/>
      <dgm:t>
        <a:bodyPr/>
        <a:lstStyle/>
        <a:p>
          <a:r>
            <a:rPr lang="en-AU"/>
            <a:t>paste0() or paste(), cbind() and rbind()</a:t>
          </a:r>
          <a:endParaRPr lang="en-US"/>
        </a:p>
      </dgm:t>
    </dgm:pt>
    <dgm:pt modelId="{1F7FD855-433E-4D02-9E33-89CAFE4254AC}" type="parTrans" cxnId="{F8CC847F-0745-4C6C-9DBD-5CD5F26C89E9}">
      <dgm:prSet/>
      <dgm:spPr/>
      <dgm:t>
        <a:bodyPr/>
        <a:lstStyle/>
        <a:p>
          <a:endParaRPr lang="en-US"/>
        </a:p>
      </dgm:t>
    </dgm:pt>
    <dgm:pt modelId="{D873AD5A-F75D-45DB-8FA4-64803493B092}" type="sibTrans" cxnId="{F8CC847F-0745-4C6C-9DBD-5CD5F26C89E9}">
      <dgm:prSet/>
      <dgm:spPr/>
      <dgm:t>
        <a:bodyPr/>
        <a:lstStyle/>
        <a:p>
          <a:endParaRPr lang="en-US"/>
        </a:p>
      </dgm:t>
    </dgm:pt>
    <dgm:pt modelId="{CF09A259-7434-4C1C-90C3-2D50C790D5FD}">
      <dgm:prSet/>
      <dgm:spPr/>
      <dgm:t>
        <a:bodyPr/>
        <a:lstStyle/>
        <a:p>
          <a:r>
            <a:rPr lang="en-AU"/>
            <a:t>Lets you stick things together</a:t>
          </a:r>
          <a:endParaRPr lang="en-US"/>
        </a:p>
      </dgm:t>
    </dgm:pt>
    <dgm:pt modelId="{45EB2C45-E68B-478F-9EAF-8774CC2D4FE3}" type="parTrans" cxnId="{D4A7D475-2AE9-4367-AD86-0B556516552B}">
      <dgm:prSet/>
      <dgm:spPr/>
      <dgm:t>
        <a:bodyPr/>
        <a:lstStyle/>
        <a:p>
          <a:endParaRPr lang="en-US"/>
        </a:p>
      </dgm:t>
    </dgm:pt>
    <dgm:pt modelId="{047EAD47-2318-4013-817F-D87F52EA8BB8}" type="sibTrans" cxnId="{D4A7D475-2AE9-4367-AD86-0B556516552B}">
      <dgm:prSet/>
      <dgm:spPr/>
      <dgm:t>
        <a:bodyPr/>
        <a:lstStyle/>
        <a:p>
          <a:endParaRPr lang="en-US"/>
        </a:p>
      </dgm:t>
    </dgm:pt>
    <dgm:pt modelId="{E3649029-8A33-4F9B-92CC-6C607BDC7FB0}">
      <dgm:prSet/>
      <dgm:spPr/>
      <dgm:t>
        <a:bodyPr/>
        <a:lstStyle/>
        <a:p>
          <a:r>
            <a:rPr lang="en-AU"/>
            <a:t>Substring()</a:t>
          </a:r>
          <a:endParaRPr lang="en-US"/>
        </a:p>
      </dgm:t>
    </dgm:pt>
    <dgm:pt modelId="{FC996210-8FE0-4AB2-9528-DAD407B777AA}" type="parTrans" cxnId="{2069CF63-F99F-4CE8-BD09-C5140A560BF4}">
      <dgm:prSet/>
      <dgm:spPr/>
      <dgm:t>
        <a:bodyPr/>
        <a:lstStyle/>
        <a:p>
          <a:endParaRPr lang="en-US"/>
        </a:p>
      </dgm:t>
    </dgm:pt>
    <dgm:pt modelId="{669DAA70-6F32-4421-94EA-2E7F0A343E22}" type="sibTrans" cxnId="{2069CF63-F99F-4CE8-BD09-C5140A560BF4}">
      <dgm:prSet/>
      <dgm:spPr/>
      <dgm:t>
        <a:bodyPr/>
        <a:lstStyle/>
        <a:p>
          <a:endParaRPr lang="en-US"/>
        </a:p>
      </dgm:t>
    </dgm:pt>
    <dgm:pt modelId="{21CA7E42-44AE-4FE6-852B-7316172B65B1}">
      <dgm:prSet/>
      <dgm:spPr/>
      <dgm:t>
        <a:bodyPr/>
        <a:lstStyle/>
        <a:p>
          <a:r>
            <a:rPr lang="en-AU"/>
            <a:t>Extract part of a word – good for getting subject id from filenames</a:t>
          </a:r>
          <a:endParaRPr lang="en-US"/>
        </a:p>
      </dgm:t>
    </dgm:pt>
    <dgm:pt modelId="{7C141332-E2FF-4863-81ED-354DB6B95A4B}" type="parTrans" cxnId="{0BDF8823-24C9-485C-B8C6-A4953B948016}">
      <dgm:prSet/>
      <dgm:spPr/>
      <dgm:t>
        <a:bodyPr/>
        <a:lstStyle/>
        <a:p>
          <a:endParaRPr lang="en-US"/>
        </a:p>
      </dgm:t>
    </dgm:pt>
    <dgm:pt modelId="{B42FD8CC-EC8B-4B0C-8F3B-DDFC64EED359}" type="sibTrans" cxnId="{0BDF8823-24C9-485C-B8C6-A4953B948016}">
      <dgm:prSet/>
      <dgm:spPr/>
      <dgm:t>
        <a:bodyPr/>
        <a:lstStyle/>
        <a:p>
          <a:endParaRPr lang="en-US"/>
        </a:p>
      </dgm:t>
    </dgm:pt>
    <dgm:pt modelId="{151A7918-771A-425E-8E4F-F1C821C1D18F}">
      <dgm:prSet/>
      <dgm:spPr/>
      <dgm:t>
        <a:bodyPr/>
        <a:lstStyle/>
        <a:p>
          <a:r>
            <a:rPr lang="en-AU"/>
            <a:t>Unique()</a:t>
          </a:r>
          <a:endParaRPr lang="en-US"/>
        </a:p>
      </dgm:t>
    </dgm:pt>
    <dgm:pt modelId="{F52935CA-ECEE-408E-B471-9612B361C3B2}" type="parTrans" cxnId="{1FA89C59-5115-476C-B046-2D0B45E59C16}">
      <dgm:prSet/>
      <dgm:spPr/>
      <dgm:t>
        <a:bodyPr/>
        <a:lstStyle/>
        <a:p>
          <a:endParaRPr lang="en-US"/>
        </a:p>
      </dgm:t>
    </dgm:pt>
    <dgm:pt modelId="{5C18F4C9-4E8A-408F-8613-3B8CA5C9A3F2}" type="sibTrans" cxnId="{1FA89C59-5115-476C-B046-2D0B45E59C16}">
      <dgm:prSet/>
      <dgm:spPr/>
      <dgm:t>
        <a:bodyPr/>
        <a:lstStyle/>
        <a:p>
          <a:endParaRPr lang="en-US"/>
        </a:p>
      </dgm:t>
    </dgm:pt>
    <dgm:pt modelId="{7146C627-F220-49A6-9A50-8B635062AD9F}">
      <dgm:prSet/>
      <dgm:spPr/>
      <dgm:t>
        <a:bodyPr/>
        <a:lstStyle/>
        <a:p>
          <a:r>
            <a:rPr lang="en-AU"/>
            <a:t>Gets unique values from variable – good for checking participants or factors in large datasets</a:t>
          </a:r>
          <a:endParaRPr lang="en-US"/>
        </a:p>
      </dgm:t>
    </dgm:pt>
    <dgm:pt modelId="{96BBE02A-F389-452B-ACC8-56AE1ADC5A82}" type="parTrans" cxnId="{B1E03859-CDAD-4FB9-AF0B-D03D73E9879D}">
      <dgm:prSet/>
      <dgm:spPr/>
      <dgm:t>
        <a:bodyPr/>
        <a:lstStyle/>
        <a:p>
          <a:endParaRPr lang="en-US"/>
        </a:p>
      </dgm:t>
    </dgm:pt>
    <dgm:pt modelId="{E12DC2B9-93C0-46C8-88C7-3A26161FD545}" type="sibTrans" cxnId="{B1E03859-CDAD-4FB9-AF0B-D03D73E9879D}">
      <dgm:prSet/>
      <dgm:spPr/>
      <dgm:t>
        <a:bodyPr/>
        <a:lstStyle/>
        <a:p>
          <a:endParaRPr lang="en-US"/>
        </a:p>
      </dgm:t>
    </dgm:pt>
    <dgm:pt modelId="{E90941AE-E3AC-4C49-A679-DCA88DC54446}">
      <dgm:prSet/>
      <dgm:spPr/>
      <dgm:t>
        <a:bodyPr/>
        <a:lstStyle/>
        <a:p>
          <a:r>
            <a:rPr lang="en-AU"/>
            <a:t>Length() and dim()</a:t>
          </a:r>
          <a:endParaRPr lang="en-US"/>
        </a:p>
      </dgm:t>
    </dgm:pt>
    <dgm:pt modelId="{C64682DD-78F7-4E9B-856D-2AF594431033}" type="parTrans" cxnId="{C361974E-783B-4D89-AFC2-CED7677BB867}">
      <dgm:prSet/>
      <dgm:spPr/>
      <dgm:t>
        <a:bodyPr/>
        <a:lstStyle/>
        <a:p>
          <a:endParaRPr lang="en-US"/>
        </a:p>
      </dgm:t>
    </dgm:pt>
    <dgm:pt modelId="{57FD8193-CF31-4391-A8C9-E13CF1B9B62D}" type="sibTrans" cxnId="{C361974E-783B-4D89-AFC2-CED7677BB867}">
      <dgm:prSet/>
      <dgm:spPr/>
      <dgm:t>
        <a:bodyPr/>
        <a:lstStyle/>
        <a:p>
          <a:endParaRPr lang="en-US"/>
        </a:p>
      </dgm:t>
    </dgm:pt>
    <dgm:pt modelId="{E608FBFB-2A7E-41E5-B744-5F1864D87092}">
      <dgm:prSet/>
      <dgm:spPr/>
      <dgm:t>
        <a:bodyPr/>
        <a:lstStyle/>
        <a:p>
          <a:r>
            <a:rPr lang="en-AU"/>
            <a:t>Shows you size of variable – good for troubleshooting – check if right number of trials/participants or whatever are there</a:t>
          </a:r>
          <a:endParaRPr lang="en-US"/>
        </a:p>
      </dgm:t>
    </dgm:pt>
    <dgm:pt modelId="{FBA4F619-0A54-4AB9-A21E-542A056AB5BA}" type="parTrans" cxnId="{BB0C5C6B-1B9E-4DC1-8F15-6233C7309557}">
      <dgm:prSet/>
      <dgm:spPr/>
      <dgm:t>
        <a:bodyPr/>
        <a:lstStyle/>
        <a:p>
          <a:endParaRPr lang="en-US"/>
        </a:p>
      </dgm:t>
    </dgm:pt>
    <dgm:pt modelId="{869CA04A-6E4F-48A8-BBA1-E51A040A9585}" type="sibTrans" cxnId="{BB0C5C6B-1B9E-4DC1-8F15-6233C7309557}">
      <dgm:prSet/>
      <dgm:spPr/>
      <dgm:t>
        <a:bodyPr/>
        <a:lstStyle/>
        <a:p>
          <a:endParaRPr lang="en-US"/>
        </a:p>
      </dgm:t>
    </dgm:pt>
    <dgm:pt modelId="{B1671A0C-7778-4D88-967E-23E1A4B599AF}">
      <dgm:prSet/>
      <dgm:spPr/>
      <dgm:t>
        <a:bodyPr/>
        <a:lstStyle/>
        <a:p>
          <a:r>
            <a:rPr lang="en-AU"/>
            <a:t>Subset()</a:t>
          </a:r>
          <a:endParaRPr lang="en-US"/>
        </a:p>
      </dgm:t>
    </dgm:pt>
    <dgm:pt modelId="{F8E69A11-1CF8-4CC4-BD62-EBF3811962D2}" type="parTrans" cxnId="{FE3BA33E-7725-4929-A4E7-2CEAC303510C}">
      <dgm:prSet/>
      <dgm:spPr/>
      <dgm:t>
        <a:bodyPr/>
        <a:lstStyle/>
        <a:p>
          <a:endParaRPr lang="en-US"/>
        </a:p>
      </dgm:t>
    </dgm:pt>
    <dgm:pt modelId="{A80F26DB-9B1F-44E5-8AEB-F147318DC3A2}" type="sibTrans" cxnId="{FE3BA33E-7725-4929-A4E7-2CEAC303510C}">
      <dgm:prSet/>
      <dgm:spPr/>
      <dgm:t>
        <a:bodyPr/>
        <a:lstStyle/>
        <a:p>
          <a:endParaRPr lang="en-US"/>
        </a:p>
      </dgm:t>
    </dgm:pt>
    <dgm:pt modelId="{181CE268-CCD1-4647-9B7D-946661F6BB69}">
      <dgm:prSet/>
      <dgm:spPr/>
      <dgm:t>
        <a:bodyPr/>
        <a:lstStyle/>
        <a:p>
          <a:r>
            <a:rPr lang="en-AU"/>
            <a:t>Extract a smaller part of bigger dataset – good for follow-up analyses (e.g. only want to analyse a certain condition of the data).</a:t>
          </a:r>
          <a:endParaRPr lang="en-US"/>
        </a:p>
      </dgm:t>
    </dgm:pt>
    <dgm:pt modelId="{460B25C5-A748-449E-AD0E-D4652974F9EC}" type="parTrans" cxnId="{203A85B9-2C21-4EAD-ACF1-474790DBADA1}">
      <dgm:prSet/>
      <dgm:spPr/>
      <dgm:t>
        <a:bodyPr/>
        <a:lstStyle/>
        <a:p>
          <a:endParaRPr lang="en-US"/>
        </a:p>
      </dgm:t>
    </dgm:pt>
    <dgm:pt modelId="{A823B296-A5B3-40C1-AC5F-4617DC2AF2E8}" type="sibTrans" cxnId="{203A85B9-2C21-4EAD-ACF1-474790DBADA1}">
      <dgm:prSet/>
      <dgm:spPr/>
      <dgm:t>
        <a:bodyPr/>
        <a:lstStyle/>
        <a:p>
          <a:endParaRPr lang="en-US"/>
        </a:p>
      </dgm:t>
    </dgm:pt>
    <dgm:pt modelId="{E61A6672-2563-4D04-97DF-E7EABBC0594D}">
      <dgm:prSet/>
      <dgm:spPr/>
      <dgm:t>
        <a:bodyPr/>
        <a:lstStyle/>
        <a:p>
          <a:r>
            <a:rPr lang="en-AU"/>
            <a:t>Aggregate()</a:t>
          </a:r>
          <a:endParaRPr lang="en-US"/>
        </a:p>
      </dgm:t>
    </dgm:pt>
    <dgm:pt modelId="{C799568B-D12A-4E6E-BB27-06D38522C594}" type="parTrans" cxnId="{926CB927-904B-419B-AC53-C8226A149F27}">
      <dgm:prSet/>
      <dgm:spPr/>
      <dgm:t>
        <a:bodyPr/>
        <a:lstStyle/>
        <a:p>
          <a:endParaRPr lang="en-US"/>
        </a:p>
      </dgm:t>
    </dgm:pt>
    <dgm:pt modelId="{97417764-DD5D-4E89-B743-6816F40FE661}" type="sibTrans" cxnId="{926CB927-904B-419B-AC53-C8226A149F27}">
      <dgm:prSet/>
      <dgm:spPr/>
      <dgm:t>
        <a:bodyPr/>
        <a:lstStyle/>
        <a:p>
          <a:endParaRPr lang="en-US"/>
        </a:p>
      </dgm:t>
    </dgm:pt>
    <dgm:pt modelId="{C398112A-B578-4F0E-B4AE-0C01B95A36F4}">
      <dgm:prSet/>
      <dgm:spPr/>
      <dgm:t>
        <a:bodyPr/>
        <a:lstStyle/>
        <a:p>
          <a:r>
            <a:rPr lang="en-AU"/>
            <a:t>Can use to calculate mean values per participant and condition.</a:t>
          </a:r>
          <a:endParaRPr lang="en-US"/>
        </a:p>
      </dgm:t>
    </dgm:pt>
    <dgm:pt modelId="{3E69AF34-1B1B-4102-A55E-6873FAF808AD}" type="parTrans" cxnId="{4E050646-9AEE-4760-AC23-64132FD5A614}">
      <dgm:prSet/>
      <dgm:spPr/>
      <dgm:t>
        <a:bodyPr/>
        <a:lstStyle/>
        <a:p>
          <a:endParaRPr lang="en-US"/>
        </a:p>
      </dgm:t>
    </dgm:pt>
    <dgm:pt modelId="{60FD950B-FA0A-4A9F-99BF-6942F04FB31E}" type="sibTrans" cxnId="{4E050646-9AEE-4760-AC23-64132FD5A614}">
      <dgm:prSet/>
      <dgm:spPr/>
      <dgm:t>
        <a:bodyPr/>
        <a:lstStyle/>
        <a:p>
          <a:endParaRPr lang="en-US"/>
        </a:p>
      </dgm:t>
    </dgm:pt>
    <dgm:pt modelId="{1342A802-4CE8-7D45-AA49-359CA8C752E7}" type="pres">
      <dgm:prSet presAssocID="{B2C86FE4-E287-4F30-80E6-FDBDE5B49AAE}" presName="linear" presStyleCnt="0">
        <dgm:presLayoutVars>
          <dgm:animLvl val="lvl"/>
          <dgm:resizeHandles val="exact"/>
        </dgm:presLayoutVars>
      </dgm:prSet>
      <dgm:spPr/>
    </dgm:pt>
    <dgm:pt modelId="{CC77E21D-64CE-CB41-9B71-C8F2407ADF55}" type="pres">
      <dgm:prSet presAssocID="{DA166C2E-485E-4BFC-BE99-4E35646D962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782BF3C-FCEE-7F4A-AA85-599D127E8774}" type="pres">
      <dgm:prSet presAssocID="{DA166C2E-485E-4BFC-BE99-4E35646D962C}" presName="childText" presStyleLbl="revTx" presStyleIdx="0" presStyleCnt="6">
        <dgm:presLayoutVars>
          <dgm:bulletEnabled val="1"/>
        </dgm:presLayoutVars>
      </dgm:prSet>
      <dgm:spPr/>
    </dgm:pt>
    <dgm:pt modelId="{3D1AD9DC-241B-7649-BFCB-B56BDB3C403B}" type="pres">
      <dgm:prSet presAssocID="{E3649029-8A33-4F9B-92CC-6C607BDC7FB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56477D4-0E2D-6047-A570-D679E3BCABC6}" type="pres">
      <dgm:prSet presAssocID="{E3649029-8A33-4F9B-92CC-6C607BDC7FB0}" presName="childText" presStyleLbl="revTx" presStyleIdx="1" presStyleCnt="6">
        <dgm:presLayoutVars>
          <dgm:bulletEnabled val="1"/>
        </dgm:presLayoutVars>
      </dgm:prSet>
      <dgm:spPr/>
    </dgm:pt>
    <dgm:pt modelId="{25949752-7EA1-3C43-B20E-E2BEFCF2AE38}" type="pres">
      <dgm:prSet presAssocID="{151A7918-771A-425E-8E4F-F1C821C1D18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3CC6E22-C909-2340-B1C3-FEB2A9825EA7}" type="pres">
      <dgm:prSet presAssocID="{151A7918-771A-425E-8E4F-F1C821C1D18F}" presName="childText" presStyleLbl="revTx" presStyleIdx="2" presStyleCnt="6">
        <dgm:presLayoutVars>
          <dgm:bulletEnabled val="1"/>
        </dgm:presLayoutVars>
      </dgm:prSet>
      <dgm:spPr/>
    </dgm:pt>
    <dgm:pt modelId="{F914D0E9-564D-1246-89D0-3FE8BCA8279B}" type="pres">
      <dgm:prSet presAssocID="{E90941AE-E3AC-4C49-A679-DCA88DC5444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A1F524B-575A-F74C-8BCC-44D3D244B97E}" type="pres">
      <dgm:prSet presAssocID="{E90941AE-E3AC-4C49-A679-DCA88DC54446}" presName="childText" presStyleLbl="revTx" presStyleIdx="3" presStyleCnt="6">
        <dgm:presLayoutVars>
          <dgm:bulletEnabled val="1"/>
        </dgm:presLayoutVars>
      </dgm:prSet>
      <dgm:spPr/>
    </dgm:pt>
    <dgm:pt modelId="{A295B0AA-8471-D244-81FE-1A63E3FD227A}" type="pres">
      <dgm:prSet presAssocID="{B1671A0C-7778-4D88-967E-23E1A4B599A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F700B83-9D7A-2146-BB98-1879C0B10EDA}" type="pres">
      <dgm:prSet presAssocID="{B1671A0C-7778-4D88-967E-23E1A4B599AF}" presName="childText" presStyleLbl="revTx" presStyleIdx="4" presStyleCnt="6">
        <dgm:presLayoutVars>
          <dgm:bulletEnabled val="1"/>
        </dgm:presLayoutVars>
      </dgm:prSet>
      <dgm:spPr/>
    </dgm:pt>
    <dgm:pt modelId="{F4E6F849-D78A-7347-9792-C274A40BF37B}" type="pres">
      <dgm:prSet presAssocID="{E61A6672-2563-4D04-97DF-E7EABBC0594D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1EE5DA03-7F24-BE48-8853-19F83B52FE61}" type="pres">
      <dgm:prSet presAssocID="{E61A6672-2563-4D04-97DF-E7EABBC0594D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6F216423-7C38-5741-97BA-89C41DD0F8CD}" type="presOf" srcId="{DA166C2E-485E-4BFC-BE99-4E35646D962C}" destId="{CC77E21D-64CE-CB41-9B71-C8F2407ADF55}" srcOrd="0" destOrd="0" presId="urn:microsoft.com/office/officeart/2005/8/layout/vList2"/>
    <dgm:cxn modelId="{0BDF8823-24C9-485C-B8C6-A4953B948016}" srcId="{E3649029-8A33-4F9B-92CC-6C607BDC7FB0}" destId="{21CA7E42-44AE-4FE6-852B-7316172B65B1}" srcOrd="0" destOrd="0" parTransId="{7C141332-E2FF-4863-81ED-354DB6B95A4B}" sibTransId="{B42FD8CC-EC8B-4B0C-8F3B-DDFC64EED359}"/>
    <dgm:cxn modelId="{926CB927-904B-419B-AC53-C8226A149F27}" srcId="{B2C86FE4-E287-4F30-80E6-FDBDE5B49AAE}" destId="{E61A6672-2563-4D04-97DF-E7EABBC0594D}" srcOrd="5" destOrd="0" parTransId="{C799568B-D12A-4E6E-BB27-06D38522C594}" sibTransId="{97417764-DD5D-4E89-B743-6816F40FE661}"/>
    <dgm:cxn modelId="{BFA65036-F0F8-7344-829F-93681A9C3AA7}" type="presOf" srcId="{7146C627-F220-49A6-9A50-8B635062AD9F}" destId="{73CC6E22-C909-2340-B1C3-FEB2A9825EA7}" srcOrd="0" destOrd="0" presId="urn:microsoft.com/office/officeart/2005/8/layout/vList2"/>
    <dgm:cxn modelId="{56FFD43D-05F5-1147-9BF3-3452B01C3B05}" type="presOf" srcId="{B2C86FE4-E287-4F30-80E6-FDBDE5B49AAE}" destId="{1342A802-4CE8-7D45-AA49-359CA8C752E7}" srcOrd="0" destOrd="0" presId="urn:microsoft.com/office/officeart/2005/8/layout/vList2"/>
    <dgm:cxn modelId="{FE3BA33E-7725-4929-A4E7-2CEAC303510C}" srcId="{B2C86FE4-E287-4F30-80E6-FDBDE5B49AAE}" destId="{B1671A0C-7778-4D88-967E-23E1A4B599AF}" srcOrd="4" destOrd="0" parTransId="{F8E69A11-1CF8-4CC4-BD62-EBF3811962D2}" sibTransId="{A80F26DB-9B1F-44E5-8AEB-F147318DC3A2}"/>
    <dgm:cxn modelId="{2069CF63-F99F-4CE8-BD09-C5140A560BF4}" srcId="{B2C86FE4-E287-4F30-80E6-FDBDE5B49AAE}" destId="{E3649029-8A33-4F9B-92CC-6C607BDC7FB0}" srcOrd="1" destOrd="0" parTransId="{FC996210-8FE0-4AB2-9528-DAD407B777AA}" sibTransId="{669DAA70-6F32-4421-94EA-2E7F0A343E22}"/>
    <dgm:cxn modelId="{4E050646-9AEE-4760-AC23-64132FD5A614}" srcId="{E61A6672-2563-4D04-97DF-E7EABBC0594D}" destId="{C398112A-B578-4F0E-B4AE-0C01B95A36F4}" srcOrd="0" destOrd="0" parTransId="{3E69AF34-1B1B-4102-A55E-6873FAF808AD}" sibTransId="{60FD950B-FA0A-4A9F-99BF-6942F04FB31E}"/>
    <dgm:cxn modelId="{631F2E66-8158-DF49-88F9-08256D50F425}" type="presOf" srcId="{E61A6672-2563-4D04-97DF-E7EABBC0594D}" destId="{F4E6F849-D78A-7347-9792-C274A40BF37B}" srcOrd="0" destOrd="0" presId="urn:microsoft.com/office/officeart/2005/8/layout/vList2"/>
    <dgm:cxn modelId="{100DCC6A-565C-1440-AE57-1CECE9E01690}" type="presOf" srcId="{E90941AE-E3AC-4C49-A679-DCA88DC54446}" destId="{F914D0E9-564D-1246-89D0-3FE8BCA8279B}" srcOrd="0" destOrd="0" presId="urn:microsoft.com/office/officeart/2005/8/layout/vList2"/>
    <dgm:cxn modelId="{BB0C5C6B-1B9E-4DC1-8F15-6233C7309557}" srcId="{E90941AE-E3AC-4C49-A679-DCA88DC54446}" destId="{E608FBFB-2A7E-41E5-B744-5F1864D87092}" srcOrd="0" destOrd="0" parTransId="{FBA4F619-0A54-4AB9-A21E-542A056AB5BA}" sibTransId="{869CA04A-6E4F-48A8-BBA1-E51A040A9585}"/>
    <dgm:cxn modelId="{C361974E-783B-4D89-AFC2-CED7677BB867}" srcId="{B2C86FE4-E287-4F30-80E6-FDBDE5B49AAE}" destId="{E90941AE-E3AC-4C49-A679-DCA88DC54446}" srcOrd="3" destOrd="0" parTransId="{C64682DD-78F7-4E9B-856D-2AF594431033}" sibTransId="{57FD8193-CF31-4391-A8C9-E13CF1B9B62D}"/>
    <dgm:cxn modelId="{D4A7D475-2AE9-4367-AD86-0B556516552B}" srcId="{DA166C2E-485E-4BFC-BE99-4E35646D962C}" destId="{CF09A259-7434-4C1C-90C3-2D50C790D5FD}" srcOrd="0" destOrd="0" parTransId="{45EB2C45-E68B-478F-9EAF-8774CC2D4FE3}" sibTransId="{047EAD47-2318-4013-817F-D87F52EA8BB8}"/>
    <dgm:cxn modelId="{A1513377-CAB1-E74E-AC84-0239FC3144D8}" type="presOf" srcId="{CF09A259-7434-4C1C-90C3-2D50C790D5FD}" destId="{0782BF3C-FCEE-7F4A-AA85-599D127E8774}" srcOrd="0" destOrd="0" presId="urn:microsoft.com/office/officeart/2005/8/layout/vList2"/>
    <dgm:cxn modelId="{BA5E9A57-34E5-C348-BBA8-F604F4ED2DD6}" type="presOf" srcId="{B1671A0C-7778-4D88-967E-23E1A4B599AF}" destId="{A295B0AA-8471-D244-81FE-1A63E3FD227A}" srcOrd="0" destOrd="0" presId="urn:microsoft.com/office/officeart/2005/8/layout/vList2"/>
    <dgm:cxn modelId="{3C457858-473D-6444-B600-8D2F7F0EC3F2}" type="presOf" srcId="{C398112A-B578-4F0E-B4AE-0C01B95A36F4}" destId="{1EE5DA03-7F24-BE48-8853-19F83B52FE61}" srcOrd="0" destOrd="0" presId="urn:microsoft.com/office/officeart/2005/8/layout/vList2"/>
    <dgm:cxn modelId="{B1E03859-CDAD-4FB9-AF0B-D03D73E9879D}" srcId="{151A7918-771A-425E-8E4F-F1C821C1D18F}" destId="{7146C627-F220-49A6-9A50-8B635062AD9F}" srcOrd="0" destOrd="0" parTransId="{96BBE02A-F389-452B-ACC8-56AE1ADC5A82}" sibTransId="{E12DC2B9-93C0-46C8-88C7-3A26161FD545}"/>
    <dgm:cxn modelId="{1FA89C59-5115-476C-B046-2D0B45E59C16}" srcId="{B2C86FE4-E287-4F30-80E6-FDBDE5B49AAE}" destId="{151A7918-771A-425E-8E4F-F1C821C1D18F}" srcOrd="2" destOrd="0" parTransId="{F52935CA-ECEE-408E-B471-9612B361C3B2}" sibTransId="{5C18F4C9-4E8A-408F-8613-3B8CA5C9A3F2}"/>
    <dgm:cxn modelId="{F8CC847F-0745-4C6C-9DBD-5CD5F26C89E9}" srcId="{B2C86FE4-E287-4F30-80E6-FDBDE5B49AAE}" destId="{DA166C2E-485E-4BFC-BE99-4E35646D962C}" srcOrd="0" destOrd="0" parTransId="{1F7FD855-433E-4D02-9E33-89CAFE4254AC}" sibTransId="{D873AD5A-F75D-45DB-8FA4-64803493B092}"/>
    <dgm:cxn modelId="{C039B284-65E9-B54F-8FEF-EF1B62DD4578}" type="presOf" srcId="{E608FBFB-2A7E-41E5-B744-5F1864D87092}" destId="{BA1F524B-575A-F74C-8BCC-44D3D244B97E}" srcOrd="0" destOrd="0" presId="urn:microsoft.com/office/officeart/2005/8/layout/vList2"/>
    <dgm:cxn modelId="{C67F829B-A3C8-B049-8C07-4E8CD11ECB4D}" type="presOf" srcId="{E3649029-8A33-4F9B-92CC-6C607BDC7FB0}" destId="{3D1AD9DC-241B-7649-BFCB-B56BDB3C403B}" srcOrd="0" destOrd="0" presId="urn:microsoft.com/office/officeart/2005/8/layout/vList2"/>
    <dgm:cxn modelId="{A8433CA9-D826-594E-A2A7-137DEF3C23B2}" type="presOf" srcId="{151A7918-771A-425E-8E4F-F1C821C1D18F}" destId="{25949752-7EA1-3C43-B20E-E2BEFCF2AE38}" srcOrd="0" destOrd="0" presId="urn:microsoft.com/office/officeart/2005/8/layout/vList2"/>
    <dgm:cxn modelId="{203A85B9-2C21-4EAD-ACF1-474790DBADA1}" srcId="{B1671A0C-7778-4D88-967E-23E1A4B599AF}" destId="{181CE268-CCD1-4647-9B7D-946661F6BB69}" srcOrd="0" destOrd="0" parTransId="{460B25C5-A748-449E-AD0E-D4652974F9EC}" sibTransId="{A823B296-A5B3-40C1-AC5F-4617DC2AF2E8}"/>
    <dgm:cxn modelId="{1159F1C1-2A19-8441-806B-47298CAE5E45}" type="presOf" srcId="{181CE268-CCD1-4647-9B7D-946661F6BB69}" destId="{DF700B83-9D7A-2146-BB98-1879C0B10EDA}" srcOrd="0" destOrd="0" presId="urn:microsoft.com/office/officeart/2005/8/layout/vList2"/>
    <dgm:cxn modelId="{51B783C7-B245-934F-9D89-60EE94353584}" type="presOf" srcId="{21CA7E42-44AE-4FE6-852B-7316172B65B1}" destId="{C56477D4-0E2D-6047-A570-D679E3BCABC6}" srcOrd="0" destOrd="0" presId="urn:microsoft.com/office/officeart/2005/8/layout/vList2"/>
    <dgm:cxn modelId="{DFF7632A-83CD-5547-9525-72A6E19F800B}" type="presParOf" srcId="{1342A802-4CE8-7D45-AA49-359CA8C752E7}" destId="{CC77E21D-64CE-CB41-9B71-C8F2407ADF55}" srcOrd="0" destOrd="0" presId="urn:microsoft.com/office/officeart/2005/8/layout/vList2"/>
    <dgm:cxn modelId="{7B78649D-F447-EB42-B905-00559374EDC7}" type="presParOf" srcId="{1342A802-4CE8-7D45-AA49-359CA8C752E7}" destId="{0782BF3C-FCEE-7F4A-AA85-599D127E8774}" srcOrd="1" destOrd="0" presId="urn:microsoft.com/office/officeart/2005/8/layout/vList2"/>
    <dgm:cxn modelId="{9F371641-10C3-4C49-B584-B83B20BCB33D}" type="presParOf" srcId="{1342A802-4CE8-7D45-AA49-359CA8C752E7}" destId="{3D1AD9DC-241B-7649-BFCB-B56BDB3C403B}" srcOrd="2" destOrd="0" presId="urn:microsoft.com/office/officeart/2005/8/layout/vList2"/>
    <dgm:cxn modelId="{85059DD5-C04B-DF40-8FC9-1AC2DC25FEE8}" type="presParOf" srcId="{1342A802-4CE8-7D45-AA49-359CA8C752E7}" destId="{C56477D4-0E2D-6047-A570-D679E3BCABC6}" srcOrd="3" destOrd="0" presId="urn:microsoft.com/office/officeart/2005/8/layout/vList2"/>
    <dgm:cxn modelId="{572FCE15-E8A2-194D-9E1D-808E31CE1CF3}" type="presParOf" srcId="{1342A802-4CE8-7D45-AA49-359CA8C752E7}" destId="{25949752-7EA1-3C43-B20E-E2BEFCF2AE38}" srcOrd="4" destOrd="0" presId="urn:microsoft.com/office/officeart/2005/8/layout/vList2"/>
    <dgm:cxn modelId="{59B5A7BF-3398-014A-9B7E-F7599AB169C0}" type="presParOf" srcId="{1342A802-4CE8-7D45-AA49-359CA8C752E7}" destId="{73CC6E22-C909-2340-B1C3-FEB2A9825EA7}" srcOrd="5" destOrd="0" presId="urn:microsoft.com/office/officeart/2005/8/layout/vList2"/>
    <dgm:cxn modelId="{0CFDD0D9-A8FF-5D4B-A8A6-5AF1296C0134}" type="presParOf" srcId="{1342A802-4CE8-7D45-AA49-359CA8C752E7}" destId="{F914D0E9-564D-1246-89D0-3FE8BCA8279B}" srcOrd="6" destOrd="0" presId="urn:microsoft.com/office/officeart/2005/8/layout/vList2"/>
    <dgm:cxn modelId="{CF3DED58-DA94-C543-9E51-E1D9B375F0F1}" type="presParOf" srcId="{1342A802-4CE8-7D45-AA49-359CA8C752E7}" destId="{BA1F524B-575A-F74C-8BCC-44D3D244B97E}" srcOrd="7" destOrd="0" presId="urn:microsoft.com/office/officeart/2005/8/layout/vList2"/>
    <dgm:cxn modelId="{7C2D61EB-BDBD-2F42-8608-0F7573A4A50F}" type="presParOf" srcId="{1342A802-4CE8-7D45-AA49-359CA8C752E7}" destId="{A295B0AA-8471-D244-81FE-1A63E3FD227A}" srcOrd="8" destOrd="0" presId="urn:microsoft.com/office/officeart/2005/8/layout/vList2"/>
    <dgm:cxn modelId="{4FD2F744-DED4-D64B-A2A2-A12A03476DCD}" type="presParOf" srcId="{1342A802-4CE8-7D45-AA49-359CA8C752E7}" destId="{DF700B83-9D7A-2146-BB98-1879C0B10EDA}" srcOrd="9" destOrd="0" presId="urn:microsoft.com/office/officeart/2005/8/layout/vList2"/>
    <dgm:cxn modelId="{0E4BD458-089C-7349-9804-6F518DDEA6FC}" type="presParOf" srcId="{1342A802-4CE8-7D45-AA49-359CA8C752E7}" destId="{F4E6F849-D78A-7347-9792-C274A40BF37B}" srcOrd="10" destOrd="0" presId="urn:microsoft.com/office/officeart/2005/8/layout/vList2"/>
    <dgm:cxn modelId="{9B8871ED-5A0A-7441-9484-8D34FDEF7442}" type="presParOf" srcId="{1342A802-4CE8-7D45-AA49-359CA8C752E7}" destId="{1EE5DA03-7F24-BE48-8853-19F83B52FE61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77E21D-64CE-CB41-9B71-C8F2407ADF55}">
      <dsp:nvSpPr>
        <dsp:cNvPr id="0" name=""/>
        <dsp:cNvSpPr/>
      </dsp:nvSpPr>
      <dsp:spPr>
        <a:xfrm>
          <a:off x="0" y="10580"/>
          <a:ext cx="6513603" cy="5276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/>
            <a:t>paste0() or paste(), cbind() and rbind()</a:t>
          </a:r>
          <a:endParaRPr lang="en-US" sz="2200" kern="1200"/>
        </a:p>
      </dsp:txBody>
      <dsp:txXfrm>
        <a:off x="25759" y="36339"/>
        <a:ext cx="6462085" cy="476152"/>
      </dsp:txXfrm>
    </dsp:sp>
    <dsp:sp modelId="{0782BF3C-FCEE-7F4A-AA85-599D127E8774}">
      <dsp:nvSpPr>
        <dsp:cNvPr id="0" name=""/>
        <dsp:cNvSpPr/>
      </dsp:nvSpPr>
      <dsp:spPr>
        <a:xfrm>
          <a:off x="0" y="538250"/>
          <a:ext cx="6513603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1700" kern="1200"/>
            <a:t>Lets you stick things together</a:t>
          </a:r>
          <a:endParaRPr lang="en-US" sz="1700" kern="1200"/>
        </a:p>
      </dsp:txBody>
      <dsp:txXfrm>
        <a:off x="0" y="538250"/>
        <a:ext cx="6513603" cy="364320"/>
      </dsp:txXfrm>
    </dsp:sp>
    <dsp:sp modelId="{3D1AD9DC-241B-7649-BFCB-B56BDB3C403B}">
      <dsp:nvSpPr>
        <dsp:cNvPr id="0" name=""/>
        <dsp:cNvSpPr/>
      </dsp:nvSpPr>
      <dsp:spPr>
        <a:xfrm>
          <a:off x="0" y="902570"/>
          <a:ext cx="6513603" cy="527670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/>
            <a:t>Substring()</a:t>
          </a:r>
          <a:endParaRPr lang="en-US" sz="2200" kern="1200"/>
        </a:p>
      </dsp:txBody>
      <dsp:txXfrm>
        <a:off x="25759" y="928329"/>
        <a:ext cx="6462085" cy="476152"/>
      </dsp:txXfrm>
    </dsp:sp>
    <dsp:sp modelId="{C56477D4-0E2D-6047-A570-D679E3BCABC6}">
      <dsp:nvSpPr>
        <dsp:cNvPr id="0" name=""/>
        <dsp:cNvSpPr/>
      </dsp:nvSpPr>
      <dsp:spPr>
        <a:xfrm>
          <a:off x="0" y="1430240"/>
          <a:ext cx="6513603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1700" kern="1200"/>
            <a:t>Extract part of a word – good for getting subject id from filenames</a:t>
          </a:r>
          <a:endParaRPr lang="en-US" sz="1700" kern="1200"/>
        </a:p>
      </dsp:txBody>
      <dsp:txXfrm>
        <a:off x="0" y="1430240"/>
        <a:ext cx="6513603" cy="364320"/>
      </dsp:txXfrm>
    </dsp:sp>
    <dsp:sp modelId="{25949752-7EA1-3C43-B20E-E2BEFCF2AE38}">
      <dsp:nvSpPr>
        <dsp:cNvPr id="0" name=""/>
        <dsp:cNvSpPr/>
      </dsp:nvSpPr>
      <dsp:spPr>
        <a:xfrm>
          <a:off x="0" y="1794560"/>
          <a:ext cx="6513603" cy="527670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/>
            <a:t>Unique()</a:t>
          </a:r>
          <a:endParaRPr lang="en-US" sz="2200" kern="1200"/>
        </a:p>
      </dsp:txBody>
      <dsp:txXfrm>
        <a:off x="25759" y="1820319"/>
        <a:ext cx="6462085" cy="476152"/>
      </dsp:txXfrm>
    </dsp:sp>
    <dsp:sp modelId="{73CC6E22-C909-2340-B1C3-FEB2A9825EA7}">
      <dsp:nvSpPr>
        <dsp:cNvPr id="0" name=""/>
        <dsp:cNvSpPr/>
      </dsp:nvSpPr>
      <dsp:spPr>
        <a:xfrm>
          <a:off x="0" y="2322230"/>
          <a:ext cx="6513603" cy="535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1700" kern="1200"/>
            <a:t>Gets unique values from variable – good for checking participants or factors in large datasets</a:t>
          </a:r>
          <a:endParaRPr lang="en-US" sz="1700" kern="1200"/>
        </a:p>
      </dsp:txBody>
      <dsp:txXfrm>
        <a:off x="0" y="2322230"/>
        <a:ext cx="6513603" cy="535095"/>
      </dsp:txXfrm>
    </dsp:sp>
    <dsp:sp modelId="{F914D0E9-564D-1246-89D0-3FE8BCA8279B}">
      <dsp:nvSpPr>
        <dsp:cNvPr id="0" name=""/>
        <dsp:cNvSpPr/>
      </dsp:nvSpPr>
      <dsp:spPr>
        <a:xfrm>
          <a:off x="0" y="2857325"/>
          <a:ext cx="6513603" cy="527670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/>
            <a:t>Length() and dim()</a:t>
          </a:r>
          <a:endParaRPr lang="en-US" sz="2200" kern="1200"/>
        </a:p>
      </dsp:txBody>
      <dsp:txXfrm>
        <a:off x="25759" y="2883084"/>
        <a:ext cx="6462085" cy="476152"/>
      </dsp:txXfrm>
    </dsp:sp>
    <dsp:sp modelId="{BA1F524B-575A-F74C-8BCC-44D3D244B97E}">
      <dsp:nvSpPr>
        <dsp:cNvPr id="0" name=""/>
        <dsp:cNvSpPr/>
      </dsp:nvSpPr>
      <dsp:spPr>
        <a:xfrm>
          <a:off x="0" y="3384995"/>
          <a:ext cx="6513603" cy="535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1700" kern="1200"/>
            <a:t>Shows you size of variable – good for troubleshooting – check if right number of trials/participants or whatever are there</a:t>
          </a:r>
          <a:endParaRPr lang="en-US" sz="1700" kern="1200"/>
        </a:p>
      </dsp:txBody>
      <dsp:txXfrm>
        <a:off x="0" y="3384995"/>
        <a:ext cx="6513603" cy="535095"/>
      </dsp:txXfrm>
    </dsp:sp>
    <dsp:sp modelId="{A295B0AA-8471-D244-81FE-1A63E3FD227A}">
      <dsp:nvSpPr>
        <dsp:cNvPr id="0" name=""/>
        <dsp:cNvSpPr/>
      </dsp:nvSpPr>
      <dsp:spPr>
        <a:xfrm>
          <a:off x="0" y="3920090"/>
          <a:ext cx="6513603" cy="527670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/>
            <a:t>Subset()</a:t>
          </a:r>
          <a:endParaRPr lang="en-US" sz="2200" kern="1200"/>
        </a:p>
      </dsp:txBody>
      <dsp:txXfrm>
        <a:off x="25759" y="3945849"/>
        <a:ext cx="6462085" cy="476152"/>
      </dsp:txXfrm>
    </dsp:sp>
    <dsp:sp modelId="{DF700B83-9D7A-2146-BB98-1879C0B10EDA}">
      <dsp:nvSpPr>
        <dsp:cNvPr id="0" name=""/>
        <dsp:cNvSpPr/>
      </dsp:nvSpPr>
      <dsp:spPr>
        <a:xfrm>
          <a:off x="0" y="4447760"/>
          <a:ext cx="6513603" cy="535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1700" kern="1200"/>
            <a:t>Extract a smaller part of bigger dataset – good for follow-up analyses (e.g. only want to analyse a certain condition of the data).</a:t>
          </a:r>
          <a:endParaRPr lang="en-US" sz="1700" kern="1200"/>
        </a:p>
      </dsp:txBody>
      <dsp:txXfrm>
        <a:off x="0" y="4447760"/>
        <a:ext cx="6513603" cy="535095"/>
      </dsp:txXfrm>
    </dsp:sp>
    <dsp:sp modelId="{F4E6F849-D78A-7347-9792-C274A40BF37B}">
      <dsp:nvSpPr>
        <dsp:cNvPr id="0" name=""/>
        <dsp:cNvSpPr/>
      </dsp:nvSpPr>
      <dsp:spPr>
        <a:xfrm>
          <a:off x="0" y="4982855"/>
          <a:ext cx="6513603" cy="52767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/>
            <a:t>Aggregate()</a:t>
          </a:r>
          <a:endParaRPr lang="en-US" sz="2200" kern="1200"/>
        </a:p>
      </dsp:txBody>
      <dsp:txXfrm>
        <a:off x="25759" y="5008614"/>
        <a:ext cx="6462085" cy="476152"/>
      </dsp:txXfrm>
    </dsp:sp>
    <dsp:sp modelId="{1EE5DA03-7F24-BE48-8853-19F83B52FE61}">
      <dsp:nvSpPr>
        <dsp:cNvPr id="0" name=""/>
        <dsp:cNvSpPr/>
      </dsp:nvSpPr>
      <dsp:spPr>
        <a:xfrm>
          <a:off x="0" y="5510525"/>
          <a:ext cx="6513603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1700" kern="1200"/>
            <a:t>Can use to calculate mean values per participant and condition.</a:t>
          </a:r>
          <a:endParaRPr lang="en-US" sz="1700" kern="1200"/>
        </a:p>
      </dsp:txBody>
      <dsp:txXfrm>
        <a:off x="0" y="5510525"/>
        <a:ext cx="6513603" cy="364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A1E352-72E6-410B-8247-875BEAD97ABC}" type="datetimeFigureOut">
              <a:rPr lang="en-AU" smtClean="0"/>
              <a:t>28/02/2020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2D0DE-26BE-4FC6-B1F7-48D430B1D2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3988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6F4D-6604-4A64-A5D3-C4A0F2A8D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E8496-3104-4C92-8D11-03AAF95E3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C6E82-3BD9-47EC-94F3-A80276B13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3030-17C6-4693-9FE3-73F4A74D7B15}" type="datetimeFigureOut">
              <a:rPr lang="en-AU" smtClean="0"/>
              <a:t>28/02/2020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BB132-D843-4EAF-B2FF-4C3523B8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BF47A-8C47-475D-923A-70FDED3E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C3E5-1C64-49EE-A530-3DCAA12D9A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017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D6EAA-8927-417C-A865-17E6BFC38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9DEE2-E451-4F82-BF5E-FD88213C0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0072F-8D05-41B9-9E0F-A9D59EC4A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3030-17C6-4693-9FE3-73F4A74D7B15}" type="datetimeFigureOut">
              <a:rPr lang="en-AU" smtClean="0"/>
              <a:t>28/02/2020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F8EF3-4C58-45F9-A6F8-84644956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446B6-E755-475A-94DB-985D0F57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C3E5-1C64-49EE-A530-3DCAA12D9A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678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3526D1-CBC1-4E76-B20A-5F7B8C8668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B730FA-283F-4596-8285-3BA406289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66F87-6F32-490F-8DE1-EB2CB29A4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3030-17C6-4693-9FE3-73F4A74D7B15}" type="datetimeFigureOut">
              <a:rPr lang="en-AU" smtClean="0"/>
              <a:t>28/02/2020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130F1-141E-41DF-8926-4F81B94D3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8E0A1-352D-4AEF-A287-E5A3B02D3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C3E5-1C64-49EE-A530-3DCAA12D9A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214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54295-BAC0-4216-A75D-928FF268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1FB2F-196D-4B46-8921-04AD39AB9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FC408-CC75-4259-A156-1E51C6AC8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3030-17C6-4693-9FE3-73F4A74D7B15}" type="datetimeFigureOut">
              <a:rPr lang="en-AU" smtClean="0"/>
              <a:t>28/02/2020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C77EE-8A32-4F3C-A5F2-A013D0B94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B64C0-0F78-498E-A58F-B721B3564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C3E5-1C64-49EE-A530-3DCAA12D9A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067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F4E1-2844-4EDA-AC8A-F9C3BC2A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E9A26-80D6-47CB-BA13-AC0002A72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9AD76-33A4-432A-8DCE-5D8F3828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3030-17C6-4693-9FE3-73F4A74D7B15}" type="datetimeFigureOut">
              <a:rPr lang="en-AU" smtClean="0"/>
              <a:t>28/02/2020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C87D9-6FB1-4CC3-AD62-C761B3F39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FF215-72FC-4C76-9197-8423CD025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C3E5-1C64-49EE-A530-3DCAA12D9A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9915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CF22B-3F9C-44CE-8D32-8D4CE83B3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14330-B720-4C6D-8725-8D41AE0C4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3CB12-B3E0-4C6B-822D-BAD979321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F23EB-5B9E-429E-926C-7D72DF517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3030-17C6-4693-9FE3-73F4A74D7B15}" type="datetimeFigureOut">
              <a:rPr lang="en-AU" smtClean="0"/>
              <a:t>28/02/2020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4B3CE-E1E6-4DF4-B8A8-8ECD44F97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D24ED-B2FE-4B6F-9A3C-25B83EEF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C3E5-1C64-49EE-A530-3DCAA12D9A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293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B10E-CEEC-4DDE-AEB7-B57B95267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91184-10AF-4686-9703-A6A469FA0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E86A5-2036-4874-B64C-4190633B4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24FC90-A373-4513-BBDC-4DB669BAA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986F0E-BA32-4111-919F-53A15B8F4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452BB9-5660-48C3-BBBB-7F1B50D9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3030-17C6-4693-9FE3-73F4A74D7B15}" type="datetimeFigureOut">
              <a:rPr lang="en-AU" smtClean="0"/>
              <a:t>28/02/2020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3AA35F-67DB-479E-80A6-D4BF18F1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58B2C6-7FFD-4E28-9AE0-BDF906EFB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C3E5-1C64-49EE-A530-3DCAA12D9A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247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0BCAA-75A3-4F52-8162-B6589248D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182BDF-1E31-46F1-BE55-BE9465BA2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3030-17C6-4693-9FE3-73F4A74D7B15}" type="datetimeFigureOut">
              <a:rPr lang="en-AU" smtClean="0"/>
              <a:t>28/02/2020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1772F-0DC8-423F-8024-FFDEA4A23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6ABDF-C474-4C2C-B841-E059669DC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C3E5-1C64-49EE-A530-3DCAA12D9A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9235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96F627-4A07-45F4-82BE-E8C01837F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3030-17C6-4693-9FE3-73F4A74D7B15}" type="datetimeFigureOut">
              <a:rPr lang="en-AU" smtClean="0"/>
              <a:t>28/02/2020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4E048C-F3C0-4319-827D-CED2ECDB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A5476-6D06-4450-BE28-5B0EDC5A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C3E5-1C64-49EE-A530-3DCAA12D9A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810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C9F9-4C78-45F4-94CD-A3509B8A2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78FFE-484A-4D43-A9FC-A0DD772D1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7DC17-DE5C-4259-8B73-F41B7BF43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D37EA-5449-4151-AA9D-32AAF8C3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3030-17C6-4693-9FE3-73F4A74D7B15}" type="datetimeFigureOut">
              <a:rPr lang="en-AU" smtClean="0"/>
              <a:t>28/02/2020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43390-2913-42AE-B37B-B18C247A1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4DCAE-F5FF-45A8-A489-2DCE709D4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C3E5-1C64-49EE-A530-3DCAA12D9A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588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272D0-E9DF-4DC6-BF74-C27E2C5B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5E8DA7-8832-41F3-A30F-370BAD9E1F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8DB7D-7139-41B5-9969-FFE88AFF2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F86D0-EB96-4D77-AE8B-3C559DE1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3030-17C6-4693-9FE3-73F4A74D7B15}" type="datetimeFigureOut">
              <a:rPr lang="en-AU" smtClean="0"/>
              <a:t>28/02/2020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BEC39-E2DE-4B45-9342-7F9D1371B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A67E9-C2F0-482C-A25E-8AF7F739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C3E5-1C64-49EE-A530-3DCAA12D9A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097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5C4CB4-E74F-4DC5-9721-26913758A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3BD78-2B20-4D40-A579-DE1126F72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7FE1C-E73D-4ED1-886B-906690135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53030-17C6-4693-9FE3-73F4A74D7B15}" type="datetimeFigureOut">
              <a:rPr lang="en-AU" smtClean="0"/>
              <a:t>28/02/2020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F8DCB-B081-43DA-ADCC-994F80432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5029A-96E7-4A90-B745-1B39A5629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1C3E5-1C64-49EE-A530-3DCAA12D9A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02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okbook-r.com/Manipulating_data/Converting_data_between_wide_and_long_format/" TargetMode="External"/><Relationship Id="rId2" Type="http://schemas.openxmlformats.org/officeDocument/2006/relationships/hyperlink" Target="https://www.rdocumentation.org/packages/tidyr/versions/0.8.3/topics/gather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nguyen/ce_grou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ran.curtin.edu.au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rstudio.com/products/rstudio/download/#downloa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D4CEC8D-1306-4EC0-B710-CC2C89588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815" y="225012"/>
            <a:ext cx="3634433" cy="23260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F437E3-AB38-4E3E-891E-F8E03F250C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b="1" dirty="0"/>
              <a:t>How to use R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0AB8E-910A-46E1-AC9F-597FC8EAB3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i="1" dirty="0"/>
              <a:t>Cognition and Emotion Group</a:t>
            </a:r>
          </a:p>
          <a:p>
            <a:r>
              <a:rPr lang="en-AU" i="1" dirty="0"/>
              <a:t>School of Psychology</a:t>
            </a:r>
          </a:p>
          <a:p>
            <a:r>
              <a:rPr lang="en-AU" i="1" dirty="0"/>
              <a:t>Curtin University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8DDF41CA-6B03-4D08-A9FC-ED0E90DBB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425" y="840164"/>
            <a:ext cx="1414103" cy="109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47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7D600-2708-49B0-AAEE-B6307252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Install R Studio (Mac OS)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9076D-AA75-4D54-A4DC-95FE06009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Run the </a:t>
            </a:r>
            <a:r>
              <a:rPr lang="en-AU" b="1" dirty="0"/>
              <a:t>.dmg </a:t>
            </a:r>
            <a:r>
              <a:rPr lang="en-AU" dirty="0"/>
              <a:t>file </a:t>
            </a:r>
          </a:p>
          <a:p>
            <a:r>
              <a:rPr lang="en-AU" dirty="0"/>
              <a:t>Drag the RStudio icon to your “Applications” folder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2FA367-E135-D544-832C-142FE7DF6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140" y="3640359"/>
            <a:ext cx="3735719" cy="177207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4005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94864-DAB6-439C-A25E-EB775E5D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Open R Studio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D89143-88ED-4D53-B37F-3724E19ED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943" y="1493822"/>
            <a:ext cx="9032113" cy="490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649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94864-DAB6-439C-A25E-EB775E5D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Navigating the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D89143-88ED-4D53-B37F-3724E19ED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943" y="1493822"/>
            <a:ext cx="9032113" cy="49065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87F1393-6F37-4293-86BD-C6AFB23A38EB}"/>
              </a:ext>
            </a:extLst>
          </p:cNvPr>
          <p:cNvSpPr/>
          <p:nvPr/>
        </p:nvSpPr>
        <p:spPr>
          <a:xfrm>
            <a:off x="1579943" y="1828800"/>
            <a:ext cx="5517974" cy="268887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BF81C5-B2F0-4A31-9C83-E59711044B8E}"/>
              </a:ext>
            </a:extLst>
          </p:cNvPr>
          <p:cNvSpPr/>
          <p:nvPr/>
        </p:nvSpPr>
        <p:spPr>
          <a:xfrm>
            <a:off x="1579943" y="4655791"/>
            <a:ext cx="5517974" cy="174453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D97879-8D45-49DB-B370-30EE2439DACD}"/>
              </a:ext>
            </a:extLst>
          </p:cNvPr>
          <p:cNvSpPr/>
          <p:nvPr/>
        </p:nvSpPr>
        <p:spPr>
          <a:xfrm>
            <a:off x="7179398" y="4146487"/>
            <a:ext cx="3432658" cy="223757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7BB6CA-3E0C-4FC5-ACF7-BAC894FFAB08}"/>
              </a:ext>
            </a:extLst>
          </p:cNvPr>
          <p:cNvSpPr/>
          <p:nvPr/>
        </p:nvSpPr>
        <p:spPr>
          <a:xfrm>
            <a:off x="7179398" y="1837708"/>
            <a:ext cx="3432658" cy="223757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EC540B-3764-48BE-9491-06971B7E45EE}"/>
              </a:ext>
            </a:extLst>
          </p:cNvPr>
          <p:cNvSpPr txBox="1"/>
          <p:nvPr/>
        </p:nvSpPr>
        <p:spPr>
          <a:xfrm>
            <a:off x="3672850" y="3173239"/>
            <a:ext cx="133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FF00"/>
                </a:solidFill>
              </a:rPr>
              <a:t>Script Editor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B936D6-0B69-4DA9-A9C7-25328ED5A746}"/>
              </a:ext>
            </a:extLst>
          </p:cNvPr>
          <p:cNvSpPr txBox="1"/>
          <p:nvPr/>
        </p:nvSpPr>
        <p:spPr>
          <a:xfrm>
            <a:off x="3873097" y="5343394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FF00"/>
                </a:solidFill>
              </a:rPr>
              <a:t>Console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8B11B1-DD31-4536-917E-7CF8CCFACC28}"/>
              </a:ext>
            </a:extLst>
          </p:cNvPr>
          <p:cNvSpPr txBox="1"/>
          <p:nvPr/>
        </p:nvSpPr>
        <p:spPr>
          <a:xfrm>
            <a:off x="8268831" y="2897647"/>
            <a:ext cx="138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FF00"/>
                </a:solidFill>
              </a:rPr>
              <a:t>Environment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3B4880-039F-437D-BF88-ECCBAA908E1A}"/>
              </a:ext>
            </a:extLst>
          </p:cNvPr>
          <p:cNvSpPr txBox="1"/>
          <p:nvPr/>
        </p:nvSpPr>
        <p:spPr>
          <a:xfrm>
            <a:off x="8308867" y="5155104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FF00"/>
                </a:solidFill>
              </a:rPr>
              <a:t>Other One</a:t>
            </a:r>
          </a:p>
        </p:txBody>
      </p:sp>
    </p:spTree>
    <p:extLst>
      <p:ext uri="{BB962C8B-B14F-4D97-AF65-F5344CB8AC3E}">
        <p14:creationId xmlns:p14="http://schemas.microsoft.com/office/powerpoint/2010/main" val="634186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9046C-F3AA-4C36-BD0A-3C6A1EE32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Navigating the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A6662-B4D0-4B33-AFB4-AEDF9BBD5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Script Editor </a:t>
            </a:r>
            <a:r>
              <a:rPr lang="en-AU" i="1" dirty="0"/>
              <a:t>(only appears if you have a script open)</a:t>
            </a:r>
          </a:p>
          <a:p>
            <a:pPr lvl="1"/>
            <a:r>
              <a:rPr lang="en-AU" dirty="0"/>
              <a:t>Write and save R scripts</a:t>
            </a:r>
          </a:p>
          <a:p>
            <a:r>
              <a:rPr lang="en-AU" b="1" dirty="0"/>
              <a:t>Console</a:t>
            </a:r>
          </a:p>
          <a:p>
            <a:pPr lvl="1"/>
            <a:r>
              <a:rPr lang="en-AU" dirty="0"/>
              <a:t>Type in and run commands</a:t>
            </a:r>
          </a:p>
          <a:p>
            <a:pPr lvl="1"/>
            <a:r>
              <a:rPr lang="en-AU" dirty="0"/>
              <a:t>Output shows up here</a:t>
            </a:r>
          </a:p>
          <a:p>
            <a:r>
              <a:rPr lang="en-AU" b="1" dirty="0"/>
              <a:t>Environment</a:t>
            </a:r>
          </a:p>
          <a:p>
            <a:pPr lvl="1"/>
            <a:r>
              <a:rPr lang="en-AU" dirty="0"/>
              <a:t>Existing variables and data show up here</a:t>
            </a:r>
          </a:p>
          <a:p>
            <a:r>
              <a:rPr lang="en-AU" b="1" dirty="0"/>
              <a:t>Other One</a:t>
            </a:r>
          </a:p>
          <a:p>
            <a:pPr lvl="1"/>
            <a:r>
              <a:rPr lang="en-AU" dirty="0"/>
              <a:t>Plots show up here and Install packages</a:t>
            </a:r>
          </a:p>
        </p:txBody>
      </p:sp>
    </p:spTree>
    <p:extLst>
      <p:ext uri="{BB962C8B-B14F-4D97-AF65-F5344CB8AC3E}">
        <p14:creationId xmlns:p14="http://schemas.microsoft.com/office/powerpoint/2010/main" val="1033878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0F918-9480-47A2-8058-0CADA20C9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Customise the look of R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CE3F6-D289-4ED2-ABFA-A43F3FBCC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Tools &gt; Global Options &gt; Appearance</a:t>
            </a:r>
          </a:p>
          <a:p>
            <a:r>
              <a:rPr lang="en-AU" dirty="0"/>
              <a:t>Go nuts – I like Cobalt</a:t>
            </a:r>
          </a:p>
        </p:txBody>
      </p:sp>
    </p:spTree>
    <p:extLst>
      <p:ext uri="{BB962C8B-B14F-4D97-AF65-F5344CB8AC3E}">
        <p14:creationId xmlns:p14="http://schemas.microsoft.com/office/powerpoint/2010/main" val="519417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9541-0CF8-4E9A-8088-A87AD2EEA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Using the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9F35F-2E1E-4280-BD8A-530153A56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Use it like a calculator – output is </a:t>
            </a:r>
            <a:r>
              <a:rPr lang="en-AU" i="1" dirty="0"/>
              <a:t>not</a:t>
            </a:r>
            <a:r>
              <a:rPr lang="en-AU" dirty="0"/>
              <a:t> saved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r>
              <a:rPr lang="en-AU" i="1" dirty="0"/>
              <a:t>c() </a:t>
            </a:r>
            <a:r>
              <a:rPr lang="en-AU" dirty="0"/>
              <a:t>stands for </a:t>
            </a:r>
            <a:r>
              <a:rPr lang="en-AU" i="1" dirty="0"/>
              <a:t>concatenate</a:t>
            </a:r>
            <a:r>
              <a:rPr lang="en-AU" dirty="0"/>
              <a:t> – use it to group things</a:t>
            </a:r>
          </a:p>
          <a:p>
            <a:r>
              <a:rPr lang="en-AU" dirty="0"/>
              <a:t>Output can be saved into </a:t>
            </a:r>
            <a:r>
              <a:rPr lang="en-AU" b="1" dirty="0">
                <a:solidFill>
                  <a:srgbClr val="FF0000"/>
                </a:solidFill>
              </a:rPr>
              <a:t>Variables</a:t>
            </a:r>
          </a:p>
          <a:p>
            <a:pPr lvl="1"/>
            <a:endParaRPr lang="en-AU" b="1" dirty="0">
              <a:solidFill>
                <a:srgbClr val="FF0000"/>
              </a:solidFill>
            </a:endParaRPr>
          </a:p>
          <a:p>
            <a:pPr lvl="1"/>
            <a:endParaRPr lang="en-AU" dirty="0"/>
          </a:p>
          <a:p>
            <a:pPr lvl="1"/>
            <a:r>
              <a:rPr lang="en-AU" dirty="0"/>
              <a:t>Saved in the environment (</a:t>
            </a:r>
            <a:r>
              <a:rPr lang="en-AU" i="1" dirty="0"/>
              <a:t>goes away when you close R</a:t>
            </a:r>
            <a:r>
              <a:rPr lang="en-AU" dirty="0"/>
              <a:t>) </a:t>
            </a:r>
          </a:p>
          <a:p>
            <a:pPr lvl="1"/>
            <a:r>
              <a:rPr lang="en-AU" dirty="0"/>
              <a:t>Makes code understandable </a:t>
            </a:r>
          </a:p>
          <a:p>
            <a:pPr lvl="1"/>
            <a:r>
              <a:rPr lang="en-AU" dirty="0"/>
              <a:t>Makes it easier to adjust values in code</a:t>
            </a:r>
          </a:p>
          <a:p>
            <a:pPr lvl="2"/>
            <a:r>
              <a:rPr lang="en-AU" dirty="0"/>
              <a:t>Not just for numbers but also words</a:t>
            </a:r>
          </a:p>
          <a:p>
            <a:pPr lvl="2"/>
            <a:r>
              <a:rPr lang="en-AU" b="1" dirty="0"/>
              <a:t>“Alt + minus”</a:t>
            </a:r>
            <a:r>
              <a:rPr lang="en-AU" dirty="0"/>
              <a:t> to get the arrow</a:t>
            </a:r>
          </a:p>
          <a:p>
            <a:pPr lvl="1"/>
            <a:endParaRPr lang="en-AU" dirty="0"/>
          </a:p>
          <a:p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6C5731-5388-4C7D-A7D7-416BEF133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106" y="2290469"/>
            <a:ext cx="923330" cy="615553"/>
          </a:xfrm>
          <a:prstGeom prst="rect">
            <a:avLst/>
          </a:prstGeom>
          <a:solidFill>
            <a:srgbClr val="0022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&gt; 1+1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[1] 2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BA8E0FD-2E27-4207-A28A-05308C499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6386" y="2290468"/>
            <a:ext cx="3077766" cy="615553"/>
          </a:xfrm>
          <a:prstGeom prst="rect">
            <a:avLst/>
          </a:prstGeom>
          <a:solidFill>
            <a:srgbClr val="0022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&gt; (50+100+60+200)*4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[1] 1640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65C8384-5FC8-404C-AEE0-08252282C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102" y="2290467"/>
            <a:ext cx="4154984" cy="615553"/>
          </a:xfrm>
          <a:prstGeom prst="rect">
            <a:avLst/>
          </a:prstGeom>
          <a:solidFill>
            <a:srgbClr val="0022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&gt; mean( c(2,2,5,5,7,8,9) 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[1] 5.428571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45C2D4A-66F9-4977-A096-F4F5B994A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36" y="3693517"/>
            <a:ext cx="5693866" cy="615553"/>
          </a:xfrm>
          <a:prstGeom prst="rect">
            <a:avLst/>
          </a:prstGeom>
          <a:solidFill>
            <a:srgbClr val="0022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monthly_spend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 &lt;- (50+100+60+200)*4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&gt;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472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ADA11-EA03-4E90-BAC6-FA3125FBE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Importing Excel data manually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D8A59-C73A-457B-94D8-D157D331C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It’s loading the </a:t>
            </a:r>
            <a:r>
              <a:rPr lang="en-AU" b="1" i="1" dirty="0" err="1"/>
              <a:t>readxl</a:t>
            </a:r>
            <a:r>
              <a:rPr lang="en-AU" dirty="0"/>
              <a:t> package from library </a:t>
            </a:r>
          </a:p>
          <a:p>
            <a:pPr lvl="1"/>
            <a:r>
              <a:rPr lang="en-AU" dirty="0"/>
              <a:t>What is a package? Add-on with additional functions</a:t>
            </a:r>
          </a:p>
          <a:p>
            <a:pPr lvl="1"/>
            <a:r>
              <a:rPr lang="en-AU" dirty="0"/>
              <a:t>Ok and what is a function? Mini-program that does a specific task</a:t>
            </a:r>
          </a:p>
          <a:p>
            <a:r>
              <a:rPr lang="en-AU" dirty="0"/>
              <a:t>Using </a:t>
            </a:r>
            <a:r>
              <a:rPr lang="en-AU" b="1" i="1" dirty="0" err="1"/>
              <a:t>read_excel</a:t>
            </a:r>
            <a:r>
              <a:rPr lang="en-AU" b="1" i="1" dirty="0"/>
              <a:t>() </a:t>
            </a:r>
            <a:r>
              <a:rPr lang="en-AU" dirty="0"/>
              <a:t>function to open the file</a:t>
            </a:r>
          </a:p>
          <a:p>
            <a:r>
              <a:rPr lang="en-AU" dirty="0"/>
              <a:t>Saves data to variable called </a:t>
            </a:r>
            <a:r>
              <a:rPr lang="en-AU" b="1" i="1" dirty="0"/>
              <a:t>‘</a:t>
            </a:r>
            <a:r>
              <a:rPr lang="en-AU" b="1" i="1" dirty="0" err="1"/>
              <a:t>example_data_single_sheet</a:t>
            </a:r>
            <a:r>
              <a:rPr lang="en-AU" b="1" i="1" dirty="0"/>
              <a:t>’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06D73D7-D63F-47E1-B2EA-67DCEAD9D068}"/>
              </a:ext>
            </a:extLst>
          </p:cNvPr>
          <p:cNvGrpSpPr/>
          <p:nvPr/>
        </p:nvGrpSpPr>
        <p:grpSpPr>
          <a:xfrm>
            <a:off x="322152" y="1397519"/>
            <a:ext cx="4010025" cy="2333625"/>
            <a:chOff x="4090987" y="1667669"/>
            <a:chExt cx="4010025" cy="233362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FABF0F9-1AE8-4162-9DB7-2C6D835CA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0987" y="1667669"/>
              <a:ext cx="4010025" cy="2333625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79747F9-7C21-47F0-8557-0F8AD646F0D1}"/>
                </a:ext>
              </a:extLst>
            </p:cNvPr>
            <p:cNvSpPr/>
            <p:nvPr/>
          </p:nvSpPr>
          <p:spPr>
            <a:xfrm>
              <a:off x="4789284" y="2046083"/>
              <a:ext cx="1068308" cy="22045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66C1589-0908-4847-90F6-5E59CF8A9AD8}"/>
                </a:ext>
              </a:extLst>
            </p:cNvPr>
            <p:cNvSpPr/>
            <p:nvPr/>
          </p:nvSpPr>
          <p:spPr>
            <a:xfrm>
              <a:off x="4789283" y="2823002"/>
              <a:ext cx="1466661" cy="22045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9E9987A-64C6-41BF-B753-F16AB8101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008" y="1397519"/>
            <a:ext cx="5724525" cy="10287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7DEB68-1C69-4438-8C69-90C23C92E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008" y="2723082"/>
            <a:ext cx="7200901" cy="10287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9190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538DD-F8E7-44E0-8363-8F541CB3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But we want to do that using scripts!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08BEF-6543-4651-9A80-E1226599C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First we need to create a new script.</a:t>
            </a:r>
          </a:p>
          <a:p>
            <a:endParaRPr lang="en-AU" dirty="0"/>
          </a:p>
          <a:p>
            <a:r>
              <a:rPr lang="en-AU" dirty="0"/>
              <a:t>Create New R-Script </a:t>
            </a:r>
          </a:p>
          <a:p>
            <a:pPr lvl="1"/>
            <a:r>
              <a:rPr lang="en-AU" dirty="0"/>
              <a:t>File &gt; New File &gt; R Script</a:t>
            </a:r>
          </a:p>
          <a:p>
            <a:pPr lvl="1"/>
            <a:endParaRPr lang="en-AU" dirty="0"/>
          </a:p>
          <a:p>
            <a:r>
              <a:rPr lang="en-AU" dirty="0"/>
              <a:t>Say what script is about</a:t>
            </a:r>
          </a:p>
          <a:p>
            <a:pPr lvl="1"/>
            <a:r>
              <a:rPr lang="en-AU" dirty="0"/>
              <a:t># this is my first script</a:t>
            </a:r>
          </a:p>
          <a:p>
            <a:pPr lvl="1"/>
            <a:endParaRPr lang="en-AU" dirty="0"/>
          </a:p>
          <a:p>
            <a:r>
              <a:rPr lang="en-AU" dirty="0"/>
              <a:t>Save the script somewhere</a:t>
            </a:r>
          </a:p>
          <a:p>
            <a:pPr lvl="1"/>
            <a:r>
              <a:rPr lang="en-AU" dirty="0"/>
              <a:t>File &gt; Save As</a:t>
            </a:r>
          </a:p>
          <a:p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9792D7C-BABF-436E-9DDE-7E47F69A0B9C}"/>
              </a:ext>
            </a:extLst>
          </p:cNvPr>
          <p:cNvGrpSpPr/>
          <p:nvPr/>
        </p:nvGrpSpPr>
        <p:grpSpPr>
          <a:xfrm>
            <a:off x="5943411" y="2559820"/>
            <a:ext cx="5067300" cy="1000125"/>
            <a:chOff x="5137653" y="1690688"/>
            <a:chExt cx="5067300" cy="100012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BCD6FA9-313C-4B2C-AA24-59C1DCB2C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7653" y="1690688"/>
              <a:ext cx="5067300" cy="100012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FB1A28-BDEA-489B-B906-9B38A5F2EFBB}"/>
                </a:ext>
              </a:extLst>
            </p:cNvPr>
            <p:cNvSpPr/>
            <p:nvPr/>
          </p:nvSpPr>
          <p:spPr>
            <a:xfrm>
              <a:off x="5137653" y="1886680"/>
              <a:ext cx="362139" cy="22277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09782C2-BB4E-457D-9831-7D01EB186FE7}"/>
                </a:ext>
              </a:extLst>
            </p:cNvPr>
            <p:cNvSpPr/>
            <p:nvPr/>
          </p:nvSpPr>
          <p:spPr>
            <a:xfrm>
              <a:off x="5318722" y="2154725"/>
              <a:ext cx="593191" cy="22277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49E467-4B39-4FA3-B228-7D6A215B5E6C}"/>
                </a:ext>
              </a:extLst>
            </p:cNvPr>
            <p:cNvSpPr/>
            <p:nvPr/>
          </p:nvSpPr>
          <p:spPr>
            <a:xfrm>
              <a:off x="8132841" y="2154724"/>
              <a:ext cx="1979880" cy="22277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796476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86AA-6671-4876-B8AA-928228CDF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Install ‘</a:t>
            </a:r>
            <a:r>
              <a:rPr lang="en-AU" dirty="0" err="1"/>
              <a:t>openxlsx</a:t>
            </a:r>
            <a:r>
              <a:rPr lang="en-AU" dirty="0"/>
              <a:t>’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46B4-92B6-47D6-95D1-64BEB363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785"/>
            <a:ext cx="10515600" cy="4351338"/>
          </a:xfrm>
        </p:spPr>
        <p:txBody>
          <a:bodyPr/>
          <a:lstStyle/>
          <a:p>
            <a:r>
              <a:rPr lang="en-AU" dirty="0"/>
              <a:t>Bottom-left </a:t>
            </a:r>
            <a:r>
              <a:rPr lang="en-AU" b="1" dirty="0"/>
              <a:t>&gt;</a:t>
            </a:r>
            <a:r>
              <a:rPr lang="en-AU" dirty="0"/>
              <a:t> ‘Packages’ tab </a:t>
            </a:r>
            <a:r>
              <a:rPr lang="en-AU" b="1" dirty="0"/>
              <a:t>&gt;</a:t>
            </a:r>
            <a:r>
              <a:rPr lang="en-AU" dirty="0"/>
              <a:t> ‘Install’ </a:t>
            </a:r>
            <a:r>
              <a:rPr lang="en-AU" b="1" dirty="0"/>
              <a:t>&gt;</a:t>
            </a:r>
            <a:r>
              <a:rPr lang="en-AU" dirty="0"/>
              <a:t> type ‘</a:t>
            </a:r>
            <a:r>
              <a:rPr lang="en-AU" dirty="0" err="1"/>
              <a:t>openxlsx</a:t>
            </a:r>
            <a:r>
              <a:rPr lang="en-AU" dirty="0"/>
              <a:t>’ </a:t>
            </a:r>
            <a:r>
              <a:rPr lang="en-AU" b="1" dirty="0"/>
              <a:t>&gt;</a:t>
            </a:r>
            <a:r>
              <a:rPr lang="en-AU" dirty="0"/>
              <a:t> ‘Install’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B39199-3199-4FA2-B9E5-E5CDEE48428C}"/>
              </a:ext>
            </a:extLst>
          </p:cNvPr>
          <p:cNvGrpSpPr/>
          <p:nvPr/>
        </p:nvGrpSpPr>
        <p:grpSpPr>
          <a:xfrm>
            <a:off x="1204595" y="2690436"/>
            <a:ext cx="4773634" cy="3348462"/>
            <a:chOff x="838200" y="2828501"/>
            <a:chExt cx="4773634" cy="334846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050442-3A6E-4326-A88A-B8C56A287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828501"/>
              <a:ext cx="4773634" cy="334846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D294FF1-34F5-43B1-AABE-A085FD84D8EA}"/>
                </a:ext>
              </a:extLst>
            </p:cNvPr>
            <p:cNvSpPr/>
            <p:nvPr/>
          </p:nvSpPr>
          <p:spPr>
            <a:xfrm>
              <a:off x="2381061" y="2828501"/>
              <a:ext cx="497941" cy="2931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518F062-8A1E-4F0F-9AD4-2C3C9443D37C}"/>
                </a:ext>
              </a:extLst>
            </p:cNvPr>
            <p:cNvSpPr/>
            <p:nvPr/>
          </p:nvSpPr>
          <p:spPr>
            <a:xfrm>
              <a:off x="869519" y="2975054"/>
              <a:ext cx="497941" cy="2931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46D870-E8CA-4F45-8876-54D3648D2A0E}"/>
              </a:ext>
            </a:extLst>
          </p:cNvPr>
          <p:cNvGrpSpPr/>
          <p:nvPr/>
        </p:nvGrpSpPr>
        <p:grpSpPr>
          <a:xfrm>
            <a:off x="6849378" y="2983542"/>
            <a:ext cx="3714750" cy="2762250"/>
            <a:chOff x="6580168" y="3121607"/>
            <a:chExt cx="3714750" cy="27622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33DA0DA-1DC3-4C12-B3AE-5B97C755B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0168" y="3121607"/>
              <a:ext cx="3714750" cy="276225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B2FED3C-7D6D-40BF-83B0-097C13F19534}"/>
                </a:ext>
              </a:extLst>
            </p:cNvPr>
            <p:cNvSpPr/>
            <p:nvPr/>
          </p:nvSpPr>
          <p:spPr>
            <a:xfrm>
              <a:off x="6680335" y="4207363"/>
              <a:ext cx="652972" cy="2931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5A67495-24D3-4C2A-9098-3639BB6C227A}"/>
                </a:ext>
              </a:extLst>
            </p:cNvPr>
            <p:cNvSpPr/>
            <p:nvPr/>
          </p:nvSpPr>
          <p:spPr>
            <a:xfrm>
              <a:off x="8518189" y="5481355"/>
              <a:ext cx="824987" cy="2931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FC6B701-4D0F-48FE-8327-25D407E76CA4}"/>
              </a:ext>
            </a:extLst>
          </p:cNvPr>
          <p:cNvSpPr/>
          <p:nvPr/>
        </p:nvSpPr>
        <p:spPr>
          <a:xfrm>
            <a:off x="6005388" y="4055935"/>
            <a:ext cx="816831" cy="650935"/>
          </a:xfrm>
          <a:prstGeom prst="rightArrow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4440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DDCD2-F661-4DE0-9606-CC9FC29C1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Load package into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87171-FCCF-4479-BEF2-1D9C76EB9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Type ‘library(</a:t>
            </a:r>
            <a:r>
              <a:rPr lang="en-AU" dirty="0" err="1"/>
              <a:t>openxlsx</a:t>
            </a:r>
            <a:r>
              <a:rPr lang="en-AU" dirty="0"/>
              <a:t>)’ into script</a:t>
            </a:r>
          </a:p>
          <a:p>
            <a:r>
              <a:rPr lang="en-AU" dirty="0"/>
              <a:t>Comment the code – e.g. # for opening excel</a:t>
            </a:r>
          </a:p>
          <a:p>
            <a:r>
              <a:rPr lang="en-AU" dirty="0"/>
              <a:t>Place cursor on that line and press </a:t>
            </a:r>
            <a:r>
              <a:rPr lang="en-AU" b="1" dirty="0"/>
              <a:t>Ctrl + Enter</a:t>
            </a:r>
            <a:r>
              <a:rPr lang="en-AU" dirty="0"/>
              <a:t> to run that line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endParaRPr lang="en-A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8F2A33B-AACA-42D7-B71D-E192246EF03C}"/>
              </a:ext>
            </a:extLst>
          </p:cNvPr>
          <p:cNvGrpSpPr/>
          <p:nvPr/>
        </p:nvGrpSpPr>
        <p:grpSpPr>
          <a:xfrm>
            <a:off x="3767137" y="4254791"/>
            <a:ext cx="4657725" cy="1266825"/>
            <a:chOff x="6453045" y="1825625"/>
            <a:chExt cx="4657725" cy="126682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82DC829-252B-433A-BB62-9428E4801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53045" y="1825625"/>
              <a:ext cx="4657725" cy="126682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B41C72-A104-4724-8FDA-8EC34435839D}"/>
                </a:ext>
              </a:extLst>
            </p:cNvPr>
            <p:cNvSpPr/>
            <p:nvPr/>
          </p:nvSpPr>
          <p:spPr>
            <a:xfrm>
              <a:off x="6453045" y="2542514"/>
              <a:ext cx="1979880" cy="22277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212371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20429-0BAA-4F1B-8FAA-06E4911A3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Why        we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03CED-DE1C-4893-BA40-8CDD3AF13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 want to learn R…</a:t>
            </a:r>
          </a:p>
          <a:p>
            <a:pPr lvl="1"/>
            <a:r>
              <a:rPr lang="en-AU" dirty="0"/>
              <a:t>but I don’t know where to start</a:t>
            </a:r>
          </a:p>
          <a:p>
            <a:pPr lvl="1"/>
            <a:r>
              <a:rPr lang="en-AU" dirty="0"/>
              <a:t>but I got stuck and gave up</a:t>
            </a:r>
          </a:p>
          <a:p>
            <a:pPr lvl="1"/>
            <a:r>
              <a:rPr lang="en-AU" dirty="0"/>
              <a:t>but it takes too much time to learn</a:t>
            </a:r>
          </a:p>
          <a:p>
            <a:pPr lvl="1"/>
            <a:r>
              <a:rPr lang="en-AU" dirty="0"/>
              <a:t>but I can’t write scripts and coding scares me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F149C91-28B1-403E-AFD6-BF4D5A7FA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235" y="728331"/>
            <a:ext cx="638458" cy="494717"/>
          </a:xfrm>
          <a:prstGeom prst="rect">
            <a:avLst/>
          </a:prstGeom>
        </p:spPr>
      </p:pic>
      <p:pic>
        <p:nvPicPr>
          <p:cNvPr id="6" name="Picture 5" descr="A person taking a selfie&#10;&#10;Description automatically generated">
            <a:extLst>
              <a:ext uri="{FF2B5EF4-FFF2-40B4-BE49-F238E27FC236}">
                <a16:creationId xmlns:a16="http://schemas.microsoft.com/office/drawing/2014/main" id="{8E421E96-7C9B-475B-8953-0A87935F9C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747" y="1825625"/>
            <a:ext cx="2989637" cy="195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56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429DA-557E-4109-A162-4B80498AB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Tell R where to 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021D3-59CF-4FC8-8B22-E13ECDC41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b="1" dirty="0" err="1">
                <a:solidFill>
                  <a:srgbClr val="0000FF"/>
                </a:solidFill>
              </a:rPr>
              <a:t>data_folder</a:t>
            </a:r>
            <a:r>
              <a:rPr lang="en-AU" sz="2000" b="1" dirty="0">
                <a:solidFill>
                  <a:srgbClr val="0000FF"/>
                </a:solidFill>
              </a:rPr>
              <a:t>  </a:t>
            </a:r>
            <a:r>
              <a:rPr lang="en-AU" sz="2000" dirty="0"/>
              <a:t>&lt;-  </a:t>
            </a:r>
            <a:r>
              <a:rPr lang="en-AU" sz="2000" dirty="0">
                <a:solidFill>
                  <a:srgbClr val="FF0000"/>
                </a:solidFill>
              </a:rPr>
              <a:t>“</a:t>
            </a:r>
            <a:r>
              <a:rPr lang="en-US" sz="2000" dirty="0">
                <a:solidFill>
                  <a:srgbClr val="FF0000"/>
                </a:solidFill>
              </a:rPr>
              <a:t>E:/Cognition_emotion_group_2020/R_tutorial_1/data_is_here/</a:t>
            </a:r>
            <a:r>
              <a:rPr lang="en-AU" sz="2000" dirty="0">
                <a:solidFill>
                  <a:srgbClr val="FF0000"/>
                </a:solidFill>
              </a:rPr>
              <a:t>”</a:t>
            </a:r>
          </a:p>
          <a:p>
            <a:endParaRPr lang="en-AU" sz="2000" dirty="0"/>
          </a:p>
          <a:p>
            <a:endParaRPr lang="en-AU" sz="2000" b="1" dirty="0">
              <a:solidFill>
                <a:srgbClr val="0000FF"/>
              </a:solidFill>
            </a:endParaRPr>
          </a:p>
          <a:p>
            <a:r>
              <a:rPr lang="en-AU" sz="2000" b="1" dirty="0" err="1">
                <a:solidFill>
                  <a:srgbClr val="0000FF"/>
                </a:solidFill>
              </a:rPr>
              <a:t>data_file</a:t>
            </a:r>
            <a:r>
              <a:rPr lang="en-AU" sz="2000" b="1" dirty="0">
                <a:solidFill>
                  <a:srgbClr val="0000FF"/>
                </a:solidFill>
              </a:rPr>
              <a:t> </a:t>
            </a:r>
            <a:r>
              <a:rPr lang="en-AU" sz="2000" dirty="0"/>
              <a:t>&lt;- </a:t>
            </a:r>
            <a:r>
              <a:rPr lang="en-AU" sz="2000" dirty="0">
                <a:solidFill>
                  <a:srgbClr val="FF0000"/>
                </a:solidFill>
              </a:rPr>
              <a:t>“example_data_single_sheet.xlsx”</a:t>
            </a:r>
          </a:p>
          <a:p>
            <a:endParaRPr lang="en-AU" sz="2000" dirty="0"/>
          </a:p>
          <a:p>
            <a:r>
              <a:rPr lang="en-AU" sz="2000" b="1" dirty="0" err="1">
                <a:solidFill>
                  <a:srgbClr val="33CC33"/>
                </a:solidFill>
              </a:rPr>
              <a:t>full_path</a:t>
            </a:r>
            <a:r>
              <a:rPr lang="en-AU" sz="2000" b="1" dirty="0">
                <a:solidFill>
                  <a:srgbClr val="33CC33"/>
                </a:solidFill>
              </a:rPr>
              <a:t> </a:t>
            </a:r>
            <a:r>
              <a:rPr lang="en-AU" sz="2000" dirty="0"/>
              <a:t>&lt;- paste0( </a:t>
            </a:r>
            <a:r>
              <a:rPr lang="en-AU" sz="2000" b="1" dirty="0" err="1">
                <a:solidFill>
                  <a:srgbClr val="0000FF"/>
                </a:solidFill>
              </a:rPr>
              <a:t>data_folder</a:t>
            </a:r>
            <a:r>
              <a:rPr lang="en-AU" sz="2000" b="1" dirty="0">
                <a:solidFill>
                  <a:srgbClr val="0000FF"/>
                </a:solidFill>
              </a:rPr>
              <a:t> </a:t>
            </a:r>
            <a:r>
              <a:rPr lang="en-AU" sz="2000" dirty="0"/>
              <a:t>, </a:t>
            </a:r>
            <a:r>
              <a:rPr lang="en-AU" sz="2000" b="1" dirty="0" err="1">
                <a:solidFill>
                  <a:srgbClr val="0000FF"/>
                </a:solidFill>
              </a:rPr>
              <a:t>data_file</a:t>
            </a:r>
            <a:r>
              <a:rPr lang="en-AU" sz="2000" b="1" dirty="0">
                <a:solidFill>
                  <a:srgbClr val="0000FF"/>
                </a:solidFill>
              </a:rPr>
              <a:t> </a:t>
            </a:r>
            <a:r>
              <a:rPr lang="en-AU" sz="2000" dirty="0"/>
              <a:t>)</a:t>
            </a:r>
          </a:p>
          <a:p>
            <a:pPr lvl="1"/>
            <a:r>
              <a:rPr lang="en-AU" sz="1600" dirty="0"/>
              <a:t>paste0() function – literally just stitches two words together, put comma between objects</a:t>
            </a:r>
          </a:p>
          <a:p>
            <a:pPr lvl="1"/>
            <a:endParaRPr lang="en-AU" sz="1600" dirty="0"/>
          </a:p>
          <a:p>
            <a:pPr lvl="1"/>
            <a:endParaRPr lang="en-AU" sz="1600" dirty="0"/>
          </a:p>
          <a:p>
            <a:r>
              <a:rPr lang="en-AU" sz="2000" dirty="0"/>
              <a:t>Keep variable names short and informative</a:t>
            </a:r>
          </a:p>
          <a:p>
            <a:r>
              <a:rPr lang="en-AU" sz="2000" dirty="0"/>
              <a:t>No spaces, use underscore instead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1117AC-A3F0-4485-845A-8E3D6F599F6C}"/>
              </a:ext>
            </a:extLst>
          </p:cNvPr>
          <p:cNvCxnSpPr/>
          <p:nvPr/>
        </p:nvCxnSpPr>
        <p:spPr>
          <a:xfrm flipH="1">
            <a:off x="2118511" y="1511929"/>
            <a:ext cx="615636" cy="307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FD50907-D1FE-46F6-936C-8A45BDF650A0}"/>
              </a:ext>
            </a:extLst>
          </p:cNvPr>
          <p:cNvSpPr txBox="1"/>
          <p:nvPr/>
        </p:nvSpPr>
        <p:spPr>
          <a:xfrm>
            <a:off x="2806574" y="1321356"/>
            <a:ext cx="694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Variable name – can give any name, but try to keep sort and informative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77DC27-664F-4417-97C4-3758AE73377C}"/>
              </a:ext>
            </a:extLst>
          </p:cNvPr>
          <p:cNvCxnSpPr>
            <a:cxnSpLocks/>
          </p:cNvCxnSpPr>
          <p:nvPr/>
        </p:nvCxnSpPr>
        <p:spPr>
          <a:xfrm flipH="1" flipV="1">
            <a:off x="4744016" y="2199993"/>
            <a:ext cx="534154" cy="181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4D98866-74B3-4F97-AB0C-187592155ED9}"/>
              </a:ext>
            </a:extLst>
          </p:cNvPr>
          <p:cNvSpPr txBox="1"/>
          <p:nvPr/>
        </p:nvSpPr>
        <p:spPr>
          <a:xfrm>
            <a:off x="5350598" y="2181886"/>
            <a:ext cx="6613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Folder directory – with forward slash (opposite to windows explorer)</a:t>
            </a:r>
          </a:p>
          <a:p>
            <a:r>
              <a:rPr lang="en-AU" dirty="0"/>
              <a:t>Put your own directory – don’t copy this one.</a:t>
            </a:r>
          </a:p>
        </p:txBody>
      </p:sp>
    </p:spTree>
    <p:extLst>
      <p:ext uri="{BB962C8B-B14F-4D97-AF65-F5344CB8AC3E}">
        <p14:creationId xmlns:p14="http://schemas.microsoft.com/office/powerpoint/2010/main" val="3354613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1D335-0054-4234-B2F7-E0A8FD831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read.xlsx()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7660E-B3C2-44EC-BED9-F21A5BCA7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data2use &lt;- read.xlsx( </a:t>
            </a:r>
            <a:r>
              <a:rPr lang="en-AU" dirty="0" err="1"/>
              <a:t>full_path</a:t>
            </a:r>
            <a:r>
              <a:rPr lang="en-AU" dirty="0"/>
              <a:t> )</a:t>
            </a:r>
          </a:p>
          <a:p>
            <a:pPr lvl="1"/>
            <a:r>
              <a:rPr lang="en-AU" dirty="0"/>
              <a:t>Or use your own variable name</a:t>
            </a:r>
          </a:p>
          <a:p>
            <a:r>
              <a:rPr lang="en-AU" dirty="0"/>
              <a:t>data2use should appear in environments section</a:t>
            </a:r>
          </a:p>
        </p:txBody>
      </p:sp>
    </p:spTree>
    <p:extLst>
      <p:ext uri="{BB962C8B-B14F-4D97-AF65-F5344CB8AC3E}">
        <p14:creationId xmlns:p14="http://schemas.microsoft.com/office/powerpoint/2010/main" val="2455341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A2C73-EDA1-4352-91D6-C334C2FB6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Let’s have look at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156D5-7D7F-4B22-B291-7366E25C1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Double-click variable in environment</a:t>
            </a:r>
          </a:p>
          <a:p>
            <a:pPr lvl="1"/>
            <a:r>
              <a:rPr lang="en-AU" dirty="0"/>
              <a:t>Or type View(&lt;insert variable name&gt;)</a:t>
            </a:r>
          </a:p>
          <a:p>
            <a:pPr lvl="1"/>
            <a:endParaRPr lang="en-AU" dirty="0"/>
          </a:p>
          <a:p>
            <a:r>
              <a:rPr lang="en-AU" dirty="0"/>
              <a:t>This is a </a:t>
            </a:r>
            <a:r>
              <a:rPr lang="en-AU" b="1" dirty="0"/>
              <a:t>data-frame</a:t>
            </a:r>
            <a:r>
              <a:rPr lang="en-AU" dirty="0"/>
              <a:t> – basically a table, contains many variables</a:t>
            </a:r>
          </a:p>
          <a:p>
            <a:endParaRPr lang="en-AU" dirty="0"/>
          </a:p>
          <a:p>
            <a:r>
              <a:rPr lang="en-AU" dirty="0"/>
              <a:t>This data is based on the Go/No-go task</a:t>
            </a:r>
          </a:p>
          <a:p>
            <a:pPr lvl="1"/>
            <a:r>
              <a:rPr lang="en-AU" dirty="0"/>
              <a:t>Respond quickly to Go stimulus but not No-go stimulus</a:t>
            </a:r>
          </a:p>
          <a:p>
            <a:pPr lvl="1"/>
            <a:r>
              <a:rPr lang="en-AU" dirty="0"/>
              <a:t>RT recorded on each trial. Only Failed </a:t>
            </a:r>
            <a:r>
              <a:rPr lang="en-AU" dirty="0" err="1"/>
              <a:t>Nogo</a:t>
            </a:r>
            <a:r>
              <a:rPr lang="en-AU" dirty="0"/>
              <a:t> trials have RTs. Successful </a:t>
            </a:r>
            <a:r>
              <a:rPr lang="en-AU" dirty="0" err="1"/>
              <a:t>Nogo</a:t>
            </a:r>
            <a:r>
              <a:rPr lang="en-AU" dirty="0"/>
              <a:t> trials don’t have RTs – hence NA.</a:t>
            </a:r>
          </a:p>
          <a:p>
            <a:pPr lvl="1"/>
            <a:r>
              <a:rPr lang="en-AU" dirty="0"/>
              <a:t>Data from 5 participants, with 5 trials each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4886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AA21-518D-4843-8E11-6648BD1F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R likes data in long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8B510-F92B-408A-AECF-7888DE1FC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is long format?</a:t>
            </a:r>
          </a:p>
          <a:p>
            <a:pPr lvl="1"/>
            <a:r>
              <a:rPr lang="en-AU" dirty="0"/>
              <a:t>Each variable is a separate column (participant, trial, condition, RT)</a:t>
            </a:r>
          </a:p>
          <a:p>
            <a:pPr lvl="2"/>
            <a:r>
              <a:rPr lang="en-AU" dirty="0"/>
              <a:t>Each variable should only be specifying one thing.</a:t>
            </a:r>
          </a:p>
          <a:p>
            <a:pPr lvl="1"/>
            <a:r>
              <a:rPr lang="en-AU" dirty="0"/>
              <a:t>Each observation is a separate row (each trial)</a:t>
            </a:r>
          </a:p>
          <a:p>
            <a:pPr lvl="1"/>
            <a:r>
              <a:rPr lang="en-AU" b="1" i="1" dirty="0"/>
              <a:t>Long format is ideal for big datasets with many variables of different scales/type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D7A0CB2-3A5C-4B37-AB39-CE8AA0FD8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763084"/>
              </p:ext>
            </p:extLst>
          </p:nvPr>
        </p:nvGraphicFramePr>
        <p:xfrm>
          <a:off x="3860799" y="3987510"/>
          <a:ext cx="42601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515">
                  <a:extLst>
                    <a:ext uri="{9D8B030D-6E8A-4147-A177-3AD203B41FA5}">
                      <a16:colId xmlns:a16="http://schemas.microsoft.com/office/drawing/2014/main" val="3387277554"/>
                    </a:ext>
                  </a:extLst>
                </a:gridCol>
                <a:gridCol w="697117">
                  <a:extLst>
                    <a:ext uri="{9D8B030D-6E8A-4147-A177-3AD203B41FA5}">
                      <a16:colId xmlns:a16="http://schemas.microsoft.com/office/drawing/2014/main" val="3731659523"/>
                    </a:ext>
                  </a:extLst>
                </a:gridCol>
                <a:gridCol w="1376127">
                  <a:extLst>
                    <a:ext uri="{9D8B030D-6E8A-4147-A177-3AD203B41FA5}">
                      <a16:colId xmlns:a16="http://schemas.microsoft.com/office/drawing/2014/main" val="3976098884"/>
                    </a:ext>
                  </a:extLst>
                </a:gridCol>
                <a:gridCol w="914401">
                  <a:extLst>
                    <a:ext uri="{9D8B030D-6E8A-4147-A177-3AD203B41FA5}">
                      <a16:colId xmlns:a16="http://schemas.microsoft.com/office/drawing/2014/main" val="1491231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Participant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960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Congruent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89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Incongruent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515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Congruent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950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10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Incongruent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241436"/>
                  </a:ext>
                </a:extLst>
              </a:tr>
            </a:tbl>
          </a:graphicData>
        </a:graphic>
      </p:graphicFrame>
      <p:sp>
        <p:nvSpPr>
          <p:cNvPr id="11" name="Arrow: Down 10">
            <a:extLst>
              <a:ext uri="{FF2B5EF4-FFF2-40B4-BE49-F238E27FC236}">
                <a16:creationId xmlns:a16="http://schemas.microsoft.com/office/drawing/2014/main" id="{6EA5ACFF-DBC7-420F-B675-76F8F2EA259D}"/>
              </a:ext>
            </a:extLst>
          </p:cNvPr>
          <p:cNvSpPr/>
          <p:nvPr/>
        </p:nvSpPr>
        <p:spPr>
          <a:xfrm>
            <a:off x="8238653" y="3987510"/>
            <a:ext cx="137061" cy="259588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977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B6190-C57F-4B61-8810-C145F025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Examples of not-long 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E89593-37E6-4427-AFAD-B7FE098CAF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3312333"/>
              </p:ext>
            </p:extLst>
          </p:nvPr>
        </p:nvGraphicFramePr>
        <p:xfrm>
          <a:off x="838204" y="1945640"/>
          <a:ext cx="105155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3201028684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53737231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915357791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480129867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143653196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36173304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822674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Participant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AUDIT_Q1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AUDIT_Q2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AUDIT_Q3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BISBAS_Q1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BISBAS_Q2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BISBAS_Q3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142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391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23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03104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3FBA204-A766-40CE-B266-7BED819C5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325073"/>
              </p:ext>
            </p:extLst>
          </p:nvPr>
        </p:nvGraphicFramePr>
        <p:xfrm>
          <a:off x="838200" y="420817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611227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62585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366578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6647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Participant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RT_Congruent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RT_Incongruent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RT_Neutral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089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336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82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980536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B6810D-9124-4941-ABFB-15A20FBE7669}"/>
              </a:ext>
            </a:extLst>
          </p:cNvPr>
          <p:cNvCxnSpPr>
            <a:cxnSpLocks/>
          </p:cNvCxnSpPr>
          <p:nvPr/>
        </p:nvCxnSpPr>
        <p:spPr>
          <a:xfrm flipH="1" flipV="1">
            <a:off x="3675708" y="5691531"/>
            <a:ext cx="1783532" cy="528201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F82BE7-7CEE-4A87-8EC6-AE22D4FD347F}"/>
              </a:ext>
            </a:extLst>
          </p:cNvPr>
          <p:cNvCxnSpPr>
            <a:cxnSpLocks/>
          </p:cNvCxnSpPr>
          <p:nvPr/>
        </p:nvCxnSpPr>
        <p:spPr>
          <a:xfrm flipH="1" flipV="1">
            <a:off x="5359651" y="5691531"/>
            <a:ext cx="99590" cy="528200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C95A91-85F0-429A-8AE2-2916B865FBF6}"/>
              </a:ext>
            </a:extLst>
          </p:cNvPr>
          <p:cNvCxnSpPr>
            <a:cxnSpLocks/>
          </p:cNvCxnSpPr>
          <p:nvPr/>
        </p:nvCxnSpPr>
        <p:spPr>
          <a:xfrm flipV="1">
            <a:off x="5459240" y="5691531"/>
            <a:ext cx="1466662" cy="528201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BFABDB0-D559-46D1-B6FF-2CBC19A503EC}"/>
              </a:ext>
            </a:extLst>
          </p:cNvPr>
          <p:cNvSpPr txBox="1"/>
          <p:nvPr/>
        </p:nvSpPr>
        <p:spPr>
          <a:xfrm>
            <a:off x="838200" y="6219731"/>
            <a:ext cx="973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These RTs are from </a:t>
            </a:r>
            <a:r>
              <a:rPr lang="en-AU" b="1" i="1" dirty="0">
                <a:solidFill>
                  <a:srgbClr val="FF0000"/>
                </a:solidFill>
              </a:rPr>
              <a:t>separate</a:t>
            </a:r>
            <a:r>
              <a:rPr lang="en-AU" dirty="0">
                <a:solidFill>
                  <a:srgbClr val="FF0000"/>
                </a:solidFill>
              </a:rPr>
              <a:t> conditions </a:t>
            </a:r>
            <a:r>
              <a:rPr lang="en-AU" dirty="0"/>
              <a:t>(i.e. separate observations) but are on </a:t>
            </a:r>
            <a:r>
              <a:rPr lang="en-AU" b="1" i="1" dirty="0">
                <a:solidFill>
                  <a:srgbClr val="FF0000"/>
                </a:solidFill>
              </a:rPr>
              <a:t>same</a:t>
            </a:r>
            <a:r>
              <a:rPr lang="en-AU" dirty="0">
                <a:solidFill>
                  <a:srgbClr val="FF0000"/>
                </a:solidFill>
              </a:rPr>
              <a:t> row</a:t>
            </a:r>
            <a:r>
              <a:rPr lang="en-AU" dirty="0"/>
              <a:t>… </a:t>
            </a:r>
            <a:r>
              <a:rPr lang="en-AU" b="1" dirty="0"/>
              <a:t>NOT LONG.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4A545FB-B398-479A-8439-FD5145451F12}"/>
              </a:ext>
            </a:extLst>
          </p:cNvPr>
          <p:cNvCxnSpPr>
            <a:cxnSpLocks/>
          </p:cNvCxnSpPr>
          <p:nvPr/>
        </p:nvCxnSpPr>
        <p:spPr>
          <a:xfrm flipH="1" flipV="1">
            <a:off x="2797522" y="3429000"/>
            <a:ext cx="2181884" cy="290688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99BA0B-09D3-458F-8368-53887BA69FDA}"/>
              </a:ext>
            </a:extLst>
          </p:cNvPr>
          <p:cNvCxnSpPr>
            <a:cxnSpLocks/>
          </p:cNvCxnSpPr>
          <p:nvPr/>
        </p:nvCxnSpPr>
        <p:spPr>
          <a:xfrm flipH="1" flipV="1">
            <a:off x="4902200" y="3429000"/>
            <a:ext cx="77206" cy="290688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684ECE1-9E1D-45E3-BD46-5677D0FF09D1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4979406" y="3429000"/>
            <a:ext cx="1116596" cy="290688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4F9D017-B85B-4A02-804A-0DB5457120CF}"/>
              </a:ext>
            </a:extLst>
          </p:cNvPr>
          <p:cNvSpPr txBox="1"/>
          <p:nvPr/>
        </p:nvSpPr>
        <p:spPr>
          <a:xfrm>
            <a:off x="810136" y="3719688"/>
            <a:ext cx="919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These scores are from </a:t>
            </a:r>
            <a:r>
              <a:rPr lang="en-AU" b="1" i="1" dirty="0">
                <a:solidFill>
                  <a:srgbClr val="FF0000"/>
                </a:solidFill>
              </a:rPr>
              <a:t>separate</a:t>
            </a:r>
            <a:r>
              <a:rPr lang="en-AU" dirty="0">
                <a:solidFill>
                  <a:srgbClr val="FF0000"/>
                </a:solidFill>
              </a:rPr>
              <a:t> items </a:t>
            </a:r>
            <a:r>
              <a:rPr lang="en-AU" dirty="0"/>
              <a:t>and questionnaires but are on the </a:t>
            </a:r>
            <a:r>
              <a:rPr lang="en-AU" b="1" i="1" dirty="0">
                <a:solidFill>
                  <a:srgbClr val="FF0000"/>
                </a:solidFill>
              </a:rPr>
              <a:t>same</a:t>
            </a:r>
            <a:r>
              <a:rPr lang="en-AU" dirty="0">
                <a:solidFill>
                  <a:srgbClr val="FF0000"/>
                </a:solidFill>
              </a:rPr>
              <a:t> row</a:t>
            </a:r>
            <a:r>
              <a:rPr lang="en-AU" dirty="0"/>
              <a:t>… </a:t>
            </a:r>
            <a:r>
              <a:rPr lang="en-AU" b="1" dirty="0"/>
              <a:t>NOT LONG.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6600071-193C-498A-A914-1BDB0B52B3AB}"/>
              </a:ext>
            </a:extLst>
          </p:cNvPr>
          <p:cNvCxnSpPr>
            <a:cxnSpLocks/>
          </p:cNvCxnSpPr>
          <p:nvPr/>
        </p:nvCxnSpPr>
        <p:spPr>
          <a:xfrm flipV="1">
            <a:off x="4979404" y="3468321"/>
            <a:ext cx="2326743" cy="251367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C9B00C1-4222-4B4F-90ED-3BB9BDD37006}"/>
              </a:ext>
            </a:extLst>
          </p:cNvPr>
          <p:cNvCxnSpPr>
            <a:cxnSpLocks/>
          </p:cNvCxnSpPr>
          <p:nvPr/>
        </p:nvCxnSpPr>
        <p:spPr>
          <a:xfrm flipV="1">
            <a:off x="4964948" y="3448660"/>
            <a:ext cx="3807860" cy="268188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3115F7F-0F05-4DD5-AE54-0E73301A0A69}"/>
              </a:ext>
            </a:extLst>
          </p:cNvPr>
          <p:cNvCxnSpPr>
            <a:cxnSpLocks/>
          </p:cNvCxnSpPr>
          <p:nvPr/>
        </p:nvCxnSpPr>
        <p:spPr>
          <a:xfrm flipV="1">
            <a:off x="4979404" y="3448659"/>
            <a:ext cx="5459242" cy="268188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6BAAB92-27F0-44CD-8232-AA10B6BE2808}"/>
              </a:ext>
            </a:extLst>
          </p:cNvPr>
          <p:cNvSpPr/>
          <p:nvPr/>
        </p:nvSpPr>
        <p:spPr>
          <a:xfrm>
            <a:off x="2353901" y="1855960"/>
            <a:ext cx="1122630" cy="543208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01C8D8D-E7E8-41D2-A649-D57D2B3EE46A}"/>
              </a:ext>
            </a:extLst>
          </p:cNvPr>
          <p:cNvCxnSpPr>
            <a:endCxn id="42" idx="0"/>
          </p:cNvCxnSpPr>
          <p:nvPr/>
        </p:nvCxnSpPr>
        <p:spPr>
          <a:xfrm flipH="1">
            <a:off x="2915216" y="1584356"/>
            <a:ext cx="334978" cy="271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BF776A7-B2B5-43F2-AE58-FA58C3772854}"/>
              </a:ext>
            </a:extLst>
          </p:cNvPr>
          <p:cNvSpPr txBox="1"/>
          <p:nvPr/>
        </p:nvSpPr>
        <p:spPr>
          <a:xfrm>
            <a:off x="3291800" y="1367477"/>
            <a:ext cx="4441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This variable is specifying 2 things – no good. </a:t>
            </a:r>
          </a:p>
        </p:txBody>
      </p:sp>
    </p:spTree>
    <p:extLst>
      <p:ext uri="{BB962C8B-B14F-4D97-AF65-F5344CB8AC3E}">
        <p14:creationId xmlns:p14="http://schemas.microsoft.com/office/powerpoint/2010/main" val="1433425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B6190-C57F-4B61-8810-C145F025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This is what you want…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E89593-37E6-4427-AFAD-B7FE098CAF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8126939"/>
              </p:ext>
            </p:extLst>
          </p:nvPr>
        </p:nvGraphicFramePr>
        <p:xfrm>
          <a:off x="838204" y="1945640"/>
          <a:ext cx="105155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590">
                  <a:extLst>
                    <a:ext uri="{9D8B030D-6E8A-4147-A177-3AD203B41FA5}">
                      <a16:colId xmlns:a16="http://schemas.microsoft.com/office/drawing/2014/main" val="3201028684"/>
                    </a:ext>
                  </a:extLst>
                </a:gridCol>
                <a:gridCol w="1506866">
                  <a:extLst>
                    <a:ext uri="{9D8B030D-6E8A-4147-A177-3AD203B41FA5}">
                      <a16:colId xmlns:a16="http://schemas.microsoft.com/office/drawing/2014/main" val="353737231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915357791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480129867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143653196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36173304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822674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Participant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AUDIT_Q1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AUDIT_Q2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AUDIT_Q3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BISBAS_Q1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BISBAS_Q2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BISBAS_Q3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142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391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23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031049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7076BEA-8565-49ED-85DC-0B3E67402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488046"/>
              </p:ext>
            </p:extLst>
          </p:nvPr>
        </p:nvGraphicFramePr>
        <p:xfrm>
          <a:off x="2032000" y="4023392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529166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8345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950779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50080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Participant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Questionnaire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74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AUDIT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40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AUDIT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55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AUDIT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17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BISBAS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059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BISBAS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96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BISBAS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265783"/>
                  </a:ext>
                </a:extLst>
              </a:tr>
            </a:tbl>
          </a:graphicData>
        </a:graphic>
      </p:graphicFrame>
      <p:sp>
        <p:nvSpPr>
          <p:cNvPr id="7" name="Arrow: Down 6">
            <a:extLst>
              <a:ext uri="{FF2B5EF4-FFF2-40B4-BE49-F238E27FC236}">
                <a16:creationId xmlns:a16="http://schemas.microsoft.com/office/drawing/2014/main" id="{8B5CE7FA-AA67-4B5E-9D88-5D47B68E10EF}"/>
              </a:ext>
            </a:extLst>
          </p:cNvPr>
          <p:cNvSpPr/>
          <p:nvPr/>
        </p:nvSpPr>
        <p:spPr>
          <a:xfrm>
            <a:off x="5543739" y="3563233"/>
            <a:ext cx="1104522" cy="325925"/>
          </a:xfrm>
          <a:prstGeom prst="downArrow">
            <a:avLst/>
          </a:prstGeom>
          <a:solidFill>
            <a:srgbClr val="FF0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4052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B6190-C57F-4B61-8810-C145F025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This is what you want…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8B5CE7FA-AA67-4B5E-9D88-5D47B68E10EF}"/>
              </a:ext>
            </a:extLst>
          </p:cNvPr>
          <p:cNvSpPr/>
          <p:nvPr/>
        </p:nvSpPr>
        <p:spPr>
          <a:xfrm>
            <a:off x="5543739" y="3563233"/>
            <a:ext cx="1104522" cy="325925"/>
          </a:xfrm>
          <a:prstGeom prst="downArrow">
            <a:avLst/>
          </a:prstGeom>
          <a:solidFill>
            <a:srgbClr val="FF0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FB7EBCE7-5B75-4CD5-B550-2F9328B8C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601126"/>
              </p:ext>
            </p:extLst>
          </p:nvPr>
        </p:nvGraphicFramePr>
        <p:xfrm>
          <a:off x="2032000" y="194493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611227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62585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366578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6647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Participant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RT_Congruent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RT_Neutral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RT_Incongruent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089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336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82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980536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2418A086-D241-4624-A703-2584EF43B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46429"/>
              </p:ext>
            </p:extLst>
          </p:nvPr>
        </p:nvGraphicFramePr>
        <p:xfrm>
          <a:off x="4314478" y="4024095"/>
          <a:ext cx="356304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515">
                  <a:extLst>
                    <a:ext uri="{9D8B030D-6E8A-4147-A177-3AD203B41FA5}">
                      <a16:colId xmlns:a16="http://schemas.microsoft.com/office/drawing/2014/main" val="3387277554"/>
                    </a:ext>
                  </a:extLst>
                </a:gridCol>
                <a:gridCol w="1376127">
                  <a:extLst>
                    <a:ext uri="{9D8B030D-6E8A-4147-A177-3AD203B41FA5}">
                      <a16:colId xmlns:a16="http://schemas.microsoft.com/office/drawing/2014/main" val="3976098884"/>
                    </a:ext>
                  </a:extLst>
                </a:gridCol>
                <a:gridCol w="914401">
                  <a:extLst>
                    <a:ext uri="{9D8B030D-6E8A-4147-A177-3AD203B41FA5}">
                      <a16:colId xmlns:a16="http://schemas.microsoft.com/office/drawing/2014/main" val="1491231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Participant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960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Congruent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89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Incongruent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515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Congruent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950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10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Incongruent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241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7984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B6190-C57F-4B61-8810-C145F025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Ok, show me how to do that.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21B02-D23E-4949-A373-A37A0A56C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We need </a:t>
            </a:r>
            <a:r>
              <a:rPr lang="en-AU" b="1" i="1" dirty="0" err="1"/>
              <a:t>tidyr</a:t>
            </a:r>
            <a:r>
              <a:rPr lang="en-AU" i="1" dirty="0"/>
              <a:t> </a:t>
            </a:r>
            <a:r>
              <a:rPr lang="en-AU" dirty="0"/>
              <a:t>package </a:t>
            </a:r>
          </a:p>
          <a:p>
            <a:r>
              <a:rPr lang="en-AU" dirty="0"/>
              <a:t>We will use the </a:t>
            </a:r>
            <a:r>
              <a:rPr lang="en-AU" b="1" i="1" dirty="0"/>
              <a:t>gather() </a:t>
            </a:r>
            <a:r>
              <a:rPr lang="en-AU" dirty="0"/>
              <a:t>function – Wide to Long</a:t>
            </a:r>
          </a:p>
          <a:p>
            <a:r>
              <a:rPr lang="en-AU" dirty="0"/>
              <a:t>Then we will use </a:t>
            </a:r>
            <a:r>
              <a:rPr lang="en-AU" b="1" i="1" dirty="0"/>
              <a:t>spread()</a:t>
            </a:r>
            <a:r>
              <a:rPr lang="en-AU" b="1" dirty="0"/>
              <a:t> </a:t>
            </a:r>
            <a:r>
              <a:rPr lang="en-AU" dirty="0"/>
              <a:t>function – Long to Wide</a:t>
            </a:r>
          </a:p>
          <a:p>
            <a:pPr lvl="1"/>
            <a:endParaRPr lang="en-AU" b="1" i="1" dirty="0"/>
          </a:p>
          <a:p>
            <a:pPr lvl="1"/>
            <a:endParaRPr lang="en-AU" b="1" i="1" dirty="0"/>
          </a:p>
          <a:p>
            <a:r>
              <a:rPr lang="en-AU" dirty="0"/>
              <a:t>Links:</a:t>
            </a:r>
          </a:p>
          <a:p>
            <a:pPr lvl="1"/>
            <a:r>
              <a:rPr lang="en-AU" dirty="0"/>
              <a:t>R-documentation (</a:t>
            </a:r>
            <a:r>
              <a:rPr lang="en-AU" i="1" dirty="0"/>
              <a:t>explains how to use functions</a:t>
            </a:r>
            <a:r>
              <a:rPr lang="en-AU" dirty="0"/>
              <a:t>):</a:t>
            </a:r>
            <a:endParaRPr lang="en-AU" dirty="0">
              <a:hlinkClick r:id="rId2"/>
            </a:endParaRPr>
          </a:p>
          <a:p>
            <a:pPr lvl="2"/>
            <a:r>
              <a:rPr lang="en-AU" dirty="0">
                <a:hlinkClick r:id="rId2"/>
              </a:rPr>
              <a:t>https://www.rdocumentation.org/packages/tidyr/versions/0.8.3/topics/gather</a:t>
            </a:r>
            <a:endParaRPr lang="en-AU" dirty="0"/>
          </a:p>
          <a:p>
            <a:pPr lvl="1"/>
            <a:r>
              <a:rPr lang="en-AU" dirty="0"/>
              <a:t>Another guide to use gather() and spread() :</a:t>
            </a:r>
            <a:endParaRPr lang="en-AU" dirty="0">
              <a:hlinkClick r:id="rId3"/>
            </a:endParaRPr>
          </a:p>
          <a:p>
            <a:pPr lvl="2"/>
            <a:r>
              <a:rPr lang="en-AU" dirty="0">
                <a:hlinkClick r:id="rId3"/>
              </a:rPr>
              <a:t>http://www.cookbook-r.com/Manipulating_data/Converting_data_between_wide_and_long_format/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835826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61E5-D3BB-464E-A208-5DBE84243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err="1"/>
              <a:t>Tidyr</a:t>
            </a:r>
            <a:r>
              <a:rPr lang="en-AU" dirty="0"/>
              <a:t> and gather()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EBC0-432C-4FA0-99AF-BDBE2BEC5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Install </a:t>
            </a:r>
            <a:r>
              <a:rPr lang="en-AU" dirty="0" err="1"/>
              <a:t>tidyr</a:t>
            </a:r>
            <a:endParaRPr lang="en-AU" dirty="0"/>
          </a:p>
          <a:p>
            <a:r>
              <a:rPr lang="en-AU" dirty="0"/>
              <a:t>Load </a:t>
            </a:r>
            <a:r>
              <a:rPr lang="en-AU" dirty="0" err="1"/>
              <a:t>tidyr</a:t>
            </a:r>
            <a:r>
              <a:rPr lang="en-AU" dirty="0"/>
              <a:t> from library using library()</a:t>
            </a:r>
          </a:p>
          <a:p>
            <a:r>
              <a:rPr lang="en-AU" dirty="0"/>
              <a:t>Load </a:t>
            </a:r>
            <a:r>
              <a:rPr lang="en-AU" b="1" dirty="0"/>
              <a:t>‘gather_example_data.xlsx’</a:t>
            </a:r>
            <a:r>
              <a:rPr lang="en-AU" dirty="0"/>
              <a:t> into a variable using read.xlsx() </a:t>
            </a:r>
          </a:p>
          <a:p>
            <a:r>
              <a:rPr lang="en-AU" dirty="0"/>
              <a:t>View data</a:t>
            </a:r>
          </a:p>
          <a:p>
            <a:pPr lvl="1"/>
            <a:r>
              <a:rPr lang="en-AU" dirty="0"/>
              <a:t>not long-format, RTs for different conditions on same row</a:t>
            </a:r>
          </a:p>
          <a:p>
            <a:pPr lvl="1"/>
            <a:r>
              <a:rPr lang="en-AU" dirty="0"/>
              <a:t>Want separate columns for RT and condition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1354A4-61A9-4D5D-BB40-B5BCEE71E347}"/>
              </a:ext>
            </a:extLst>
          </p:cNvPr>
          <p:cNvGrpSpPr/>
          <p:nvPr/>
        </p:nvGrpSpPr>
        <p:grpSpPr>
          <a:xfrm>
            <a:off x="3424237" y="4597400"/>
            <a:ext cx="5343525" cy="1895475"/>
            <a:chOff x="3424237" y="4597400"/>
            <a:chExt cx="5343525" cy="18954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5678074-8BFD-4FAE-BD04-C248C4468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4237" y="4597400"/>
              <a:ext cx="5343525" cy="189547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C5432F0-C20D-404D-BF60-DE5F99F85441}"/>
                </a:ext>
              </a:extLst>
            </p:cNvPr>
            <p:cNvSpPr/>
            <p:nvPr/>
          </p:nvSpPr>
          <p:spPr>
            <a:xfrm>
              <a:off x="5930020" y="5042780"/>
              <a:ext cx="2625505" cy="47078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527391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61E5-D3BB-464E-A208-5DBE84243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err="1"/>
              <a:t>Tidyr</a:t>
            </a:r>
            <a:r>
              <a:rPr lang="en-AU" dirty="0"/>
              <a:t> and gather()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EBC0-432C-4FA0-99AF-BDBE2BEC5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AU" dirty="0"/>
          </a:p>
          <a:p>
            <a:r>
              <a:rPr lang="en-AU" dirty="0"/>
              <a:t>data2use_v2 &lt;- gather(data = </a:t>
            </a:r>
            <a:r>
              <a:rPr lang="en-AU" dirty="0">
                <a:solidFill>
                  <a:srgbClr val="FF0000"/>
                </a:solidFill>
              </a:rPr>
              <a:t>data2use</a:t>
            </a:r>
            <a:r>
              <a:rPr lang="en-AU" dirty="0"/>
              <a:t>, key = </a:t>
            </a:r>
            <a:r>
              <a:rPr lang="en-AU" dirty="0">
                <a:solidFill>
                  <a:srgbClr val="0000FF"/>
                </a:solidFill>
              </a:rPr>
              <a:t>“condition”</a:t>
            </a:r>
            <a:r>
              <a:rPr lang="en-AU" dirty="0"/>
              <a:t>, </a:t>
            </a:r>
            <a:br>
              <a:rPr lang="en-AU" dirty="0"/>
            </a:br>
            <a:r>
              <a:rPr lang="en-AU" dirty="0"/>
              <a:t>value = </a:t>
            </a:r>
            <a:r>
              <a:rPr lang="en-AU" dirty="0">
                <a:solidFill>
                  <a:srgbClr val="00B050"/>
                </a:solidFill>
              </a:rPr>
              <a:t>“RT”</a:t>
            </a:r>
            <a:r>
              <a:rPr lang="en-AU" dirty="0"/>
              <a:t>, </a:t>
            </a:r>
            <a:r>
              <a:rPr lang="en-AU" dirty="0">
                <a:solidFill>
                  <a:srgbClr val="0000FF"/>
                </a:solidFill>
              </a:rPr>
              <a:t>c(“</a:t>
            </a:r>
            <a:r>
              <a:rPr lang="en-AU" dirty="0" err="1">
                <a:solidFill>
                  <a:srgbClr val="0000FF"/>
                </a:solidFill>
              </a:rPr>
              <a:t>RT_control</a:t>
            </a:r>
            <a:r>
              <a:rPr lang="en-AU" dirty="0">
                <a:solidFill>
                  <a:srgbClr val="0000FF"/>
                </a:solidFill>
              </a:rPr>
              <a:t>”, “RT_condition_1”, “RT_condition_2”) </a:t>
            </a:r>
            <a:r>
              <a:rPr lang="en-AU" dirty="0"/>
              <a:t>)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Name the ‘key’ after the variable names</a:t>
            </a:r>
          </a:p>
          <a:p>
            <a:r>
              <a:rPr lang="en-AU" dirty="0"/>
              <a:t>Name ‘value’ after the stuff in the actual cells</a:t>
            </a:r>
          </a:p>
          <a:p>
            <a:endParaRPr lang="en-AU" dirty="0"/>
          </a:p>
          <a:p>
            <a:r>
              <a:rPr lang="en-AU" dirty="0"/>
              <a:t>View (data2use_v2)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8136DD2-17C6-4C4E-A6CB-8688927EA86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770076" y="2114411"/>
            <a:ext cx="325924" cy="2666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F74772-EE25-448B-9A6D-2D089B40F6EA}"/>
              </a:ext>
            </a:extLst>
          </p:cNvPr>
          <p:cNvSpPr txBox="1"/>
          <p:nvPr/>
        </p:nvSpPr>
        <p:spPr>
          <a:xfrm>
            <a:off x="3177766" y="1929745"/>
            <a:ext cx="259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1. Variable to transform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C4774C4-63C5-486D-B16C-D057B3BFAD4D}"/>
              </a:ext>
            </a:extLst>
          </p:cNvPr>
          <p:cNvSpPr/>
          <p:nvPr/>
        </p:nvSpPr>
        <p:spPr>
          <a:xfrm>
            <a:off x="9288856" y="2181879"/>
            <a:ext cx="914400" cy="914400"/>
          </a:xfrm>
          <a:prstGeom prst="arc">
            <a:avLst>
              <a:gd name="adj1" fmla="val 13731207"/>
              <a:gd name="adj2" fmla="val 21498170"/>
            </a:avLst>
          </a:prstGeom>
          <a:ln w="158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19C46E-98D5-49AC-B7F6-61613C955678}"/>
              </a:ext>
            </a:extLst>
          </p:cNvPr>
          <p:cNvSpPr txBox="1"/>
          <p:nvPr/>
        </p:nvSpPr>
        <p:spPr>
          <a:xfrm>
            <a:off x="7188451" y="167761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2. Creating new column for condition names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876D9F-F779-4B5B-B854-97A7694E630F}"/>
              </a:ext>
            </a:extLst>
          </p:cNvPr>
          <p:cNvSpPr txBox="1"/>
          <p:nvPr/>
        </p:nvSpPr>
        <p:spPr>
          <a:xfrm>
            <a:off x="838199" y="3454012"/>
            <a:ext cx="4458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3. Creating new column for condition names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F4B2BE-D906-4455-83C5-85E7D1191D8E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2725094" y="3096280"/>
            <a:ext cx="342144" cy="3577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45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B077-7693-4493-A5DE-23CF0BC9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Reasons to learn  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26057-2A82-4C80-B46A-013E5E17B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It can do all the stats, for free!</a:t>
            </a:r>
          </a:p>
          <a:p>
            <a:r>
              <a:rPr lang="en-AU" dirty="0"/>
              <a:t>And it’s not limited to stats.</a:t>
            </a:r>
          </a:p>
          <a:p>
            <a:pPr lvl="1"/>
            <a:r>
              <a:rPr lang="en-AU" dirty="0"/>
              <a:t>Pre-process and organise raw data (less copy and pasting)</a:t>
            </a:r>
          </a:p>
          <a:p>
            <a:pPr lvl="1"/>
            <a:r>
              <a:rPr lang="en-AU" dirty="0"/>
              <a:t>Make nice plots</a:t>
            </a:r>
          </a:p>
          <a:p>
            <a:r>
              <a:rPr lang="en-AU" dirty="0"/>
              <a:t>Growing popularity</a:t>
            </a:r>
          </a:p>
          <a:p>
            <a:pPr lvl="1"/>
            <a:r>
              <a:rPr lang="en-AU" dirty="0"/>
              <a:t>Feel included</a:t>
            </a:r>
          </a:p>
          <a:p>
            <a:pPr lvl="1"/>
            <a:r>
              <a:rPr lang="en-AU" dirty="0"/>
              <a:t>Promotes data and analysis sharing</a:t>
            </a:r>
          </a:p>
          <a:p>
            <a:r>
              <a:rPr lang="en-AU" dirty="0"/>
              <a:t>You also learn programming</a:t>
            </a:r>
          </a:p>
          <a:p>
            <a:pPr lvl="1"/>
            <a:r>
              <a:rPr lang="en-AU" dirty="0"/>
              <a:t>Transferable skill – dealing with variables, using functions, for loops.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F30CDCB6-D720-433C-9D84-0B8AA7D9B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828" y="681037"/>
            <a:ext cx="638458" cy="49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77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5B482-F2BE-4080-9B9C-7EFA40C0B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spread()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F1737-589D-4653-9F4B-5B2178F8C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Working from the last dataset</a:t>
            </a:r>
          </a:p>
          <a:p>
            <a:endParaRPr lang="en-AU" dirty="0"/>
          </a:p>
          <a:p>
            <a:r>
              <a:rPr lang="en-AU" dirty="0"/>
              <a:t>data2use_v3 &lt;- spread(data = data2use_v2, key = "condition",</a:t>
            </a:r>
            <a:br>
              <a:rPr lang="en-AU" dirty="0"/>
            </a:br>
            <a:r>
              <a:rPr lang="en-AU" dirty="0"/>
              <a:t>value = "RT")</a:t>
            </a:r>
          </a:p>
        </p:txBody>
      </p:sp>
    </p:spTree>
    <p:extLst>
      <p:ext uri="{BB962C8B-B14F-4D97-AF65-F5344CB8AC3E}">
        <p14:creationId xmlns:p14="http://schemas.microsoft.com/office/powerpoint/2010/main" val="24524510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D5DC7-B97A-4413-B47D-047E0766F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Save variable into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8836F-92D9-4974-AE07-34D000613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write.xlsx( data2use_v3 , </a:t>
            </a:r>
            <a:r>
              <a:rPr lang="en-AU" dirty="0" err="1"/>
              <a:t>full_path</a:t>
            </a:r>
            <a:r>
              <a:rPr lang="en-AU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704222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A8185-13B2-4A8E-86C8-4E329B3D9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Exercise: Lets open our own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C81CF-F66D-4C68-84B4-8A405FE5B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Use read.xlsx() function to open your own file</a:t>
            </a:r>
          </a:p>
          <a:p>
            <a:r>
              <a:rPr lang="en-AU" dirty="0"/>
              <a:t>Use gather() to convert to long format (if not already long)</a:t>
            </a:r>
          </a:p>
          <a:p>
            <a:r>
              <a:rPr lang="en-AU" dirty="0"/>
              <a:t>If data is long, use spread() to convert to wide-format</a:t>
            </a:r>
          </a:p>
          <a:p>
            <a:endParaRPr lang="en-AU" dirty="0"/>
          </a:p>
          <a:p>
            <a:r>
              <a:rPr lang="en-AU" dirty="0"/>
              <a:t>If different sheets, single file</a:t>
            </a:r>
          </a:p>
          <a:p>
            <a:pPr lvl="1"/>
            <a:r>
              <a:rPr lang="en-AU" dirty="0"/>
              <a:t>There is code</a:t>
            </a:r>
          </a:p>
          <a:p>
            <a:r>
              <a:rPr lang="en-AU" dirty="0"/>
              <a:t>If different excel files</a:t>
            </a:r>
          </a:p>
          <a:p>
            <a:pPr lvl="1"/>
            <a:r>
              <a:rPr lang="en-AU" dirty="0"/>
              <a:t>There is code</a:t>
            </a:r>
          </a:p>
          <a:p>
            <a:r>
              <a:rPr lang="en-AU" dirty="0"/>
              <a:t>If something else</a:t>
            </a:r>
          </a:p>
          <a:p>
            <a:pPr lvl="1"/>
            <a:r>
              <a:rPr lang="en-AU" dirty="0"/>
              <a:t>ask</a:t>
            </a:r>
          </a:p>
        </p:txBody>
      </p:sp>
    </p:spTree>
    <p:extLst>
      <p:ext uri="{BB962C8B-B14F-4D97-AF65-F5344CB8AC3E}">
        <p14:creationId xmlns:p14="http://schemas.microsoft.com/office/powerpoint/2010/main" val="25765536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9E1B4-4D1D-45BC-AFFD-F8B66E47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That’s it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C53CF-43CF-4AF1-A4F8-90ABC0082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Next Cognition and Emotion Group Meeting (6 March)</a:t>
            </a:r>
          </a:p>
          <a:p>
            <a:pPr lvl="1"/>
            <a:r>
              <a:rPr lang="en-AU" dirty="0"/>
              <a:t>Discussing pre-registration </a:t>
            </a:r>
          </a:p>
          <a:p>
            <a:r>
              <a:rPr lang="en-AU" dirty="0"/>
              <a:t>Next R Session (13 March)</a:t>
            </a:r>
          </a:p>
          <a:p>
            <a:pPr lvl="1"/>
            <a:r>
              <a:rPr lang="en-AU" dirty="0"/>
              <a:t>Plotting in R using ggplot2</a:t>
            </a:r>
          </a:p>
          <a:p>
            <a:pPr lvl="1"/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17975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90C42-F2E9-4D44-9D1C-A1C58BAB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Cheat sheet - Hotkeys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0C3C0-45B8-4005-99ED-5D6333009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>
                <a:solidFill>
                  <a:srgbClr val="FF0000"/>
                </a:solidFill>
              </a:rPr>
              <a:t>Ctrl + Enter </a:t>
            </a:r>
            <a:r>
              <a:rPr lang="en-AU" dirty="0"/>
              <a:t>– Runs single line of code</a:t>
            </a:r>
          </a:p>
          <a:p>
            <a:r>
              <a:rPr lang="en-AU" b="1" dirty="0">
                <a:solidFill>
                  <a:srgbClr val="FF0000"/>
                </a:solidFill>
              </a:rPr>
              <a:t>Alt + minus </a:t>
            </a:r>
            <a:r>
              <a:rPr lang="en-AU" dirty="0"/>
              <a:t>–  </a:t>
            </a:r>
            <a:r>
              <a:rPr lang="en-AU" b="1" dirty="0"/>
              <a:t>&lt;-</a:t>
            </a:r>
            <a:r>
              <a:rPr lang="en-AU" dirty="0"/>
              <a:t> - for defining variables</a:t>
            </a:r>
          </a:p>
          <a:p>
            <a:r>
              <a:rPr lang="en-AU" b="1" dirty="0">
                <a:solidFill>
                  <a:srgbClr val="FF0000"/>
                </a:solidFill>
              </a:rPr>
              <a:t>Ctrl + 3 </a:t>
            </a:r>
            <a:r>
              <a:rPr lang="en-AU" dirty="0"/>
              <a:t>- </a:t>
            </a:r>
            <a:r>
              <a:rPr lang="en-AU" b="1" dirty="0"/>
              <a:t>#</a:t>
            </a:r>
            <a:r>
              <a:rPr lang="en-AU" dirty="0"/>
              <a:t> - ignores stuff after this</a:t>
            </a:r>
          </a:p>
          <a:p>
            <a:r>
              <a:rPr lang="en-AU" b="1" dirty="0">
                <a:solidFill>
                  <a:srgbClr val="FF0000"/>
                </a:solidFill>
              </a:rPr>
              <a:t>Ctrl + Shift + C </a:t>
            </a:r>
            <a:r>
              <a:rPr lang="en-AU" dirty="0"/>
              <a:t>– disable/enable line of code</a:t>
            </a:r>
          </a:p>
          <a:p>
            <a:r>
              <a:rPr lang="en-AU" b="1" dirty="0">
                <a:solidFill>
                  <a:srgbClr val="FF0000"/>
                </a:solidFill>
              </a:rPr>
              <a:t>Ctrl + Shift + Enter </a:t>
            </a:r>
            <a:r>
              <a:rPr lang="en-AU" dirty="0"/>
              <a:t>– Runs whole script</a:t>
            </a:r>
          </a:p>
        </p:txBody>
      </p:sp>
    </p:spTree>
    <p:extLst>
      <p:ext uri="{BB962C8B-B14F-4D97-AF65-F5344CB8AC3E}">
        <p14:creationId xmlns:p14="http://schemas.microsoft.com/office/powerpoint/2010/main" val="2868945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2A2C73-EDA1-4352-91D6-C334C2FB6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rgbClr val="FFFFFF"/>
                </a:solidFill>
              </a:rPr>
              <a:t>Cheat sheet - Functions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FB29AB-DF82-4695-B680-7FFA1BF5F6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6243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D07FC-5507-4832-B14A-074FF5A0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Purpose of the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A3C0A-0C69-49B1-A90D-F9B595D5E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Make R accessible.</a:t>
            </a:r>
          </a:p>
          <a:p>
            <a:r>
              <a:rPr lang="en-AU" dirty="0"/>
              <a:t>Make it practical.</a:t>
            </a:r>
          </a:p>
          <a:p>
            <a:r>
              <a:rPr lang="en-AU" dirty="0"/>
              <a:t>Keep content simple and use relevant examples.</a:t>
            </a:r>
          </a:p>
          <a:p>
            <a:r>
              <a:rPr lang="en-AU" dirty="0"/>
              <a:t>Create opportunity to ask questions and work through problems.</a:t>
            </a:r>
          </a:p>
          <a:p>
            <a:endParaRPr lang="en-AU" dirty="0"/>
          </a:p>
          <a:p>
            <a:endParaRPr lang="en-AU" dirty="0"/>
          </a:p>
          <a:p>
            <a:pPr marL="0" indent="0" algn="ctr">
              <a:buNone/>
            </a:pPr>
            <a:r>
              <a:rPr lang="en-AU" dirty="0"/>
              <a:t>Disclaimer: It’s my first time. </a:t>
            </a:r>
            <a:r>
              <a:rPr lang="en-AU" dirty="0" err="1"/>
              <a:t>Nnot</a:t>
            </a:r>
            <a:r>
              <a:rPr lang="en-AU" dirty="0"/>
              <a:t> a programming, statistics or teaching expert.</a:t>
            </a:r>
          </a:p>
        </p:txBody>
      </p:sp>
    </p:spTree>
    <p:extLst>
      <p:ext uri="{BB962C8B-B14F-4D97-AF65-F5344CB8AC3E}">
        <p14:creationId xmlns:p14="http://schemas.microsoft.com/office/powerpoint/2010/main" val="1419830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1CB41-9FBF-4EF3-A6D9-D97C4F52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Session 1: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B7963-1696-433B-A14F-124D815E3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Install R and R Studio</a:t>
            </a:r>
          </a:p>
          <a:p>
            <a:r>
              <a:rPr lang="en-AU" dirty="0"/>
              <a:t>Learn how to navigate the program</a:t>
            </a:r>
          </a:p>
          <a:p>
            <a:r>
              <a:rPr lang="en-AU" dirty="0"/>
              <a:t>Open an Excel data file</a:t>
            </a:r>
          </a:p>
          <a:p>
            <a:r>
              <a:rPr lang="en-AU" dirty="0"/>
              <a:t>Learn how to transform data between wide- to long-format </a:t>
            </a:r>
          </a:p>
          <a:p>
            <a:r>
              <a:rPr lang="en-AU" dirty="0"/>
              <a:t>Save data to Excel file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9072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AE6-E0B1-4FB3-B2FC-5A5BB8857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Download Tutorial Materials from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0A96E-FCA4-4D04-A645-FD8097C93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https://github.com/angnguyen/ce_group</a:t>
            </a:r>
            <a:endParaRPr lang="en-AU" dirty="0"/>
          </a:p>
          <a:p>
            <a:r>
              <a:rPr lang="en-AU" dirty="0"/>
              <a:t>Clone or download &gt; download .zip</a:t>
            </a:r>
          </a:p>
          <a:p>
            <a:endParaRPr lang="en-AU" dirty="0"/>
          </a:p>
          <a:p>
            <a:r>
              <a:rPr lang="en-AU" dirty="0"/>
              <a:t>Contains sample data, sample code, power-point slides.</a:t>
            </a:r>
          </a:p>
          <a:p>
            <a:pPr lvl="1"/>
            <a:r>
              <a:rPr lang="en-AU" dirty="0"/>
              <a:t>Open slides to go at your own pace.</a:t>
            </a:r>
          </a:p>
          <a:p>
            <a:pPr lvl="1"/>
            <a:r>
              <a:rPr lang="en-AU" dirty="0"/>
              <a:t>Use for future reference</a:t>
            </a:r>
          </a:p>
        </p:txBody>
      </p:sp>
    </p:spTree>
    <p:extLst>
      <p:ext uri="{BB962C8B-B14F-4D97-AF65-F5344CB8AC3E}">
        <p14:creationId xmlns:p14="http://schemas.microsoft.com/office/powerpoint/2010/main" val="3730184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C2B4-6551-448C-A7A9-6688A7B40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Install R (Windows)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4A240-4A41-40EC-A9C5-83AA540C7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Go here: </a:t>
            </a:r>
            <a:r>
              <a:rPr lang="en-AU" dirty="0">
                <a:hlinkClick r:id="rId2"/>
              </a:rPr>
              <a:t>https://cran.curtin.edu.au/</a:t>
            </a: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F573D5-3EA5-4C05-B61D-C865BBF1B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592" y="2458244"/>
            <a:ext cx="2628900" cy="154305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C4599A-3ADE-4F41-AF60-F9B3A94A2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184" y="2458244"/>
            <a:ext cx="6219825" cy="21336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205D573-03C2-403E-AF98-E94E7B45EE98}"/>
              </a:ext>
            </a:extLst>
          </p:cNvPr>
          <p:cNvSpPr/>
          <p:nvPr/>
        </p:nvSpPr>
        <p:spPr>
          <a:xfrm>
            <a:off x="9180211" y="2815628"/>
            <a:ext cx="1403287" cy="23539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D6AD27-EF6E-431D-A825-29EE8BBFB299}"/>
              </a:ext>
            </a:extLst>
          </p:cNvPr>
          <p:cNvSpPr/>
          <p:nvPr/>
        </p:nvSpPr>
        <p:spPr>
          <a:xfrm>
            <a:off x="1419884" y="3737236"/>
            <a:ext cx="1884631" cy="23539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2CD3DF3-A6BB-4388-819D-EACE00A214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2812" y="5171489"/>
            <a:ext cx="5286375" cy="12858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DF75E51-2F17-46E2-A3CF-277A951D66F5}"/>
              </a:ext>
            </a:extLst>
          </p:cNvPr>
          <p:cNvSpPr/>
          <p:nvPr/>
        </p:nvSpPr>
        <p:spPr>
          <a:xfrm>
            <a:off x="3582153" y="5678625"/>
            <a:ext cx="4013704" cy="28760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FF14BA5-3EC9-44BD-89C0-6A21C620B7C9}"/>
              </a:ext>
            </a:extLst>
          </p:cNvPr>
          <p:cNvSpPr/>
          <p:nvPr/>
        </p:nvSpPr>
        <p:spPr>
          <a:xfrm>
            <a:off x="3747757" y="3051018"/>
            <a:ext cx="693109" cy="468935"/>
          </a:xfrm>
          <a:prstGeom prst="rightArrow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F83A41EA-4B7A-4BA6-8D60-D7395AB7D195}"/>
              </a:ext>
            </a:extLst>
          </p:cNvPr>
          <p:cNvSpPr/>
          <p:nvPr/>
        </p:nvSpPr>
        <p:spPr>
          <a:xfrm>
            <a:off x="6319319" y="4637109"/>
            <a:ext cx="470780" cy="480062"/>
          </a:xfrm>
          <a:prstGeom prst="downArrow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8052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48E2A-06A1-436A-B750-52177DD4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Install R (Mac OS)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549EF-473D-4888-AC74-F51FE1804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AU" dirty="0"/>
              <a:t>Download and run </a:t>
            </a:r>
            <a:r>
              <a:rPr lang="en-AU" b="1" dirty="0"/>
              <a:t>R-3.6.2.pkg</a:t>
            </a:r>
            <a:r>
              <a:rPr lang="en-AU" dirty="0"/>
              <a:t> (or most recent version)</a:t>
            </a:r>
            <a:endParaRPr lang="en-AU" dirty="0">
              <a:highlight>
                <a:srgbClr val="FFFF00"/>
              </a:highlight>
            </a:endParaRPr>
          </a:p>
          <a:p>
            <a:pPr lvl="1"/>
            <a:r>
              <a:rPr lang="en-AU" dirty="0"/>
              <a:t>Install with default settings</a:t>
            </a:r>
            <a:endParaRPr lang="en-AU" dirty="0">
              <a:highlight>
                <a:srgbClr val="FFFF00"/>
              </a:highlight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66199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A4642-F30D-40F6-B8ED-F1F95EB1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Install R Studio (Windows)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E4244-E62D-4720-B96C-D774CDD6F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Go here: </a:t>
            </a:r>
            <a:r>
              <a:rPr lang="en-AU" dirty="0">
                <a:hlinkClick r:id="rId2"/>
              </a:rPr>
              <a:t>https://rstudio.com/products/rstudio/download/#download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8755FA-9F9C-45D6-AED7-14BB13F7A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562" y="2922845"/>
            <a:ext cx="5476875" cy="31527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FD3E37F-A0BF-42B1-9C00-64C6267CD8F3}"/>
              </a:ext>
            </a:extLst>
          </p:cNvPr>
          <p:cNvSpPr/>
          <p:nvPr/>
        </p:nvSpPr>
        <p:spPr>
          <a:xfrm>
            <a:off x="3521798" y="4934137"/>
            <a:ext cx="3648547" cy="6880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585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1792</Words>
  <Application>Microsoft Office PowerPoint</Application>
  <PresentationFormat>Widescreen</PresentationFormat>
  <Paragraphs>398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Lucida Console</vt:lpstr>
      <vt:lpstr>Office Theme</vt:lpstr>
      <vt:lpstr>How to use R Statistics</vt:lpstr>
      <vt:lpstr>Why        we here?</vt:lpstr>
      <vt:lpstr>Reasons to learn   R</vt:lpstr>
      <vt:lpstr>Purpose of the Series</vt:lpstr>
      <vt:lpstr>Session 1: Objectives</vt:lpstr>
      <vt:lpstr>Download Tutorial Materials from GitHub</vt:lpstr>
      <vt:lpstr>Install R (Windows)</vt:lpstr>
      <vt:lpstr>Install R (Mac OS)</vt:lpstr>
      <vt:lpstr>Install R Studio (Windows)</vt:lpstr>
      <vt:lpstr>Install R Studio (Mac OS)</vt:lpstr>
      <vt:lpstr>Open R Studio</vt:lpstr>
      <vt:lpstr>Navigating the Interface</vt:lpstr>
      <vt:lpstr>Navigating the Interface</vt:lpstr>
      <vt:lpstr>Customise the look of R Studio</vt:lpstr>
      <vt:lpstr>Using the Console</vt:lpstr>
      <vt:lpstr>Importing Excel data manually</vt:lpstr>
      <vt:lpstr>But we want to do that using scripts!</vt:lpstr>
      <vt:lpstr>Install ‘openxlsx’ package</vt:lpstr>
      <vt:lpstr>Load package into R</vt:lpstr>
      <vt:lpstr>Tell R where to look</vt:lpstr>
      <vt:lpstr>read.xlsx() function</vt:lpstr>
      <vt:lpstr>Let’s have look at the data</vt:lpstr>
      <vt:lpstr>R likes data in long format</vt:lpstr>
      <vt:lpstr>Examples of not-long data</vt:lpstr>
      <vt:lpstr>This is what you want…</vt:lpstr>
      <vt:lpstr>This is what you want…</vt:lpstr>
      <vt:lpstr>Ok, show me how to do that.</vt:lpstr>
      <vt:lpstr>Tidyr and gather()</vt:lpstr>
      <vt:lpstr>Tidyr and gather()</vt:lpstr>
      <vt:lpstr>spread()</vt:lpstr>
      <vt:lpstr>Save variable into Excel</vt:lpstr>
      <vt:lpstr>Exercise: Lets open our own data</vt:lpstr>
      <vt:lpstr>That’s it for today</vt:lpstr>
      <vt:lpstr>Cheat sheet - Hotkeys</vt:lpstr>
      <vt:lpstr>Cheat sheet -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 Nguyen</dc:creator>
  <cp:lastModifiedBy>An Nguyen</cp:lastModifiedBy>
  <cp:revision>100</cp:revision>
  <dcterms:created xsi:type="dcterms:W3CDTF">2020-02-11T12:31:10Z</dcterms:created>
  <dcterms:modified xsi:type="dcterms:W3CDTF">2020-02-28T01:34:24Z</dcterms:modified>
</cp:coreProperties>
</file>