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3" r:id="rId16"/>
    <p:sldId id="269" r:id="rId17"/>
    <p:sldId id="271" r:id="rId18"/>
    <p:sldId id="270"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46DDB-259B-1E4F-B561-3C44116B598E}" v="7" dt="2020-11-20T02:41:29.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17" d="100"/>
          <a:sy n="117" d="100"/>
        </p:scale>
        <p:origin x="2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McInnes" userId="171bdf0d-4e2d-4ff0-8f57-fda72b0a8d25" providerId="ADAL" clId="{4E046DDB-259B-1E4F-B561-3C44116B598E}"/>
    <pc:docChg chg="undo custSel addSld modSld sldOrd">
      <pc:chgData name="Aaron McInnes" userId="171bdf0d-4e2d-4ff0-8f57-fda72b0a8d25" providerId="ADAL" clId="{4E046DDB-259B-1E4F-B561-3C44116B598E}" dt="2020-11-20T02:41:29.242" v="91" actId="27636"/>
      <pc:docMkLst>
        <pc:docMk/>
      </pc:docMkLst>
      <pc:sldChg chg="modSp">
        <pc:chgData name="Aaron McInnes" userId="171bdf0d-4e2d-4ff0-8f57-fda72b0a8d25" providerId="ADAL" clId="{4E046DDB-259B-1E4F-B561-3C44116B598E}" dt="2020-11-20T01:22:30.544" v="0" actId="20577"/>
        <pc:sldMkLst>
          <pc:docMk/>
          <pc:sldMk cId="475633098" sldId="261"/>
        </pc:sldMkLst>
        <pc:graphicFrameChg chg="mod">
          <ac:chgData name="Aaron McInnes" userId="171bdf0d-4e2d-4ff0-8f57-fda72b0a8d25" providerId="ADAL" clId="{4E046DDB-259B-1E4F-B561-3C44116B598E}" dt="2020-11-20T01:22:30.544" v="0" actId="20577"/>
          <ac:graphicFrameMkLst>
            <pc:docMk/>
            <pc:sldMk cId="475633098" sldId="261"/>
            <ac:graphicFrameMk id="5" creationId="{644A9713-959A-40B9-8D87-3F1AB54888A6}"/>
          </ac:graphicFrameMkLst>
        </pc:graphicFrameChg>
      </pc:sldChg>
      <pc:sldChg chg="modSp mod">
        <pc:chgData name="Aaron McInnes" userId="171bdf0d-4e2d-4ff0-8f57-fda72b0a8d25" providerId="ADAL" clId="{4E046DDB-259B-1E4F-B561-3C44116B598E}" dt="2020-11-20T01:26:20.322" v="1" actId="20577"/>
        <pc:sldMkLst>
          <pc:docMk/>
          <pc:sldMk cId="2208644262" sldId="262"/>
        </pc:sldMkLst>
        <pc:spChg chg="mod">
          <ac:chgData name="Aaron McInnes" userId="171bdf0d-4e2d-4ff0-8f57-fda72b0a8d25" providerId="ADAL" clId="{4E046DDB-259B-1E4F-B561-3C44116B598E}" dt="2020-11-20T01:26:20.322" v="1" actId="20577"/>
          <ac:spMkLst>
            <pc:docMk/>
            <pc:sldMk cId="2208644262" sldId="262"/>
            <ac:spMk id="3" creationId="{CBADC665-C2D2-0646-BCE9-62B19A949AE5}"/>
          </ac:spMkLst>
        </pc:spChg>
      </pc:sldChg>
      <pc:sldChg chg="modSp mod">
        <pc:chgData name="Aaron McInnes" userId="171bdf0d-4e2d-4ff0-8f57-fda72b0a8d25" providerId="ADAL" clId="{4E046DDB-259B-1E4F-B561-3C44116B598E}" dt="2020-11-20T02:41:29.242" v="91" actId="27636"/>
        <pc:sldMkLst>
          <pc:docMk/>
          <pc:sldMk cId="1734161931" sldId="263"/>
        </pc:sldMkLst>
        <pc:spChg chg="mod">
          <ac:chgData name="Aaron McInnes" userId="171bdf0d-4e2d-4ff0-8f57-fda72b0a8d25" providerId="ADAL" clId="{4E046DDB-259B-1E4F-B561-3C44116B598E}" dt="2020-11-20T02:41:29.242" v="91" actId="27636"/>
          <ac:spMkLst>
            <pc:docMk/>
            <pc:sldMk cId="1734161931" sldId="263"/>
            <ac:spMk id="3" creationId="{C9D14D21-127C-A642-9FDE-2EF2E54F91DA}"/>
          </ac:spMkLst>
        </pc:spChg>
      </pc:sldChg>
      <pc:sldChg chg="modSp mod">
        <pc:chgData name="Aaron McInnes" userId="171bdf0d-4e2d-4ff0-8f57-fda72b0a8d25" providerId="ADAL" clId="{4E046DDB-259B-1E4F-B561-3C44116B598E}" dt="2020-11-20T01:34:24.618" v="2" actId="20577"/>
        <pc:sldMkLst>
          <pc:docMk/>
          <pc:sldMk cId="668933514" sldId="270"/>
        </pc:sldMkLst>
        <pc:spChg chg="mod">
          <ac:chgData name="Aaron McInnes" userId="171bdf0d-4e2d-4ff0-8f57-fda72b0a8d25" providerId="ADAL" clId="{4E046DDB-259B-1E4F-B561-3C44116B598E}" dt="2020-11-20T01:34:24.618" v="2" actId="20577"/>
          <ac:spMkLst>
            <pc:docMk/>
            <pc:sldMk cId="668933514" sldId="270"/>
            <ac:spMk id="3" creationId="{CFCF8B1A-F659-7345-8DF4-DED2CE8D89FB}"/>
          </ac:spMkLst>
        </pc:spChg>
      </pc:sldChg>
      <pc:sldChg chg="modSp new mod">
        <pc:chgData name="Aaron McInnes" userId="171bdf0d-4e2d-4ff0-8f57-fda72b0a8d25" providerId="ADAL" clId="{4E046DDB-259B-1E4F-B561-3C44116B598E}" dt="2020-11-20T02:36:12.794" v="87" actId="20577"/>
        <pc:sldMkLst>
          <pc:docMk/>
          <pc:sldMk cId="1729244198" sldId="273"/>
        </pc:sldMkLst>
        <pc:spChg chg="mod">
          <ac:chgData name="Aaron McInnes" userId="171bdf0d-4e2d-4ff0-8f57-fda72b0a8d25" providerId="ADAL" clId="{4E046DDB-259B-1E4F-B561-3C44116B598E}" dt="2020-11-20T02:30:43.637" v="49" actId="20577"/>
          <ac:spMkLst>
            <pc:docMk/>
            <pc:sldMk cId="1729244198" sldId="273"/>
            <ac:spMk id="2" creationId="{7F11BC9A-57A8-9042-8B6D-4E5A7A7A4D0E}"/>
          </ac:spMkLst>
        </pc:spChg>
        <pc:spChg chg="mod">
          <ac:chgData name="Aaron McInnes" userId="171bdf0d-4e2d-4ff0-8f57-fda72b0a8d25" providerId="ADAL" clId="{4E046DDB-259B-1E4F-B561-3C44116B598E}" dt="2020-11-20T02:36:12.794" v="87" actId="20577"/>
          <ac:spMkLst>
            <pc:docMk/>
            <pc:sldMk cId="1729244198" sldId="273"/>
            <ac:spMk id="3" creationId="{C6B4ACDF-9C6B-EC48-A172-32FDAFA9D6DE}"/>
          </ac:spMkLst>
        </pc:spChg>
      </pc:sldChg>
      <pc:sldChg chg="modSp new mod ord">
        <pc:chgData name="Aaron McInnes" userId="171bdf0d-4e2d-4ff0-8f57-fda72b0a8d25" providerId="ADAL" clId="{4E046DDB-259B-1E4F-B561-3C44116B598E}" dt="2020-11-20T02:32:50.046" v="86" actId="20578"/>
        <pc:sldMkLst>
          <pc:docMk/>
          <pc:sldMk cId="3116831836" sldId="274"/>
        </pc:sldMkLst>
        <pc:spChg chg="mod">
          <ac:chgData name="Aaron McInnes" userId="171bdf0d-4e2d-4ff0-8f57-fda72b0a8d25" providerId="ADAL" clId="{4E046DDB-259B-1E4F-B561-3C44116B598E}" dt="2020-11-20T02:32:46.134" v="85" actId="20577"/>
          <ac:spMkLst>
            <pc:docMk/>
            <pc:sldMk cId="3116831836" sldId="274"/>
            <ac:spMk id="2" creationId="{72DC6606-1977-534C-9839-CECBB2435B09}"/>
          </ac:spMkLst>
        </pc:spChg>
        <pc:spChg chg="mod">
          <ac:chgData name="Aaron McInnes" userId="171bdf0d-4e2d-4ff0-8f57-fda72b0a8d25" providerId="ADAL" clId="{4E046DDB-259B-1E4F-B561-3C44116B598E}" dt="2020-11-20T02:32:38.867" v="68" actId="20577"/>
          <ac:spMkLst>
            <pc:docMk/>
            <pc:sldMk cId="3116831836" sldId="274"/>
            <ac:spMk id="3" creationId="{16AD3509-451C-E548-8EB7-6F7CD84BA97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8723D-E63A-466D-A9EF-01727D69E76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4346AF-F475-4765-A5FC-002291BFE15F}">
      <dgm:prSet custT="1"/>
      <dgm:spPr/>
      <dgm:t>
        <a:bodyPr/>
        <a:lstStyle/>
        <a:p>
          <a:pPr>
            <a:defRPr b="1"/>
          </a:pPr>
          <a:endParaRPr lang="en-US" sz="2000" b="0" dirty="0"/>
        </a:p>
      </dgm:t>
    </dgm:pt>
    <dgm:pt modelId="{114ED7E4-D06B-4120-BC47-99F804499E4B}" type="parTrans" cxnId="{008DF28F-DEA4-4EEC-B9BE-050C90EF6BF8}">
      <dgm:prSet/>
      <dgm:spPr/>
      <dgm:t>
        <a:bodyPr/>
        <a:lstStyle/>
        <a:p>
          <a:endParaRPr lang="en-US"/>
        </a:p>
      </dgm:t>
    </dgm:pt>
    <dgm:pt modelId="{81DF9CB3-C026-4EB7-90B7-BF14B2A9EB22}" type="sibTrans" cxnId="{008DF28F-DEA4-4EEC-B9BE-050C90EF6BF8}">
      <dgm:prSet/>
      <dgm:spPr/>
      <dgm:t>
        <a:bodyPr/>
        <a:lstStyle/>
        <a:p>
          <a:endParaRPr lang="en-US"/>
        </a:p>
      </dgm:t>
    </dgm:pt>
    <dgm:pt modelId="{7CE4F3AF-6266-49EF-81D5-A697535CD937}">
      <dgm:prSet custT="1"/>
      <dgm:spPr/>
      <dgm:t>
        <a:bodyPr/>
        <a:lstStyle/>
        <a:p>
          <a:pPr>
            <a:defRPr b="1"/>
          </a:pPr>
          <a:r>
            <a:rPr lang="en-AU" sz="2000" b="0" dirty="0"/>
            <a:t>A range of machine learning methods exist, e.g. random forest, gradient boost, </a:t>
          </a:r>
          <a:r>
            <a:rPr lang="en-AU" sz="2000" b="0" i="1" dirty="0"/>
            <a:t>k</a:t>
          </a:r>
          <a:r>
            <a:rPr lang="en-AU" sz="2000" b="0" dirty="0"/>
            <a:t>-nearest neighbours, support-vector machine, and neural networks</a:t>
          </a:r>
          <a:endParaRPr lang="en-US" sz="2000" b="0" dirty="0"/>
        </a:p>
      </dgm:t>
    </dgm:pt>
    <dgm:pt modelId="{D0CE3F27-B89C-48B0-BFFB-B16CDFA6BADB}" type="parTrans" cxnId="{5562122B-143B-4D98-BC75-6F631A5B3954}">
      <dgm:prSet/>
      <dgm:spPr/>
      <dgm:t>
        <a:bodyPr/>
        <a:lstStyle/>
        <a:p>
          <a:endParaRPr lang="en-US"/>
        </a:p>
      </dgm:t>
    </dgm:pt>
    <dgm:pt modelId="{63804F3A-F023-408A-B09A-B0A04E105013}" type="sibTrans" cxnId="{5562122B-143B-4D98-BC75-6F631A5B3954}">
      <dgm:prSet/>
      <dgm:spPr/>
      <dgm:t>
        <a:bodyPr/>
        <a:lstStyle/>
        <a:p>
          <a:endParaRPr lang="en-US"/>
        </a:p>
      </dgm:t>
    </dgm:pt>
    <dgm:pt modelId="{C99787BC-4FB3-4631-BBCF-BA8B8622B4DE}">
      <dgm:prSet/>
      <dgm:spPr/>
      <dgm:t>
        <a:bodyPr/>
        <a:lstStyle/>
        <a:p>
          <a:pPr>
            <a:defRPr b="1"/>
          </a:pPr>
          <a:r>
            <a:rPr lang="en-AU" b="0" dirty="0"/>
            <a:t>Authors used neural networks which can model complex non-linear relationships between the outcome variable and its predictors</a:t>
          </a:r>
          <a:endParaRPr lang="en-US" b="0" dirty="0"/>
        </a:p>
      </dgm:t>
    </dgm:pt>
    <dgm:pt modelId="{B00E6EFD-E8C3-4098-948F-F6C04CCAA2B8}" type="parTrans" cxnId="{DC7E07B9-FE1D-4827-B988-C8B5F9EC1413}">
      <dgm:prSet/>
      <dgm:spPr/>
      <dgm:t>
        <a:bodyPr/>
        <a:lstStyle/>
        <a:p>
          <a:endParaRPr lang="en-US"/>
        </a:p>
      </dgm:t>
    </dgm:pt>
    <dgm:pt modelId="{C651EFD2-A09F-460A-88CA-F8D17445C6DD}" type="sibTrans" cxnId="{DC7E07B9-FE1D-4827-B988-C8B5F9EC1413}">
      <dgm:prSet/>
      <dgm:spPr/>
      <dgm:t>
        <a:bodyPr/>
        <a:lstStyle/>
        <a:p>
          <a:endParaRPr lang="en-US"/>
        </a:p>
      </dgm:t>
    </dgm:pt>
    <dgm:pt modelId="{FEC6A9A4-29CA-49C2-8160-3BAD411F806C}">
      <dgm:prSet custT="1"/>
      <dgm:spPr/>
      <dgm:t>
        <a:bodyPr/>
        <a:lstStyle/>
        <a:p>
          <a:r>
            <a:rPr lang="en-AU" sz="1800" dirty="0"/>
            <a:t>Has been the source of recent ground-breaking findings in physics, chemistry, and biology</a:t>
          </a:r>
          <a:endParaRPr lang="en-US" sz="1800" dirty="0"/>
        </a:p>
      </dgm:t>
    </dgm:pt>
    <dgm:pt modelId="{4130AC8E-5811-46E4-8C87-9DA9ED87FF07}" type="parTrans" cxnId="{CD5757C4-1662-424C-B793-388BE7CE4C49}">
      <dgm:prSet/>
      <dgm:spPr/>
      <dgm:t>
        <a:bodyPr/>
        <a:lstStyle/>
        <a:p>
          <a:endParaRPr lang="en-US"/>
        </a:p>
      </dgm:t>
    </dgm:pt>
    <dgm:pt modelId="{E6031471-1C87-43C9-BFEE-456D7BACA215}" type="sibTrans" cxnId="{CD5757C4-1662-424C-B793-388BE7CE4C49}">
      <dgm:prSet/>
      <dgm:spPr/>
      <dgm:t>
        <a:bodyPr/>
        <a:lstStyle/>
        <a:p>
          <a:endParaRPr lang="en-US"/>
        </a:p>
      </dgm:t>
    </dgm:pt>
    <dgm:pt modelId="{DB1FC3E8-B4A8-43D5-8932-9EB0220BB1E9}" type="pres">
      <dgm:prSet presAssocID="{14D8723D-E63A-466D-A9EF-01727D69E769}" presName="root" presStyleCnt="0">
        <dgm:presLayoutVars>
          <dgm:dir/>
          <dgm:resizeHandles val="exact"/>
        </dgm:presLayoutVars>
      </dgm:prSet>
      <dgm:spPr/>
    </dgm:pt>
    <dgm:pt modelId="{B027AA4F-285C-441A-8650-FAD30FEAC833}" type="pres">
      <dgm:prSet presAssocID="{744346AF-F475-4765-A5FC-002291BFE15F}" presName="compNode" presStyleCnt="0"/>
      <dgm:spPr/>
    </dgm:pt>
    <dgm:pt modelId="{93A31596-C79F-4B50-9E96-A5F43A8EA1DA}" type="pres">
      <dgm:prSet presAssocID="{744346AF-F475-4765-A5FC-002291BFE15F}" presName="iconRect" presStyleLbl="node1" presStyleIdx="0" presStyleCnt="3" custLinFactNeighborX="-691" custLinFactNeighborY="-3889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47F49FC-67EA-464A-92BC-4C1BEE30CC22}" type="pres">
      <dgm:prSet presAssocID="{744346AF-F475-4765-A5FC-002291BFE15F}" presName="iconSpace" presStyleCnt="0"/>
      <dgm:spPr/>
    </dgm:pt>
    <dgm:pt modelId="{128A955B-D811-4E88-9398-7F581CE7D34F}" type="pres">
      <dgm:prSet presAssocID="{744346AF-F475-4765-A5FC-002291BFE15F}" presName="parTx" presStyleLbl="revTx" presStyleIdx="0" presStyleCnt="6" custScaleX="100458" custScaleY="184549" custLinFactNeighborX="-13" custLinFactNeighborY="26515">
        <dgm:presLayoutVars>
          <dgm:chMax val="0"/>
          <dgm:chPref val="0"/>
        </dgm:presLayoutVars>
      </dgm:prSet>
      <dgm:spPr/>
    </dgm:pt>
    <dgm:pt modelId="{8E52F041-3B13-48C1-830B-0F07051F1059}" type="pres">
      <dgm:prSet presAssocID="{744346AF-F475-4765-A5FC-002291BFE15F}" presName="txSpace" presStyleCnt="0"/>
      <dgm:spPr/>
    </dgm:pt>
    <dgm:pt modelId="{32456370-D7D0-4D4C-A9CF-6AD4DA04A332}" type="pres">
      <dgm:prSet presAssocID="{744346AF-F475-4765-A5FC-002291BFE15F}" presName="desTx" presStyleLbl="revTx" presStyleIdx="1" presStyleCnt="6">
        <dgm:presLayoutVars/>
      </dgm:prSet>
      <dgm:spPr/>
    </dgm:pt>
    <dgm:pt modelId="{787FD1E4-8144-40E7-8F01-660C2D8D4896}" type="pres">
      <dgm:prSet presAssocID="{81DF9CB3-C026-4EB7-90B7-BF14B2A9EB22}" presName="sibTrans" presStyleCnt="0"/>
      <dgm:spPr/>
    </dgm:pt>
    <dgm:pt modelId="{8FF7678E-5BDB-407B-B728-C0E2F2BD828E}" type="pres">
      <dgm:prSet presAssocID="{7CE4F3AF-6266-49EF-81D5-A697535CD937}" presName="compNode" presStyleCnt="0"/>
      <dgm:spPr/>
    </dgm:pt>
    <dgm:pt modelId="{75AC7C02-4AA4-4B6B-9CB2-9FE83576219F}" type="pres">
      <dgm:prSet presAssocID="{7CE4F3AF-6266-49EF-81D5-A697535CD937}" presName="iconRect" presStyleLbl="node1" presStyleIdx="1" presStyleCnt="3" custLinFactNeighborX="-915" custLinFactNeighborY="-4497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2941D4EE-F821-47D5-B46E-8108CC9193A4}" type="pres">
      <dgm:prSet presAssocID="{7CE4F3AF-6266-49EF-81D5-A697535CD937}" presName="iconSpace" presStyleCnt="0"/>
      <dgm:spPr/>
    </dgm:pt>
    <dgm:pt modelId="{D6513DCA-E1FC-473B-A3F3-E13D4EB53EDF}" type="pres">
      <dgm:prSet presAssocID="{7CE4F3AF-6266-49EF-81D5-A697535CD937}" presName="parTx" presStyleLbl="revTx" presStyleIdx="2" presStyleCnt="6">
        <dgm:presLayoutVars>
          <dgm:chMax val="0"/>
          <dgm:chPref val="0"/>
        </dgm:presLayoutVars>
      </dgm:prSet>
      <dgm:spPr/>
    </dgm:pt>
    <dgm:pt modelId="{C13B3508-6BD1-4FA8-A878-A17DE3B7D0AD}" type="pres">
      <dgm:prSet presAssocID="{7CE4F3AF-6266-49EF-81D5-A697535CD937}" presName="txSpace" presStyleCnt="0"/>
      <dgm:spPr/>
    </dgm:pt>
    <dgm:pt modelId="{D851F6B4-5776-4974-8B8E-12172696288F}" type="pres">
      <dgm:prSet presAssocID="{7CE4F3AF-6266-49EF-81D5-A697535CD937}" presName="desTx" presStyleLbl="revTx" presStyleIdx="3" presStyleCnt="6">
        <dgm:presLayoutVars/>
      </dgm:prSet>
      <dgm:spPr/>
    </dgm:pt>
    <dgm:pt modelId="{11E02C67-2700-4A19-B7BE-FEBC53F55F72}" type="pres">
      <dgm:prSet presAssocID="{63804F3A-F023-408A-B09A-B0A04E105013}" presName="sibTrans" presStyleCnt="0"/>
      <dgm:spPr/>
    </dgm:pt>
    <dgm:pt modelId="{C62E5EBF-6E7A-4F22-8B96-DBB4846BA85C}" type="pres">
      <dgm:prSet presAssocID="{C99787BC-4FB3-4631-BBCF-BA8B8622B4DE}" presName="compNode" presStyleCnt="0"/>
      <dgm:spPr/>
    </dgm:pt>
    <dgm:pt modelId="{79255F59-C9A4-4705-A001-B48EB9600172}" type="pres">
      <dgm:prSet presAssocID="{C99787BC-4FB3-4631-BBCF-BA8B8622B4DE}" presName="iconRect" presStyleLbl="node1" presStyleIdx="2" presStyleCnt="3" custLinFactNeighborX="-915" custLinFactNeighborY="-4497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EA1C9134-7137-40CB-8545-C02411F0FDEF}" type="pres">
      <dgm:prSet presAssocID="{C99787BC-4FB3-4631-BBCF-BA8B8622B4DE}" presName="iconSpace" presStyleCnt="0"/>
      <dgm:spPr/>
    </dgm:pt>
    <dgm:pt modelId="{9B0C4C0C-1880-4D81-8FA2-985BCEFAE3DE}" type="pres">
      <dgm:prSet presAssocID="{C99787BC-4FB3-4631-BBCF-BA8B8622B4DE}" presName="parTx" presStyleLbl="revTx" presStyleIdx="4" presStyleCnt="6">
        <dgm:presLayoutVars>
          <dgm:chMax val="0"/>
          <dgm:chPref val="0"/>
        </dgm:presLayoutVars>
      </dgm:prSet>
      <dgm:spPr/>
    </dgm:pt>
    <dgm:pt modelId="{3EECEA43-2A82-4910-B4A4-F1AC31DE033A}" type="pres">
      <dgm:prSet presAssocID="{C99787BC-4FB3-4631-BBCF-BA8B8622B4DE}" presName="txSpace" presStyleCnt="0"/>
      <dgm:spPr/>
    </dgm:pt>
    <dgm:pt modelId="{B0E4C869-D0BB-4BD5-85F1-A18D1DB4BF58}" type="pres">
      <dgm:prSet presAssocID="{C99787BC-4FB3-4631-BBCF-BA8B8622B4DE}" presName="desTx" presStyleLbl="revTx" presStyleIdx="5" presStyleCnt="6">
        <dgm:presLayoutVars/>
      </dgm:prSet>
      <dgm:spPr/>
    </dgm:pt>
  </dgm:ptLst>
  <dgm:cxnLst>
    <dgm:cxn modelId="{27F6B12A-40DA-4539-90A6-7BC2652E6AE0}" type="presOf" srcId="{FEC6A9A4-29CA-49C2-8160-3BAD411F806C}" destId="{B0E4C869-D0BB-4BD5-85F1-A18D1DB4BF58}" srcOrd="0" destOrd="0" presId="urn:microsoft.com/office/officeart/2018/2/layout/IconLabelDescriptionList"/>
    <dgm:cxn modelId="{5562122B-143B-4D98-BC75-6F631A5B3954}" srcId="{14D8723D-E63A-466D-A9EF-01727D69E769}" destId="{7CE4F3AF-6266-49EF-81D5-A697535CD937}" srcOrd="1" destOrd="0" parTransId="{D0CE3F27-B89C-48B0-BFFB-B16CDFA6BADB}" sibTransId="{63804F3A-F023-408A-B09A-B0A04E105013}"/>
    <dgm:cxn modelId="{3B7F233E-FD78-4506-8515-CD2022C4EBC5}" type="presOf" srcId="{C99787BC-4FB3-4631-BBCF-BA8B8622B4DE}" destId="{9B0C4C0C-1880-4D81-8FA2-985BCEFAE3DE}" srcOrd="0" destOrd="0" presId="urn:microsoft.com/office/officeart/2018/2/layout/IconLabelDescriptionList"/>
    <dgm:cxn modelId="{E8FA3E88-EBC6-41EF-A7A4-C604C01BC083}" type="presOf" srcId="{744346AF-F475-4765-A5FC-002291BFE15F}" destId="{128A955B-D811-4E88-9398-7F581CE7D34F}" srcOrd="0" destOrd="0" presId="urn:microsoft.com/office/officeart/2018/2/layout/IconLabelDescriptionList"/>
    <dgm:cxn modelId="{008DF28F-DEA4-4EEC-B9BE-050C90EF6BF8}" srcId="{14D8723D-E63A-466D-A9EF-01727D69E769}" destId="{744346AF-F475-4765-A5FC-002291BFE15F}" srcOrd="0" destOrd="0" parTransId="{114ED7E4-D06B-4120-BC47-99F804499E4B}" sibTransId="{81DF9CB3-C026-4EB7-90B7-BF14B2A9EB22}"/>
    <dgm:cxn modelId="{F4AF9AB7-B1D3-493F-BC64-D9814AC15CB1}" type="presOf" srcId="{7CE4F3AF-6266-49EF-81D5-A697535CD937}" destId="{D6513DCA-E1FC-473B-A3F3-E13D4EB53EDF}" srcOrd="0" destOrd="0" presId="urn:microsoft.com/office/officeart/2018/2/layout/IconLabelDescriptionList"/>
    <dgm:cxn modelId="{DC7E07B9-FE1D-4827-B988-C8B5F9EC1413}" srcId="{14D8723D-E63A-466D-A9EF-01727D69E769}" destId="{C99787BC-4FB3-4631-BBCF-BA8B8622B4DE}" srcOrd="2" destOrd="0" parTransId="{B00E6EFD-E8C3-4098-948F-F6C04CCAA2B8}" sibTransId="{C651EFD2-A09F-460A-88CA-F8D17445C6DD}"/>
    <dgm:cxn modelId="{B8C46AB9-DC2E-49EB-B1FC-BD240697255D}" type="presOf" srcId="{14D8723D-E63A-466D-A9EF-01727D69E769}" destId="{DB1FC3E8-B4A8-43D5-8932-9EB0220BB1E9}" srcOrd="0" destOrd="0" presId="urn:microsoft.com/office/officeart/2018/2/layout/IconLabelDescriptionList"/>
    <dgm:cxn modelId="{CD5757C4-1662-424C-B793-388BE7CE4C49}" srcId="{C99787BC-4FB3-4631-BBCF-BA8B8622B4DE}" destId="{FEC6A9A4-29CA-49C2-8160-3BAD411F806C}" srcOrd="0" destOrd="0" parTransId="{4130AC8E-5811-46E4-8C87-9DA9ED87FF07}" sibTransId="{E6031471-1C87-43C9-BFEE-456D7BACA215}"/>
    <dgm:cxn modelId="{34DBB536-B8A0-4FE7-AE50-3C9BDBE722EB}" type="presParOf" srcId="{DB1FC3E8-B4A8-43D5-8932-9EB0220BB1E9}" destId="{B027AA4F-285C-441A-8650-FAD30FEAC833}" srcOrd="0" destOrd="0" presId="urn:microsoft.com/office/officeart/2018/2/layout/IconLabelDescriptionList"/>
    <dgm:cxn modelId="{74415C7A-7AD8-4237-8E21-84DA55001548}" type="presParOf" srcId="{B027AA4F-285C-441A-8650-FAD30FEAC833}" destId="{93A31596-C79F-4B50-9E96-A5F43A8EA1DA}" srcOrd="0" destOrd="0" presId="urn:microsoft.com/office/officeart/2018/2/layout/IconLabelDescriptionList"/>
    <dgm:cxn modelId="{20BFCC3B-F44F-48CF-B2BD-10C31A8CCF36}" type="presParOf" srcId="{B027AA4F-285C-441A-8650-FAD30FEAC833}" destId="{B47F49FC-67EA-464A-92BC-4C1BEE30CC22}" srcOrd="1" destOrd="0" presId="urn:microsoft.com/office/officeart/2018/2/layout/IconLabelDescriptionList"/>
    <dgm:cxn modelId="{D8537772-3AFE-43B5-90E5-FBC1A6D8D6AA}" type="presParOf" srcId="{B027AA4F-285C-441A-8650-FAD30FEAC833}" destId="{128A955B-D811-4E88-9398-7F581CE7D34F}" srcOrd="2" destOrd="0" presId="urn:microsoft.com/office/officeart/2018/2/layout/IconLabelDescriptionList"/>
    <dgm:cxn modelId="{A889E379-5641-4DAF-B630-7681A3EB83BC}" type="presParOf" srcId="{B027AA4F-285C-441A-8650-FAD30FEAC833}" destId="{8E52F041-3B13-48C1-830B-0F07051F1059}" srcOrd="3" destOrd="0" presId="urn:microsoft.com/office/officeart/2018/2/layout/IconLabelDescriptionList"/>
    <dgm:cxn modelId="{7149474B-C167-4625-A738-19D5EACC1B3E}" type="presParOf" srcId="{B027AA4F-285C-441A-8650-FAD30FEAC833}" destId="{32456370-D7D0-4D4C-A9CF-6AD4DA04A332}" srcOrd="4" destOrd="0" presId="urn:microsoft.com/office/officeart/2018/2/layout/IconLabelDescriptionList"/>
    <dgm:cxn modelId="{CACCB42D-6C84-435C-9433-00FF0B5C7792}" type="presParOf" srcId="{DB1FC3E8-B4A8-43D5-8932-9EB0220BB1E9}" destId="{787FD1E4-8144-40E7-8F01-660C2D8D4896}" srcOrd="1" destOrd="0" presId="urn:microsoft.com/office/officeart/2018/2/layout/IconLabelDescriptionList"/>
    <dgm:cxn modelId="{5D7645A4-5D79-4487-BDBF-ED763887408E}" type="presParOf" srcId="{DB1FC3E8-B4A8-43D5-8932-9EB0220BB1E9}" destId="{8FF7678E-5BDB-407B-B728-C0E2F2BD828E}" srcOrd="2" destOrd="0" presId="urn:microsoft.com/office/officeart/2018/2/layout/IconLabelDescriptionList"/>
    <dgm:cxn modelId="{3A926D98-17E0-490B-B433-351175011B16}" type="presParOf" srcId="{8FF7678E-5BDB-407B-B728-C0E2F2BD828E}" destId="{75AC7C02-4AA4-4B6B-9CB2-9FE83576219F}" srcOrd="0" destOrd="0" presId="urn:microsoft.com/office/officeart/2018/2/layout/IconLabelDescriptionList"/>
    <dgm:cxn modelId="{4F7522FB-EE10-419E-8F5C-05B533302C74}" type="presParOf" srcId="{8FF7678E-5BDB-407B-B728-C0E2F2BD828E}" destId="{2941D4EE-F821-47D5-B46E-8108CC9193A4}" srcOrd="1" destOrd="0" presId="urn:microsoft.com/office/officeart/2018/2/layout/IconLabelDescriptionList"/>
    <dgm:cxn modelId="{8B52E4B1-C980-4719-8D2A-EC9AB624B37A}" type="presParOf" srcId="{8FF7678E-5BDB-407B-B728-C0E2F2BD828E}" destId="{D6513DCA-E1FC-473B-A3F3-E13D4EB53EDF}" srcOrd="2" destOrd="0" presId="urn:microsoft.com/office/officeart/2018/2/layout/IconLabelDescriptionList"/>
    <dgm:cxn modelId="{EAAAEE9A-30A8-44AE-8442-AA0DDA6A75D4}" type="presParOf" srcId="{8FF7678E-5BDB-407B-B728-C0E2F2BD828E}" destId="{C13B3508-6BD1-4FA8-A878-A17DE3B7D0AD}" srcOrd="3" destOrd="0" presId="urn:microsoft.com/office/officeart/2018/2/layout/IconLabelDescriptionList"/>
    <dgm:cxn modelId="{3732AC6F-41C4-4F0E-9CB5-4430BE201711}" type="presParOf" srcId="{8FF7678E-5BDB-407B-B728-C0E2F2BD828E}" destId="{D851F6B4-5776-4974-8B8E-12172696288F}" srcOrd="4" destOrd="0" presId="urn:microsoft.com/office/officeart/2018/2/layout/IconLabelDescriptionList"/>
    <dgm:cxn modelId="{4070AF44-D4B6-40AA-A1AF-F2910D61805A}" type="presParOf" srcId="{DB1FC3E8-B4A8-43D5-8932-9EB0220BB1E9}" destId="{11E02C67-2700-4A19-B7BE-FEBC53F55F72}" srcOrd="3" destOrd="0" presId="urn:microsoft.com/office/officeart/2018/2/layout/IconLabelDescriptionList"/>
    <dgm:cxn modelId="{92D59132-5D52-430D-AEA0-33D0E52910A6}" type="presParOf" srcId="{DB1FC3E8-B4A8-43D5-8932-9EB0220BB1E9}" destId="{C62E5EBF-6E7A-4F22-8B96-DBB4846BA85C}" srcOrd="4" destOrd="0" presId="urn:microsoft.com/office/officeart/2018/2/layout/IconLabelDescriptionList"/>
    <dgm:cxn modelId="{F7B1CFF4-9794-488F-A411-88C22451DBB4}" type="presParOf" srcId="{C62E5EBF-6E7A-4F22-8B96-DBB4846BA85C}" destId="{79255F59-C9A4-4705-A001-B48EB9600172}" srcOrd="0" destOrd="0" presId="urn:microsoft.com/office/officeart/2018/2/layout/IconLabelDescriptionList"/>
    <dgm:cxn modelId="{C2406DA6-1E72-4EF6-BB81-21DD211946AC}" type="presParOf" srcId="{C62E5EBF-6E7A-4F22-8B96-DBB4846BA85C}" destId="{EA1C9134-7137-40CB-8545-C02411F0FDEF}" srcOrd="1" destOrd="0" presId="urn:microsoft.com/office/officeart/2018/2/layout/IconLabelDescriptionList"/>
    <dgm:cxn modelId="{6509C27E-567F-4D4B-BD49-510A1FC17DE3}" type="presParOf" srcId="{C62E5EBF-6E7A-4F22-8B96-DBB4846BA85C}" destId="{9B0C4C0C-1880-4D81-8FA2-985BCEFAE3DE}" srcOrd="2" destOrd="0" presId="urn:microsoft.com/office/officeart/2018/2/layout/IconLabelDescriptionList"/>
    <dgm:cxn modelId="{5B36942A-36E4-4793-B3DA-A94C99BF478F}" type="presParOf" srcId="{C62E5EBF-6E7A-4F22-8B96-DBB4846BA85C}" destId="{3EECEA43-2A82-4910-B4A4-F1AC31DE033A}" srcOrd="3" destOrd="0" presId="urn:microsoft.com/office/officeart/2018/2/layout/IconLabelDescriptionList"/>
    <dgm:cxn modelId="{C01B92EC-AC93-40CA-8EDE-F3B9606C6851}" type="presParOf" srcId="{C62E5EBF-6E7A-4F22-8B96-DBB4846BA85C}" destId="{B0E4C869-D0BB-4BD5-85F1-A18D1DB4BF5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1596-C79F-4B50-9E96-A5F43A8EA1DA}">
      <dsp:nvSpPr>
        <dsp:cNvPr id="0" name=""/>
        <dsp:cNvSpPr/>
      </dsp:nvSpPr>
      <dsp:spPr>
        <a:xfrm>
          <a:off x="0" y="0"/>
          <a:ext cx="1190109" cy="1190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8A955B-D811-4E88-9398-7F581CE7D34F}">
      <dsp:nvSpPr>
        <dsp:cNvPr id="0" name=""/>
        <dsp:cNvSpPr/>
      </dsp:nvSpPr>
      <dsp:spPr>
        <a:xfrm>
          <a:off x="0" y="1509702"/>
          <a:ext cx="3415885" cy="2588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endParaRPr lang="en-US" sz="2000" b="0" kern="1200" dirty="0"/>
        </a:p>
      </dsp:txBody>
      <dsp:txXfrm>
        <a:off x="0" y="1509702"/>
        <a:ext cx="3415885" cy="2588537"/>
      </dsp:txXfrm>
    </dsp:sp>
    <dsp:sp modelId="{32456370-D7D0-4D4C-A9CF-6AD4DA04A332}">
      <dsp:nvSpPr>
        <dsp:cNvPr id="0" name=""/>
        <dsp:cNvSpPr/>
      </dsp:nvSpPr>
      <dsp:spPr>
        <a:xfrm>
          <a:off x="8220" y="3204933"/>
          <a:ext cx="3400312" cy="759607"/>
        </a:xfrm>
        <a:prstGeom prst="rect">
          <a:avLst/>
        </a:prstGeom>
        <a:noFill/>
        <a:ln>
          <a:noFill/>
        </a:ln>
        <a:effectLst/>
      </dsp:spPr>
      <dsp:style>
        <a:lnRef idx="0">
          <a:scrgbClr r="0" g="0" b="0"/>
        </a:lnRef>
        <a:fillRef idx="0">
          <a:scrgbClr r="0" g="0" b="0"/>
        </a:fillRef>
        <a:effectRef idx="0">
          <a:scrgbClr r="0" g="0" b="0"/>
        </a:effectRef>
        <a:fontRef idx="minor"/>
      </dsp:style>
    </dsp:sp>
    <dsp:sp modelId="{75AC7C02-4AA4-4B6B-9CB2-9FE83576219F}">
      <dsp:nvSpPr>
        <dsp:cNvPr id="0" name=""/>
        <dsp:cNvSpPr/>
      </dsp:nvSpPr>
      <dsp:spPr>
        <a:xfrm>
          <a:off x="4000484" y="0"/>
          <a:ext cx="1190109" cy="1190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513DCA-E1FC-473B-A3F3-E13D4EB53EDF}">
      <dsp:nvSpPr>
        <dsp:cNvPr id="0" name=""/>
        <dsp:cNvSpPr/>
      </dsp:nvSpPr>
      <dsp:spPr>
        <a:xfrm>
          <a:off x="4011373" y="1730749"/>
          <a:ext cx="3400312" cy="1402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AU" sz="2000" b="0" kern="1200" dirty="0"/>
            <a:t>A range of machine learning methods exist, e.g. random forest, gradient boost, </a:t>
          </a:r>
          <a:r>
            <a:rPr lang="en-AU" sz="2000" b="0" i="1" kern="1200" dirty="0"/>
            <a:t>k</a:t>
          </a:r>
          <a:r>
            <a:rPr lang="en-AU" sz="2000" b="0" kern="1200" dirty="0"/>
            <a:t>-nearest neighbours, support-vector machine, and neural networks</a:t>
          </a:r>
          <a:endParaRPr lang="en-US" sz="2000" b="0" kern="1200" dirty="0"/>
        </a:p>
      </dsp:txBody>
      <dsp:txXfrm>
        <a:off x="4011373" y="1730749"/>
        <a:ext cx="3400312" cy="1402628"/>
      </dsp:txXfrm>
    </dsp:sp>
    <dsp:sp modelId="{D851F6B4-5776-4974-8B8E-12172696288F}">
      <dsp:nvSpPr>
        <dsp:cNvPr id="0" name=""/>
        <dsp:cNvSpPr/>
      </dsp:nvSpPr>
      <dsp:spPr>
        <a:xfrm>
          <a:off x="4011373" y="3204933"/>
          <a:ext cx="3400312" cy="759607"/>
        </a:xfrm>
        <a:prstGeom prst="rect">
          <a:avLst/>
        </a:prstGeom>
        <a:noFill/>
        <a:ln>
          <a:noFill/>
        </a:ln>
        <a:effectLst/>
      </dsp:spPr>
      <dsp:style>
        <a:lnRef idx="0">
          <a:scrgbClr r="0" g="0" b="0"/>
        </a:lnRef>
        <a:fillRef idx="0">
          <a:scrgbClr r="0" g="0" b="0"/>
        </a:fillRef>
        <a:effectRef idx="0">
          <a:scrgbClr r="0" g="0" b="0"/>
        </a:effectRef>
        <a:fontRef idx="minor"/>
      </dsp:style>
    </dsp:sp>
    <dsp:sp modelId="{79255F59-C9A4-4705-A001-B48EB9600172}">
      <dsp:nvSpPr>
        <dsp:cNvPr id="0" name=""/>
        <dsp:cNvSpPr/>
      </dsp:nvSpPr>
      <dsp:spPr>
        <a:xfrm>
          <a:off x="7995851" y="0"/>
          <a:ext cx="1190109" cy="1190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0C4C0C-1880-4D81-8FA2-985BCEFAE3DE}">
      <dsp:nvSpPr>
        <dsp:cNvPr id="0" name=""/>
        <dsp:cNvSpPr/>
      </dsp:nvSpPr>
      <dsp:spPr>
        <a:xfrm>
          <a:off x="8006741" y="1730749"/>
          <a:ext cx="3400312" cy="1402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AU" sz="2000" b="0" kern="1200" dirty="0"/>
            <a:t>Authors used neural networks which can model complex non-linear relationships between the outcome variable and its predictors</a:t>
          </a:r>
          <a:endParaRPr lang="en-US" sz="2000" b="0" kern="1200" dirty="0"/>
        </a:p>
      </dsp:txBody>
      <dsp:txXfrm>
        <a:off x="8006741" y="1730749"/>
        <a:ext cx="3400312" cy="1402628"/>
      </dsp:txXfrm>
    </dsp:sp>
    <dsp:sp modelId="{B0E4C869-D0BB-4BD5-85F1-A18D1DB4BF58}">
      <dsp:nvSpPr>
        <dsp:cNvPr id="0" name=""/>
        <dsp:cNvSpPr/>
      </dsp:nvSpPr>
      <dsp:spPr>
        <a:xfrm>
          <a:off x="8006741" y="3204933"/>
          <a:ext cx="3400312" cy="759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AU" sz="1800" kern="1200" dirty="0"/>
            <a:t>Has been the source of recent ground-breaking findings in physics, chemistry, and biology</a:t>
          </a:r>
          <a:endParaRPr lang="en-US" sz="1800" kern="1200" dirty="0"/>
        </a:p>
      </dsp:txBody>
      <dsp:txXfrm>
        <a:off x="8006741" y="3204933"/>
        <a:ext cx="3400312" cy="75960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1597-ED36-EE48-80B8-B7D26B17E5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4E515E1E-A643-824E-9D0E-8BFE6ACA0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5ADC4988-59FB-EF4A-A556-D859E1B65672}"/>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5" name="Footer Placeholder 4">
            <a:extLst>
              <a:ext uri="{FF2B5EF4-FFF2-40B4-BE49-F238E27FC236}">
                <a16:creationId xmlns:a16="http://schemas.microsoft.com/office/drawing/2014/main" id="{42D94B9F-7F7B-8E45-8448-3B6BA4D437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232388C-9D8A-BF49-9451-5FC08E07ED88}"/>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30188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19DE-B939-BB48-8F08-79575E71E914}"/>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AE66E239-C592-4C46-8BDD-9D5B0AF0425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187D6CD6-3868-9E43-997A-A03992C02A92}"/>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5" name="Footer Placeholder 4">
            <a:extLst>
              <a:ext uri="{FF2B5EF4-FFF2-40B4-BE49-F238E27FC236}">
                <a16:creationId xmlns:a16="http://schemas.microsoft.com/office/drawing/2014/main" id="{FABDABCC-9A19-524C-BD82-590779A9E5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4039B62-D2C2-D24D-96A7-04A6A5AAC23E}"/>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375975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0D2BA7-9FB1-AF4F-A30B-8A08FC36F45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7D6D1A08-311C-6C42-A391-8231790004B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823201BC-8D71-C64A-A266-D7346BEFEC14}"/>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5" name="Footer Placeholder 4">
            <a:extLst>
              <a:ext uri="{FF2B5EF4-FFF2-40B4-BE49-F238E27FC236}">
                <a16:creationId xmlns:a16="http://schemas.microsoft.com/office/drawing/2014/main" id="{14A4E56E-22A0-7340-B717-7C7A18FAE43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9A77ED-31A1-FE44-8FF2-8FF6A353A2C4}"/>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129270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68EF-C731-3F44-B6B3-098324AD90A8}"/>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9826A37-4747-8849-8A52-7B035C9667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C2C2006E-2162-454E-B9A8-3AAE50B7D789}"/>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5" name="Footer Placeholder 4">
            <a:extLst>
              <a:ext uri="{FF2B5EF4-FFF2-40B4-BE49-F238E27FC236}">
                <a16:creationId xmlns:a16="http://schemas.microsoft.com/office/drawing/2014/main" id="{1F11B904-01C8-2C4A-814B-50D337DD6E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FF0EC41-4DB8-534C-A963-35B8927DDFCE}"/>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181627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3258-FB7E-174E-AB3F-AE31EB4CD7E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04D8F955-E406-8844-8279-93954E17B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394B7A-E036-1040-9D5F-DC266BFCFAED}"/>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5" name="Footer Placeholder 4">
            <a:extLst>
              <a:ext uri="{FF2B5EF4-FFF2-40B4-BE49-F238E27FC236}">
                <a16:creationId xmlns:a16="http://schemas.microsoft.com/office/drawing/2014/main" id="{47666313-8035-F940-8856-FF815D209B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3580D1-25F5-4144-9825-0AFEAE36D49E}"/>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77043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1DA9-E5A7-F143-A334-3A0849E6211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0BD7C450-4E31-B94C-A290-5B85A5CBF6D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B3C090C7-8286-FE42-8793-965B511105D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38B16CFB-5C71-304D-BCFB-7A86DCC1CEE7}"/>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6" name="Footer Placeholder 5">
            <a:extLst>
              <a:ext uri="{FF2B5EF4-FFF2-40B4-BE49-F238E27FC236}">
                <a16:creationId xmlns:a16="http://schemas.microsoft.com/office/drawing/2014/main" id="{5A591C28-A8E7-8044-9DC3-48DCD9DA0E7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0B6851A-B7D8-CF40-A7BC-2CE4A91BBA1B}"/>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199551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9E8A-81AB-D447-B7FC-FED38973AE2D}"/>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A3EEB064-AE49-EE45-9B2E-4E634F65D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81D9D4A-C439-D14D-8890-C2484B367C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91A5F7F8-E96C-3642-822F-E4AF9FABF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9FB972-95DB-4B40-83EC-B142D57BE2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92460798-14CE-A043-8CBC-E37986ADC82C}"/>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8" name="Footer Placeholder 7">
            <a:extLst>
              <a:ext uri="{FF2B5EF4-FFF2-40B4-BE49-F238E27FC236}">
                <a16:creationId xmlns:a16="http://schemas.microsoft.com/office/drawing/2014/main" id="{4ED9481E-ACD0-AA44-B43F-324026ADB2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9A65792-FC16-AB40-8DF3-545AB91C64B2}"/>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28560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3D79-7F56-9C47-BA4B-069C37E2A2AC}"/>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A8E2B453-0B6D-9347-8CD5-49F3AE969508}"/>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4" name="Footer Placeholder 3">
            <a:extLst>
              <a:ext uri="{FF2B5EF4-FFF2-40B4-BE49-F238E27FC236}">
                <a16:creationId xmlns:a16="http://schemas.microsoft.com/office/drawing/2014/main" id="{4081506F-A9A6-494D-816D-E866BB96089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838F4A6-2F34-A74D-9F9F-99671C791E0A}"/>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344883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BFEA3-2241-3F41-9A34-538330957CB6}"/>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3" name="Footer Placeholder 2">
            <a:extLst>
              <a:ext uri="{FF2B5EF4-FFF2-40B4-BE49-F238E27FC236}">
                <a16:creationId xmlns:a16="http://schemas.microsoft.com/office/drawing/2014/main" id="{A03EB213-587B-BD40-98C1-E66B07DDA38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4E783AE-01D8-3C43-B759-71F2FAA80D04}"/>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273017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EA6B-356F-7B46-8F4F-7A103DA73E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7C6F004F-DB00-1140-86E1-42CD99849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7DFACFB9-9968-8E42-9686-E7A2191A7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FBB8F1-81A2-C645-91CE-EF4EC8DE4A48}"/>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6" name="Footer Placeholder 5">
            <a:extLst>
              <a:ext uri="{FF2B5EF4-FFF2-40B4-BE49-F238E27FC236}">
                <a16:creationId xmlns:a16="http://schemas.microsoft.com/office/drawing/2014/main" id="{1EF6D178-CB5C-7D4A-A25E-1EDDB9644EE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D939E41-DDC0-734F-9A0B-68F90CBB57CF}"/>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313994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2899-B19B-954D-A234-3472B193E7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9FEB57CB-D031-CC4D-8395-094EC150B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711A648-AEAF-8C44-A1D6-896F23EC9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445091-6219-3947-A6A5-DE6EA090D34A}"/>
              </a:ext>
            </a:extLst>
          </p:cNvPr>
          <p:cNvSpPr>
            <a:spLocks noGrp="1"/>
          </p:cNvSpPr>
          <p:nvPr>
            <p:ph type="dt" sz="half" idx="10"/>
          </p:nvPr>
        </p:nvSpPr>
        <p:spPr/>
        <p:txBody>
          <a:bodyPr/>
          <a:lstStyle/>
          <a:p>
            <a:fld id="{804D1375-6C66-A640-A144-C976F12202EF}" type="datetimeFigureOut">
              <a:rPr lang="en-AU" smtClean="0"/>
              <a:t>20/11/20</a:t>
            </a:fld>
            <a:endParaRPr lang="en-AU"/>
          </a:p>
        </p:txBody>
      </p:sp>
      <p:sp>
        <p:nvSpPr>
          <p:cNvPr id="6" name="Footer Placeholder 5">
            <a:extLst>
              <a:ext uri="{FF2B5EF4-FFF2-40B4-BE49-F238E27FC236}">
                <a16:creationId xmlns:a16="http://schemas.microsoft.com/office/drawing/2014/main" id="{45EA0880-BF76-B34F-A2E9-97EBD562065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A06D2A0-732C-D54F-8A1A-A78DC1D57613}"/>
              </a:ext>
            </a:extLst>
          </p:cNvPr>
          <p:cNvSpPr>
            <a:spLocks noGrp="1"/>
          </p:cNvSpPr>
          <p:nvPr>
            <p:ph type="sldNum" sz="quarter" idx="12"/>
          </p:nvPr>
        </p:nvSpPr>
        <p:spPr/>
        <p:txBody>
          <a:bodyPr/>
          <a:lstStyle/>
          <a:p>
            <a:fld id="{314C7F59-D263-C14E-9F05-78776BC45FA2}" type="slidenum">
              <a:rPr lang="en-AU" smtClean="0"/>
              <a:t>‹#›</a:t>
            </a:fld>
            <a:endParaRPr lang="en-AU"/>
          </a:p>
        </p:txBody>
      </p:sp>
    </p:spTree>
    <p:extLst>
      <p:ext uri="{BB962C8B-B14F-4D97-AF65-F5344CB8AC3E}">
        <p14:creationId xmlns:p14="http://schemas.microsoft.com/office/powerpoint/2010/main" val="27079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9E962-AA67-934C-A07E-36E4607C6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1E93A637-380A-B043-BE49-C31A22468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9E8ECB63-EAD8-EC4B-8E9F-F9B47F0E5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D1375-6C66-A640-A144-C976F12202EF}" type="datetimeFigureOut">
              <a:rPr lang="en-AU" smtClean="0"/>
              <a:t>20/11/20</a:t>
            </a:fld>
            <a:endParaRPr lang="en-AU"/>
          </a:p>
        </p:txBody>
      </p:sp>
      <p:sp>
        <p:nvSpPr>
          <p:cNvPr id="5" name="Footer Placeholder 4">
            <a:extLst>
              <a:ext uri="{FF2B5EF4-FFF2-40B4-BE49-F238E27FC236}">
                <a16:creationId xmlns:a16="http://schemas.microsoft.com/office/drawing/2014/main" id="{C9268ED9-E7C3-0048-A33D-E9E14AA21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29B91DE-E4A6-AF4E-BD94-786B3CE4C7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C7F59-D263-C14E-9F05-78776BC45FA2}" type="slidenum">
              <a:rPr lang="en-AU" smtClean="0"/>
              <a:t>‹#›</a:t>
            </a:fld>
            <a:endParaRPr lang="en-AU"/>
          </a:p>
        </p:txBody>
      </p:sp>
    </p:spTree>
    <p:extLst>
      <p:ext uri="{BB962C8B-B14F-4D97-AF65-F5344CB8AC3E}">
        <p14:creationId xmlns:p14="http://schemas.microsoft.com/office/powerpoint/2010/main" val="1056783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775D-91F9-A74E-A43B-43FC7D6EC503}"/>
              </a:ext>
            </a:extLst>
          </p:cNvPr>
          <p:cNvSpPr>
            <a:spLocks noGrp="1"/>
          </p:cNvSpPr>
          <p:nvPr>
            <p:ph type="ctrTitle"/>
          </p:nvPr>
        </p:nvSpPr>
        <p:spPr/>
        <p:txBody>
          <a:bodyPr>
            <a:normAutofit fontScale="90000"/>
          </a:bodyPr>
          <a:lstStyle/>
          <a:p>
            <a:r>
              <a:rPr lang="en-AU" sz="5400" dirty="0"/>
              <a:t>Article Discussion</a:t>
            </a:r>
            <a:br>
              <a:rPr lang="en-AU" sz="1800" dirty="0"/>
            </a:br>
            <a:r>
              <a:rPr lang="en-AU" sz="2800" b="1" i="1" dirty="0"/>
              <a:t>Using Machine Learning to Generate Novel Hypotheses: Increasing Optimism About COVID-19 Makes People Less Willing to Justify Unethical </a:t>
            </a:r>
            <a:r>
              <a:rPr lang="en-AU" sz="2800" b="1" i="1" dirty="0" err="1"/>
              <a:t>Behaviors</a:t>
            </a:r>
            <a:br>
              <a:rPr lang="en-AU" sz="2000" b="1" dirty="0"/>
            </a:br>
            <a:r>
              <a:rPr lang="en-AU" sz="2000" b="1" dirty="0"/>
              <a:t>Abhishek Sheetal, </a:t>
            </a:r>
            <a:r>
              <a:rPr lang="en-AU" sz="2000" b="1" dirty="0" err="1"/>
              <a:t>Zhiyu</a:t>
            </a:r>
            <a:r>
              <a:rPr lang="en-AU" sz="2000" b="1" dirty="0"/>
              <a:t> Feng, &amp; Krishna </a:t>
            </a:r>
            <a:r>
              <a:rPr lang="en-AU" sz="2000" b="1" dirty="0" err="1"/>
              <a:t>Savani</a:t>
            </a:r>
            <a:r>
              <a:rPr lang="en-AU" sz="2000" b="1" dirty="0"/>
              <a:t> (2020)</a:t>
            </a:r>
            <a:br>
              <a:rPr lang="en-AU" sz="1800" b="1" dirty="0"/>
            </a:br>
            <a:br>
              <a:rPr lang="en-AU" sz="1800" b="1" dirty="0"/>
            </a:br>
            <a:endParaRPr lang="en-AU" sz="1800" dirty="0"/>
          </a:p>
        </p:txBody>
      </p:sp>
      <p:sp>
        <p:nvSpPr>
          <p:cNvPr id="3" name="Subtitle 2">
            <a:extLst>
              <a:ext uri="{FF2B5EF4-FFF2-40B4-BE49-F238E27FC236}">
                <a16:creationId xmlns:a16="http://schemas.microsoft.com/office/drawing/2014/main" id="{1C150138-17ED-3642-99B3-EA142D0125F3}"/>
              </a:ext>
            </a:extLst>
          </p:cNvPr>
          <p:cNvSpPr>
            <a:spLocks noGrp="1"/>
          </p:cNvSpPr>
          <p:nvPr>
            <p:ph type="subTitle" idx="1"/>
          </p:nvPr>
        </p:nvSpPr>
        <p:spPr/>
        <p:txBody>
          <a:bodyPr/>
          <a:lstStyle/>
          <a:p>
            <a:r>
              <a:rPr lang="en-AU" dirty="0"/>
              <a:t>Cognition and Emotion Group</a:t>
            </a:r>
          </a:p>
          <a:p>
            <a:r>
              <a:rPr lang="en-AU" dirty="0"/>
              <a:t>20/11/2020</a:t>
            </a:r>
          </a:p>
        </p:txBody>
      </p:sp>
    </p:spTree>
    <p:extLst>
      <p:ext uri="{BB962C8B-B14F-4D97-AF65-F5344CB8AC3E}">
        <p14:creationId xmlns:p14="http://schemas.microsoft.com/office/powerpoint/2010/main" val="298284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CF487E0-654D-7746-879F-4A18A4748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1" y="933008"/>
            <a:ext cx="11132458" cy="470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5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7F0FE-A6C9-DB46-8654-559854FCE233}"/>
              </a:ext>
            </a:extLst>
          </p:cNvPr>
          <p:cNvSpPr>
            <a:spLocks noGrp="1"/>
          </p:cNvSpPr>
          <p:nvPr>
            <p:ph idx="1"/>
          </p:nvPr>
        </p:nvSpPr>
        <p:spPr>
          <a:xfrm>
            <a:off x="838200" y="580571"/>
            <a:ext cx="10515600" cy="5596392"/>
          </a:xfrm>
        </p:spPr>
        <p:txBody>
          <a:bodyPr>
            <a:normAutofit fontScale="92500"/>
          </a:bodyPr>
          <a:lstStyle/>
          <a:p>
            <a:r>
              <a:rPr lang="en-AU" dirty="0"/>
              <a:t>No overlap between top 10 predictors identified by the model and top 10 predictors identified via correlation</a:t>
            </a:r>
          </a:p>
          <a:p>
            <a:pPr lvl="1"/>
            <a:r>
              <a:rPr lang="en-AU" dirty="0"/>
              <a:t>Predictor variables did not need to be highly correlated with the dependent variable to make a significant contribution to the model’s prediction accuracy</a:t>
            </a:r>
          </a:p>
          <a:p>
            <a:r>
              <a:rPr lang="en-AU" dirty="0"/>
              <a:t>Regression could not be run due to missing data. GLM prediction accuracy was significantly lower than accuracy of neural network model. </a:t>
            </a:r>
          </a:p>
          <a:p>
            <a:r>
              <a:rPr lang="en-AU" dirty="0"/>
              <a:t>Regression run on data imputed by the machine learning model also had significantly lower accuracy</a:t>
            </a:r>
          </a:p>
          <a:p>
            <a:r>
              <a:rPr lang="en-AU" dirty="0"/>
              <a:t>Four of top 10 predictors identified by regression overlapped with model’s top 10 predictors</a:t>
            </a:r>
          </a:p>
          <a:p>
            <a:r>
              <a:rPr lang="en-AU" dirty="0"/>
              <a:t>Identified “Humanity has a bright or bleak future” as an appropriate predictor</a:t>
            </a:r>
          </a:p>
          <a:p>
            <a:r>
              <a:rPr lang="en-AU" dirty="0"/>
              <a:t>Hypothesised </a:t>
            </a:r>
            <a:r>
              <a:rPr lang="en-AU" b="1" dirty="0"/>
              <a:t>optimism reduces the justifiability of unethical behaviour</a:t>
            </a:r>
          </a:p>
        </p:txBody>
      </p:sp>
    </p:spTree>
    <p:extLst>
      <p:ext uri="{BB962C8B-B14F-4D97-AF65-F5344CB8AC3E}">
        <p14:creationId xmlns:p14="http://schemas.microsoft.com/office/powerpoint/2010/main" val="63557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FF2F-FC35-EB46-87A2-9D4DB0167C84}"/>
              </a:ext>
            </a:extLst>
          </p:cNvPr>
          <p:cNvSpPr>
            <a:spLocks noGrp="1"/>
          </p:cNvSpPr>
          <p:nvPr>
            <p:ph type="title"/>
          </p:nvPr>
        </p:nvSpPr>
        <p:spPr/>
        <p:txBody>
          <a:bodyPr/>
          <a:lstStyle/>
          <a:p>
            <a:r>
              <a:rPr lang="en-AU" dirty="0"/>
              <a:t>Correlational Replication</a:t>
            </a:r>
          </a:p>
        </p:txBody>
      </p:sp>
      <p:sp>
        <p:nvSpPr>
          <p:cNvPr id="3" name="Content Placeholder 2">
            <a:extLst>
              <a:ext uri="{FF2B5EF4-FFF2-40B4-BE49-F238E27FC236}">
                <a16:creationId xmlns:a16="http://schemas.microsoft.com/office/drawing/2014/main" id="{C041411E-3BC1-3B4C-BDA0-0D26E17E5378}"/>
              </a:ext>
            </a:extLst>
          </p:cNvPr>
          <p:cNvSpPr>
            <a:spLocks noGrp="1"/>
          </p:cNvSpPr>
          <p:nvPr>
            <p:ph idx="1"/>
          </p:nvPr>
        </p:nvSpPr>
        <p:spPr/>
        <p:txBody>
          <a:bodyPr/>
          <a:lstStyle/>
          <a:p>
            <a:r>
              <a:rPr lang="en-AU" dirty="0" err="1"/>
              <a:t>Scheier</a:t>
            </a:r>
            <a:r>
              <a:rPr lang="en-AU" dirty="0"/>
              <a:t> and Carver’s (1985) optimism scale </a:t>
            </a:r>
          </a:p>
          <a:p>
            <a:r>
              <a:rPr lang="en-AU" dirty="0" err="1"/>
              <a:t>Detert</a:t>
            </a:r>
            <a:r>
              <a:rPr lang="en-AU" dirty="0"/>
              <a:t>, </a:t>
            </a:r>
            <a:r>
              <a:rPr lang="en-AU" dirty="0" err="1"/>
              <a:t>Treviño</a:t>
            </a:r>
            <a:r>
              <a:rPr lang="en-AU" dirty="0"/>
              <a:t>, and Sweitzer’s (2008) unethical-decision-making scale</a:t>
            </a:r>
          </a:p>
          <a:p>
            <a:r>
              <a:rPr lang="en-AU" dirty="0"/>
              <a:t>Pre-registered methods and analyses – OSF</a:t>
            </a:r>
          </a:p>
          <a:p>
            <a:r>
              <a:rPr lang="en-AU" dirty="0"/>
              <a:t>Optimism was negatively related to people’s willingness to engage in unethical behaviours (</a:t>
            </a:r>
            <a:r>
              <a:rPr lang="en-AU" i="1" dirty="0"/>
              <a:t>r</a:t>
            </a:r>
            <a:r>
              <a:rPr lang="en-AU" dirty="0"/>
              <a:t> = -.213)</a:t>
            </a:r>
          </a:p>
          <a:p>
            <a:endParaRPr lang="en-AU" dirty="0"/>
          </a:p>
        </p:txBody>
      </p:sp>
    </p:spTree>
    <p:extLst>
      <p:ext uri="{BB962C8B-B14F-4D97-AF65-F5344CB8AC3E}">
        <p14:creationId xmlns:p14="http://schemas.microsoft.com/office/powerpoint/2010/main" val="399143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6822-2585-4B47-9701-5944016E301E}"/>
              </a:ext>
            </a:extLst>
          </p:cNvPr>
          <p:cNvSpPr>
            <a:spLocks noGrp="1"/>
          </p:cNvSpPr>
          <p:nvPr>
            <p:ph type="title"/>
          </p:nvPr>
        </p:nvSpPr>
        <p:spPr/>
        <p:txBody>
          <a:bodyPr/>
          <a:lstStyle/>
          <a:p>
            <a:r>
              <a:rPr lang="en-AU" dirty="0"/>
              <a:t>Experiment</a:t>
            </a:r>
          </a:p>
        </p:txBody>
      </p:sp>
      <p:sp>
        <p:nvSpPr>
          <p:cNvPr id="3" name="Content Placeholder 2">
            <a:extLst>
              <a:ext uri="{FF2B5EF4-FFF2-40B4-BE49-F238E27FC236}">
                <a16:creationId xmlns:a16="http://schemas.microsoft.com/office/drawing/2014/main" id="{706CFC1F-F8A5-344F-8F3D-4CEC6F56CDB9}"/>
              </a:ext>
            </a:extLst>
          </p:cNvPr>
          <p:cNvSpPr>
            <a:spLocks noGrp="1"/>
          </p:cNvSpPr>
          <p:nvPr>
            <p:ph idx="1"/>
          </p:nvPr>
        </p:nvSpPr>
        <p:spPr/>
        <p:txBody>
          <a:bodyPr/>
          <a:lstStyle/>
          <a:p>
            <a:r>
              <a:rPr lang="en-AU" dirty="0"/>
              <a:t>5 items related to justifiability of unethical behaviour related to COVID-19 e.g. “A friend suggests that despite the social distancing guidelines, it is OK to get together with a few friends for a drink, as long as everyone doesn’t show any respiratory symptoms.”</a:t>
            </a:r>
          </a:p>
          <a:p>
            <a:r>
              <a:rPr lang="en-AU" dirty="0"/>
              <a:t>Participants randomly assigned to optimism or pessimism condition – presented scenario stating the future of COVID-19 is bright vs. bleak</a:t>
            </a:r>
          </a:p>
          <a:p>
            <a:r>
              <a:rPr lang="en-AU" dirty="0"/>
              <a:t>Pre-registered methods and analyses – OSF</a:t>
            </a:r>
          </a:p>
          <a:p>
            <a:r>
              <a:rPr lang="en-AU" dirty="0"/>
              <a:t>Participants in optimism condition less likely to find unethical behaviours justifiable</a:t>
            </a:r>
          </a:p>
        </p:txBody>
      </p:sp>
    </p:spTree>
    <p:extLst>
      <p:ext uri="{BB962C8B-B14F-4D97-AF65-F5344CB8AC3E}">
        <p14:creationId xmlns:p14="http://schemas.microsoft.com/office/powerpoint/2010/main" val="3424280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6606-1977-534C-9839-CECBB2435B09}"/>
              </a:ext>
            </a:extLst>
          </p:cNvPr>
          <p:cNvSpPr>
            <a:spLocks noGrp="1"/>
          </p:cNvSpPr>
          <p:nvPr>
            <p:ph type="title"/>
          </p:nvPr>
        </p:nvSpPr>
        <p:spPr/>
        <p:txBody>
          <a:bodyPr/>
          <a:lstStyle/>
          <a:p>
            <a:r>
              <a:rPr lang="en-AU" dirty="0"/>
              <a:t>Optimism scenario</a:t>
            </a:r>
          </a:p>
        </p:txBody>
      </p:sp>
      <p:sp>
        <p:nvSpPr>
          <p:cNvPr id="3" name="Content Placeholder 2">
            <a:extLst>
              <a:ext uri="{FF2B5EF4-FFF2-40B4-BE49-F238E27FC236}">
                <a16:creationId xmlns:a16="http://schemas.microsoft.com/office/drawing/2014/main" id="{16AD3509-451C-E548-8EB7-6F7CD84BA97E}"/>
              </a:ext>
            </a:extLst>
          </p:cNvPr>
          <p:cNvSpPr>
            <a:spLocks noGrp="1"/>
          </p:cNvSpPr>
          <p:nvPr>
            <p:ph idx="1"/>
          </p:nvPr>
        </p:nvSpPr>
        <p:spPr/>
        <p:txBody>
          <a:bodyPr>
            <a:normAutofit fontScale="62500" lnSpcReduction="20000"/>
          </a:bodyPr>
          <a:lstStyle/>
          <a:p>
            <a:pPr marL="0" indent="0">
              <a:buNone/>
            </a:pPr>
            <a:r>
              <a:rPr lang="en-AU" dirty="0"/>
              <a:t>Imagine that you are in a restaurant or bar, chatting with a small group of your closest friends.</a:t>
            </a:r>
          </a:p>
          <a:p>
            <a:pPr marL="0" indent="0">
              <a:buNone/>
            </a:pPr>
            <a:r>
              <a:rPr lang="en-AU" dirty="0"/>
              <a:t>You and your friends are discussing the recent outbreak of the new coronavirus Covid-19 all over the world.</a:t>
            </a:r>
          </a:p>
          <a:p>
            <a:pPr marL="0" indent="0">
              <a:buNone/>
            </a:pPr>
            <a:r>
              <a:rPr lang="en-AU" dirty="0"/>
              <a:t>One of your friends says that the future of this epidemic is looking bright. She mentions that many countries have imposed lockdowns, preventing people from traveling and gathering in public places. China’s experience shows that locking down cities can practically stop the virus from spreading within two months. So within two months, the virus should be contained.</a:t>
            </a:r>
          </a:p>
          <a:p>
            <a:pPr marL="0" indent="0">
              <a:buNone/>
            </a:pPr>
            <a:r>
              <a:rPr lang="en-AU" dirty="0"/>
              <a:t>Another friend mentions that a vaccine will be developed much sooner than expected. Earlier scientists were saying that it will take 18 months to develop a vaccine, but a German company already has a vaccine ready. Within 6 months, everyone in the world can get the vaccine and end the coronavirus epidemic.</a:t>
            </a:r>
          </a:p>
          <a:p>
            <a:pPr marL="0" indent="0">
              <a:buNone/>
            </a:pPr>
            <a:r>
              <a:rPr lang="en-AU" dirty="0"/>
              <a:t>A third friend mentions that people and companies are taking steps to reduce contagion. She says that most companies have asked people to work from home. Most schools and colleges are closed. People are washing their hands more often and wearing masks in the public. People are going out less often. People are traveling less. Most people are staying at home. Because of these steps, the rate of new infections is guaranteed to go down.</a:t>
            </a:r>
          </a:p>
          <a:p>
            <a:pPr marL="0" indent="0">
              <a:buNone/>
            </a:pPr>
            <a:r>
              <a:rPr lang="en-AU" dirty="0"/>
              <a:t>You agree with your friends’ points. You argue that more and more countries are imposing lockdowns, prohibiting public gatherings and traveling, and producing more medical supplies, such as test kits. Very soon, we will be able to fight back the virus.</a:t>
            </a:r>
          </a:p>
          <a:p>
            <a:pPr marL="0" indent="0">
              <a:buNone/>
            </a:pPr>
            <a:r>
              <a:rPr lang="en-AU" dirty="0"/>
              <a:t>Overall, all of you agree that the future of the coronavirus situation is looking bright.</a:t>
            </a:r>
          </a:p>
        </p:txBody>
      </p:sp>
    </p:spTree>
    <p:extLst>
      <p:ext uri="{BB962C8B-B14F-4D97-AF65-F5344CB8AC3E}">
        <p14:creationId xmlns:p14="http://schemas.microsoft.com/office/powerpoint/2010/main" val="311683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BC9A-57A8-9042-8B6D-4E5A7A7A4D0E}"/>
              </a:ext>
            </a:extLst>
          </p:cNvPr>
          <p:cNvSpPr>
            <a:spLocks noGrp="1"/>
          </p:cNvSpPr>
          <p:nvPr>
            <p:ph type="title"/>
          </p:nvPr>
        </p:nvSpPr>
        <p:spPr/>
        <p:txBody>
          <a:bodyPr/>
          <a:lstStyle/>
          <a:p>
            <a:r>
              <a:rPr lang="en-AU" dirty="0"/>
              <a:t>Pessimism scenario</a:t>
            </a:r>
          </a:p>
        </p:txBody>
      </p:sp>
      <p:sp>
        <p:nvSpPr>
          <p:cNvPr id="3" name="Content Placeholder 2">
            <a:extLst>
              <a:ext uri="{FF2B5EF4-FFF2-40B4-BE49-F238E27FC236}">
                <a16:creationId xmlns:a16="http://schemas.microsoft.com/office/drawing/2014/main" id="{C6B4ACDF-9C6B-EC48-A172-32FDAFA9D6DE}"/>
              </a:ext>
            </a:extLst>
          </p:cNvPr>
          <p:cNvSpPr>
            <a:spLocks noGrp="1"/>
          </p:cNvSpPr>
          <p:nvPr>
            <p:ph idx="1"/>
          </p:nvPr>
        </p:nvSpPr>
        <p:spPr/>
        <p:txBody>
          <a:bodyPr>
            <a:normAutofit fontScale="62500" lnSpcReduction="20000"/>
          </a:bodyPr>
          <a:lstStyle/>
          <a:p>
            <a:pPr marL="0" indent="0">
              <a:buNone/>
            </a:pPr>
            <a:r>
              <a:rPr lang="en-AU" dirty="0"/>
              <a:t>Imagine that you are in a restaurant or bar, chatting with a small group of your closest friends.</a:t>
            </a:r>
          </a:p>
          <a:p>
            <a:pPr marL="0" indent="0">
              <a:buNone/>
            </a:pPr>
            <a:r>
              <a:rPr lang="en-AU" dirty="0"/>
              <a:t>You and your friends are discussing the recent outbreak of new coronavirus Covid-19 all over the world. </a:t>
            </a:r>
          </a:p>
          <a:p>
            <a:pPr marL="0" indent="0">
              <a:buNone/>
            </a:pPr>
            <a:r>
              <a:rPr lang="en-AU" dirty="0"/>
              <a:t>One of your friends says that the future of this epidemic is looking very bleak. She mentions that although many countries have imposed lockdowns, preventing people from traveling and gathering in public places, the lockdowns are not strict enough. 6 Democratic countries cannot control their citizens like China can. So it will be very difficult to contain the virus. </a:t>
            </a:r>
          </a:p>
          <a:p>
            <a:pPr marL="0" indent="0">
              <a:buNone/>
            </a:pPr>
            <a:r>
              <a:rPr lang="en-AU" dirty="0"/>
              <a:t>Another friend mentions that a vaccine takes much more time to develop than expected. Earlier scientists were saying that it will take 18 months to develop a vaccine, but recent reports say that this estimate is too optimistic. Within that time, everyone in the world will catch the coronavirus, so the vaccine won’t be of any use. </a:t>
            </a:r>
          </a:p>
          <a:p>
            <a:pPr marL="0" indent="0">
              <a:buNone/>
            </a:pPr>
            <a:r>
              <a:rPr lang="en-AU" dirty="0"/>
              <a:t>A third friend mentions that people and companies are not taking enough steps to reduce contagion. She says that people are still going out of their home for various errands and coming into contact with others. People are not washing their hands often enough, and there is a severe shortage of masks and hand sanitizer. People are still traveling, although less so than before. Because of this, the rate of new infections is still pretty high. </a:t>
            </a:r>
          </a:p>
          <a:p>
            <a:pPr marL="0" indent="0">
              <a:buNone/>
            </a:pPr>
            <a:r>
              <a:rPr lang="en-AU" dirty="0"/>
              <a:t>You agree with your friends’ points. You argue that more and more countries are seeing an uncontrolled spread of infections, and don’t have enough medical supplies and test kits. It is very difficult to imagine how they will fight the virus. </a:t>
            </a:r>
          </a:p>
          <a:p>
            <a:pPr marL="0" indent="0">
              <a:buNone/>
            </a:pPr>
            <a:r>
              <a:rPr lang="en-AU" dirty="0"/>
              <a:t>Overall, all of you agree that the future of the coronavirus situation is looking very bleak</a:t>
            </a:r>
          </a:p>
        </p:txBody>
      </p:sp>
    </p:spTree>
    <p:extLst>
      <p:ext uri="{BB962C8B-B14F-4D97-AF65-F5344CB8AC3E}">
        <p14:creationId xmlns:p14="http://schemas.microsoft.com/office/powerpoint/2010/main" val="1729244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47577-A663-374D-9DED-35D9CC9031BD}"/>
              </a:ext>
            </a:extLst>
          </p:cNvPr>
          <p:cNvSpPr>
            <a:spLocks noGrp="1"/>
          </p:cNvSpPr>
          <p:nvPr>
            <p:ph idx="1"/>
          </p:nvPr>
        </p:nvSpPr>
        <p:spPr>
          <a:xfrm>
            <a:off x="838200" y="435429"/>
            <a:ext cx="10515600" cy="5741534"/>
          </a:xfrm>
        </p:spPr>
        <p:txBody>
          <a:bodyPr/>
          <a:lstStyle/>
          <a:p>
            <a:r>
              <a:rPr lang="en-AU" dirty="0"/>
              <a:t>Model’s hypothesis supported by correlational and experimental studies</a:t>
            </a:r>
          </a:p>
          <a:p>
            <a:r>
              <a:rPr lang="en-AU" dirty="0"/>
              <a:t>Authors could not locate previous research documenting the link between optimism and unethical behaviour – difficult to generate current hypothesis using traditional methods of hypothesis generation </a:t>
            </a:r>
          </a:p>
          <a:p>
            <a:r>
              <a:rPr lang="en-AU" dirty="0"/>
              <a:t>Does not identify theory or mechanism that can explain the relationship </a:t>
            </a:r>
          </a:p>
          <a:p>
            <a:endParaRPr lang="en-AU" dirty="0"/>
          </a:p>
        </p:txBody>
      </p:sp>
    </p:spTree>
    <p:extLst>
      <p:ext uri="{BB962C8B-B14F-4D97-AF65-F5344CB8AC3E}">
        <p14:creationId xmlns:p14="http://schemas.microsoft.com/office/powerpoint/2010/main" val="3664010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8817-1E67-8143-A882-4BAEB7856564}"/>
              </a:ext>
            </a:extLst>
          </p:cNvPr>
          <p:cNvSpPr>
            <a:spLocks noGrp="1"/>
          </p:cNvSpPr>
          <p:nvPr>
            <p:ph type="title"/>
          </p:nvPr>
        </p:nvSpPr>
        <p:spPr/>
        <p:txBody>
          <a:bodyPr/>
          <a:lstStyle/>
          <a:p>
            <a:r>
              <a:rPr lang="en-AU" dirty="0"/>
              <a:t>Thoughts?</a:t>
            </a:r>
          </a:p>
        </p:txBody>
      </p:sp>
      <p:sp>
        <p:nvSpPr>
          <p:cNvPr id="3" name="Content Placeholder 2">
            <a:extLst>
              <a:ext uri="{FF2B5EF4-FFF2-40B4-BE49-F238E27FC236}">
                <a16:creationId xmlns:a16="http://schemas.microsoft.com/office/drawing/2014/main" id="{A6DEF368-D5F1-AC4E-83D9-EDDC3ADBEB27}"/>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66025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DED5-9B57-9A4E-A8EB-83A4A7B2C9FC}"/>
              </a:ext>
            </a:extLst>
          </p:cNvPr>
          <p:cNvSpPr>
            <a:spLocks noGrp="1"/>
          </p:cNvSpPr>
          <p:nvPr>
            <p:ph type="title"/>
          </p:nvPr>
        </p:nvSpPr>
        <p:spPr/>
        <p:txBody>
          <a:bodyPr/>
          <a:lstStyle/>
          <a:p>
            <a:r>
              <a:rPr lang="en-AU" dirty="0"/>
              <a:t>Technical barriers</a:t>
            </a:r>
          </a:p>
        </p:txBody>
      </p:sp>
      <p:sp>
        <p:nvSpPr>
          <p:cNvPr id="3" name="Content Placeholder 2">
            <a:extLst>
              <a:ext uri="{FF2B5EF4-FFF2-40B4-BE49-F238E27FC236}">
                <a16:creationId xmlns:a16="http://schemas.microsoft.com/office/drawing/2014/main" id="{CFCF8B1A-F659-7345-8DF4-DED2CE8D89FB}"/>
              </a:ext>
            </a:extLst>
          </p:cNvPr>
          <p:cNvSpPr>
            <a:spLocks noGrp="1"/>
          </p:cNvSpPr>
          <p:nvPr>
            <p:ph idx="1"/>
          </p:nvPr>
        </p:nvSpPr>
        <p:spPr/>
        <p:txBody>
          <a:bodyPr/>
          <a:lstStyle/>
          <a:p>
            <a:r>
              <a:rPr lang="en-AU" dirty="0"/>
              <a:t>Machine learning expertise – although code for model is available</a:t>
            </a:r>
          </a:p>
          <a:p>
            <a:r>
              <a:rPr lang="en-AU" dirty="0"/>
              <a:t>Computational power</a:t>
            </a:r>
          </a:p>
          <a:p>
            <a:pPr lvl="1"/>
            <a:r>
              <a:rPr lang="en-AU" dirty="0"/>
              <a:t>16 thread CPU – 550 AUD</a:t>
            </a:r>
          </a:p>
          <a:p>
            <a:pPr lvl="1"/>
            <a:r>
              <a:rPr lang="en-AU" dirty="0"/>
              <a:t>128 GB RAM – 950 AUD</a:t>
            </a:r>
          </a:p>
          <a:p>
            <a:pPr lvl="1"/>
            <a:r>
              <a:rPr lang="en-AU" dirty="0"/>
              <a:t>4x GPU – 2,000 AUD</a:t>
            </a:r>
          </a:p>
          <a:p>
            <a:r>
              <a:rPr lang="en-AU" dirty="0"/>
              <a:t>Analysis on CPU ran for 10 days (they gave up)</a:t>
            </a:r>
          </a:p>
          <a:p>
            <a:pPr marL="0" indent="0">
              <a:buNone/>
            </a:pPr>
            <a:endParaRPr lang="en-AU" dirty="0"/>
          </a:p>
        </p:txBody>
      </p:sp>
    </p:spTree>
    <p:extLst>
      <p:ext uri="{BB962C8B-B14F-4D97-AF65-F5344CB8AC3E}">
        <p14:creationId xmlns:p14="http://schemas.microsoft.com/office/powerpoint/2010/main" val="66893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FFDF-7443-8447-8959-0B033594D06F}"/>
              </a:ext>
            </a:extLst>
          </p:cNvPr>
          <p:cNvSpPr>
            <a:spLocks noGrp="1"/>
          </p:cNvSpPr>
          <p:nvPr>
            <p:ph type="title"/>
          </p:nvPr>
        </p:nvSpPr>
        <p:spPr/>
        <p:txBody>
          <a:bodyPr/>
          <a:lstStyle/>
          <a:p>
            <a:r>
              <a:rPr lang="en-AU" dirty="0"/>
              <a:t>Next time…</a:t>
            </a:r>
          </a:p>
        </p:txBody>
      </p:sp>
      <p:sp>
        <p:nvSpPr>
          <p:cNvPr id="3" name="Content Placeholder 2">
            <a:extLst>
              <a:ext uri="{FF2B5EF4-FFF2-40B4-BE49-F238E27FC236}">
                <a16:creationId xmlns:a16="http://schemas.microsoft.com/office/drawing/2014/main" id="{3EFDE580-8F79-524D-A07E-D1D7A0FFD374}"/>
              </a:ext>
            </a:extLst>
          </p:cNvPr>
          <p:cNvSpPr>
            <a:spLocks noGrp="1"/>
          </p:cNvSpPr>
          <p:nvPr>
            <p:ph idx="1"/>
          </p:nvPr>
        </p:nvSpPr>
        <p:spPr/>
        <p:txBody>
          <a:bodyPr/>
          <a:lstStyle/>
          <a:p>
            <a:r>
              <a:rPr lang="en-AU" dirty="0"/>
              <a:t>Milestone Three presentation – Aaron </a:t>
            </a:r>
            <a:r>
              <a:rPr lang="en-AU" dirty="0">
                <a:sym typeface="Wingdings" pitchFamily="2" charset="2"/>
              </a:rPr>
              <a:t> </a:t>
            </a:r>
          </a:p>
          <a:p>
            <a:r>
              <a:rPr lang="en-AU" dirty="0">
                <a:sym typeface="Wingdings" pitchFamily="2" charset="2"/>
              </a:rPr>
              <a:t>End of year lunch after?</a:t>
            </a:r>
          </a:p>
        </p:txBody>
      </p:sp>
    </p:spTree>
    <p:extLst>
      <p:ext uri="{BB962C8B-B14F-4D97-AF65-F5344CB8AC3E}">
        <p14:creationId xmlns:p14="http://schemas.microsoft.com/office/powerpoint/2010/main" val="181375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3F3F-60D0-9340-B243-995CB14CBB68}"/>
              </a:ext>
            </a:extLst>
          </p:cNvPr>
          <p:cNvSpPr>
            <a:spLocks noGrp="1"/>
          </p:cNvSpPr>
          <p:nvPr>
            <p:ph type="title"/>
          </p:nvPr>
        </p:nvSpPr>
        <p:spPr/>
        <p:txBody>
          <a:bodyPr/>
          <a:lstStyle/>
          <a:p>
            <a:r>
              <a:rPr lang="en-AU" dirty="0"/>
              <a:t>Acknowledgement of Country</a:t>
            </a:r>
          </a:p>
        </p:txBody>
      </p:sp>
      <p:sp>
        <p:nvSpPr>
          <p:cNvPr id="3" name="Content Placeholder 2">
            <a:extLst>
              <a:ext uri="{FF2B5EF4-FFF2-40B4-BE49-F238E27FC236}">
                <a16:creationId xmlns:a16="http://schemas.microsoft.com/office/drawing/2014/main" id="{7B020734-1897-9E41-ADE4-51ABEAA7D2EB}"/>
              </a:ext>
            </a:extLst>
          </p:cNvPr>
          <p:cNvSpPr>
            <a:spLocks noGrp="1"/>
          </p:cNvSpPr>
          <p:nvPr>
            <p:ph idx="1"/>
          </p:nvPr>
        </p:nvSpPr>
        <p:spPr/>
        <p:txBody>
          <a:bodyPr/>
          <a:lstStyle/>
          <a:p>
            <a:pPr marL="0" indent="0">
              <a:buNone/>
            </a:pPr>
            <a:r>
              <a:rPr lang="en-US" dirty="0"/>
              <a:t>We acknowledge the </a:t>
            </a:r>
            <a:r>
              <a:rPr lang="en-US" dirty="0" err="1"/>
              <a:t>Wadjuk</a:t>
            </a:r>
            <a:r>
              <a:rPr lang="en-US" dirty="0"/>
              <a:t> </a:t>
            </a:r>
            <a:r>
              <a:rPr lang="en-US" dirty="0" err="1"/>
              <a:t>Nyoongar</a:t>
            </a:r>
            <a:r>
              <a:rPr lang="en-US" dirty="0"/>
              <a:t> people as the original custodians of this land, and pay our respects to Elders past, present and emerging.</a:t>
            </a:r>
            <a:endParaRPr lang="en-AU" dirty="0"/>
          </a:p>
          <a:p>
            <a:endParaRPr lang="en-AU" dirty="0"/>
          </a:p>
        </p:txBody>
      </p:sp>
    </p:spTree>
    <p:extLst>
      <p:ext uri="{BB962C8B-B14F-4D97-AF65-F5344CB8AC3E}">
        <p14:creationId xmlns:p14="http://schemas.microsoft.com/office/powerpoint/2010/main" val="365088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D8001197-5473-F84D-9A40-3AEE65338248}"/>
              </a:ext>
            </a:extLst>
          </p:cNvPr>
          <p:cNvPicPr>
            <a:picLocks noChangeAspect="1"/>
          </p:cNvPicPr>
          <p:nvPr/>
        </p:nvPicPr>
        <p:blipFill>
          <a:blip r:embed="rId2"/>
          <a:stretch>
            <a:fillRect/>
          </a:stretch>
        </p:blipFill>
        <p:spPr>
          <a:xfrm>
            <a:off x="1858622" y="0"/>
            <a:ext cx="8474755" cy="6858000"/>
          </a:xfrm>
          <a:prstGeom prst="rect">
            <a:avLst/>
          </a:prstGeom>
        </p:spPr>
      </p:pic>
    </p:spTree>
    <p:extLst>
      <p:ext uri="{BB962C8B-B14F-4D97-AF65-F5344CB8AC3E}">
        <p14:creationId xmlns:p14="http://schemas.microsoft.com/office/powerpoint/2010/main" val="84981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5ABF-9546-E242-BD71-4C451153C441}"/>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E41EE2EE-7E78-ED44-97B7-E8DF09D72EF1}"/>
              </a:ext>
            </a:extLst>
          </p:cNvPr>
          <p:cNvSpPr>
            <a:spLocks noGrp="1"/>
          </p:cNvSpPr>
          <p:nvPr>
            <p:ph idx="1"/>
          </p:nvPr>
        </p:nvSpPr>
        <p:spPr/>
        <p:txBody>
          <a:bodyPr/>
          <a:lstStyle/>
          <a:p>
            <a:r>
              <a:rPr lang="en-AU" dirty="0"/>
              <a:t>In the midst of COVID-19 pandemic, many people hoarded protective supplies</a:t>
            </a:r>
          </a:p>
          <a:p>
            <a:pPr lvl="1"/>
            <a:r>
              <a:rPr lang="en-AU" dirty="0"/>
              <a:t>Depriving those who need it the most (i.e. medical workers, elderly)</a:t>
            </a:r>
          </a:p>
          <a:p>
            <a:r>
              <a:rPr lang="en-AU" dirty="0"/>
              <a:t>Authors propose understanding antecedents of, and how to reduce, unethical behaviour is particularly important in times of crisis</a:t>
            </a:r>
          </a:p>
          <a:p>
            <a:r>
              <a:rPr lang="en-AU" dirty="0"/>
              <a:t>Previous research has identified predictors of unethical behaviour but interventions are difficult to implement in the field</a:t>
            </a:r>
          </a:p>
          <a:p>
            <a:pPr marL="457200" lvl="1" indent="0">
              <a:buNone/>
            </a:pPr>
            <a:endParaRPr lang="en-AU" dirty="0"/>
          </a:p>
          <a:p>
            <a:pPr marL="457200" lvl="1" indent="0">
              <a:buNone/>
            </a:pPr>
            <a:endParaRPr lang="en-AU" dirty="0"/>
          </a:p>
        </p:txBody>
      </p:sp>
    </p:spTree>
    <p:extLst>
      <p:ext uri="{BB962C8B-B14F-4D97-AF65-F5344CB8AC3E}">
        <p14:creationId xmlns:p14="http://schemas.microsoft.com/office/powerpoint/2010/main" val="44917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33C6-7542-2848-B13E-DC4A6EFA97E3}"/>
              </a:ext>
            </a:extLst>
          </p:cNvPr>
          <p:cNvSpPr>
            <a:spLocks noGrp="1"/>
          </p:cNvSpPr>
          <p:nvPr>
            <p:ph type="title"/>
          </p:nvPr>
        </p:nvSpPr>
        <p:spPr/>
        <p:txBody>
          <a:bodyPr/>
          <a:lstStyle/>
          <a:p>
            <a:r>
              <a:rPr lang="en-AU" dirty="0"/>
              <a:t>Method</a:t>
            </a:r>
          </a:p>
        </p:txBody>
      </p:sp>
      <p:pic>
        <p:nvPicPr>
          <p:cNvPr id="1026" name="Picture 2" descr="Understanding, Building and Using Neural Network Machine Learning Models  using Oracle 18c">
            <a:extLst>
              <a:ext uri="{FF2B5EF4-FFF2-40B4-BE49-F238E27FC236}">
                <a16:creationId xmlns:a16="http://schemas.microsoft.com/office/drawing/2014/main" id="{61FD1955-C351-CE4B-A214-136A95E4A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2" y="3225116"/>
            <a:ext cx="3698628" cy="20004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Calculate Correlation Between Variables in Python">
            <a:extLst>
              <a:ext uri="{FF2B5EF4-FFF2-40B4-BE49-F238E27FC236}">
                <a16:creationId xmlns:a16="http://schemas.microsoft.com/office/drawing/2014/main" id="{313C494A-80E5-904B-AE3B-F795A56DF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780" y="2728568"/>
            <a:ext cx="3991428" cy="29935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5 Winning Cause and Effect Essay Topics">
            <a:extLst>
              <a:ext uri="{FF2B5EF4-FFF2-40B4-BE49-F238E27FC236}">
                <a16:creationId xmlns:a16="http://schemas.microsoft.com/office/drawing/2014/main" id="{58493373-821F-9949-9FDF-9C29AC8A7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0542" y="3397417"/>
            <a:ext cx="3311748" cy="16558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2E6D37-EBDC-404C-A43E-749A03AC50DD}"/>
              </a:ext>
            </a:extLst>
          </p:cNvPr>
          <p:cNvSpPr txBox="1"/>
          <p:nvPr/>
        </p:nvSpPr>
        <p:spPr>
          <a:xfrm>
            <a:off x="511629" y="2231571"/>
            <a:ext cx="2862942" cy="369332"/>
          </a:xfrm>
          <a:prstGeom prst="rect">
            <a:avLst/>
          </a:prstGeom>
          <a:noFill/>
        </p:spPr>
        <p:txBody>
          <a:bodyPr wrap="square" rtlCol="0">
            <a:spAutoFit/>
          </a:bodyPr>
          <a:lstStyle/>
          <a:p>
            <a:r>
              <a:rPr lang="en-AU" dirty="0"/>
              <a:t>Study 1: Machine learning</a:t>
            </a:r>
          </a:p>
        </p:txBody>
      </p:sp>
      <p:sp>
        <p:nvSpPr>
          <p:cNvPr id="8" name="TextBox 7">
            <a:extLst>
              <a:ext uri="{FF2B5EF4-FFF2-40B4-BE49-F238E27FC236}">
                <a16:creationId xmlns:a16="http://schemas.microsoft.com/office/drawing/2014/main" id="{D9F2C8C6-EE95-414D-91BA-F2D5097F817D}"/>
              </a:ext>
            </a:extLst>
          </p:cNvPr>
          <p:cNvSpPr txBox="1"/>
          <p:nvPr/>
        </p:nvSpPr>
        <p:spPr>
          <a:xfrm>
            <a:off x="4664529" y="2231571"/>
            <a:ext cx="2862942" cy="646331"/>
          </a:xfrm>
          <a:prstGeom prst="rect">
            <a:avLst/>
          </a:prstGeom>
          <a:noFill/>
        </p:spPr>
        <p:txBody>
          <a:bodyPr wrap="square" rtlCol="0">
            <a:spAutoFit/>
          </a:bodyPr>
          <a:lstStyle/>
          <a:p>
            <a:r>
              <a:rPr lang="en-AU" dirty="0"/>
              <a:t>Study 2: Pre-registered correlational study</a:t>
            </a:r>
          </a:p>
        </p:txBody>
      </p:sp>
      <p:sp>
        <p:nvSpPr>
          <p:cNvPr id="9" name="TextBox 8">
            <a:extLst>
              <a:ext uri="{FF2B5EF4-FFF2-40B4-BE49-F238E27FC236}">
                <a16:creationId xmlns:a16="http://schemas.microsoft.com/office/drawing/2014/main" id="{FAE10581-0B02-9E4F-8C4F-58BF1FFFD7CA}"/>
              </a:ext>
            </a:extLst>
          </p:cNvPr>
          <p:cNvSpPr txBox="1"/>
          <p:nvPr/>
        </p:nvSpPr>
        <p:spPr>
          <a:xfrm>
            <a:off x="8534945" y="2231571"/>
            <a:ext cx="2862942" cy="646331"/>
          </a:xfrm>
          <a:prstGeom prst="rect">
            <a:avLst/>
          </a:prstGeom>
          <a:noFill/>
        </p:spPr>
        <p:txBody>
          <a:bodyPr wrap="square" rtlCol="0">
            <a:spAutoFit/>
          </a:bodyPr>
          <a:lstStyle/>
          <a:p>
            <a:r>
              <a:rPr lang="en-AU" dirty="0"/>
              <a:t>Study 3: Pre-registered experimental study</a:t>
            </a:r>
          </a:p>
        </p:txBody>
      </p:sp>
    </p:spTree>
    <p:extLst>
      <p:ext uri="{BB962C8B-B14F-4D97-AF65-F5344CB8AC3E}">
        <p14:creationId xmlns:p14="http://schemas.microsoft.com/office/powerpoint/2010/main" val="25087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13F3-785A-3E45-B8CD-93631F1CD79C}"/>
              </a:ext>
            </a:extLst>
          </p:cNvPr>
          <p:cNvSpPr>
            <a:spLocks noGrp="1"/>
          </p:cNvSpPr>
          <p:nvPr>
            <p:ph type="title"/>
          </p:nvPr>
        </p:nvSpPr>
        <p:spPr>
          <a:xfrm>
            <a:off x="391378" y="320675"/>
            <a:ext cx="11407487" cy="1325563"/>
          </a:xfrm>
        </p:spPr>
        <p:txBody>
          <a:bodyPr>
            <a:normAutofit/>
          </a:bodyPr>
          <a:lstStyle/>
          <a:p>
            <a:r>
              <a:rPr lang="en-AU" sz="5400"/>
              <a:t>Machine Learning</a:t>
            </a:r>
          </a:p>
        </p:txBody>
      </p:sp>
      <p:graphicFrame>
        <p:nvGraphicFramePr>
          <p:cNvPr id="5" name="Content Placeholder 2">
            <a:extLst>
              <a:ext uri="{FF2B5EF4-FFF2-40B4-BE49-F238E27FC236}">
                <a16:creationId xmlns:a16="http://schemas.microsoft.com/office/drawing/2014/main" id="{644A9713-959A-40B9-8D87-3F1AB54888A6}"/>
              </a:ext>
            </a:extLst>
          </p:cNvPr>
          <p:cNvGraphicFramePr>
            <a:graphicFrameLocks noGrp="1"/>
          </p:cNvGraphicFramePr>
          <p:nvPr>
            <p:ph idx="1"/>
            <p:extLst>
              <p:ext uri="{D42A27DB-BD31-4B8C-83A1-F6EECF244321}">
                <p14:modId xmlns:p14="http://schemas.microsoft.com/office/powerpoint/2010/main" val="2274253720"/>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DE319C7-E3E3-1148-B71C-3476784E2DDC}"/>
              </a:ext>
            </a:extLst>
          </p:cNvPr>
          <p:cNvSpPr txBox="1"/>
          <p:nvPr/>
        </p:nvSpPr>
        <p:spPr>
          <a:xfrm>
            <a:off x="391378" y="3429000"/>
            <a:ext cx="3120571" cy="2554545"/>
          </a:xfrm>
          <a:prstGeom prst="rect">
            <a:avLst/>
          </a:prstGeom>
          <a:noFill/>
        </p:spPr>
        <p:txBody>
          <a:bodyPr wrap="square" rtlCol="0">
            <a:spAutoFit/>
          </a:bodyPr>
          <a:lstStyle/>
          <a:p>
            <a:r>
              <a:rPr lang="en-AU" sz="2000" dirty="0"/>
              <a:t>Algorithms that can build a model based on sample (training) data, which is used to make predictions or make decisions without explicitly being programmed to do so</a:t>
            </a:r>
            <a:endParaRPr lang="en-US" sz="2000" dirty="0"/>
          </a:p>
          <a:p>
            <a:endParaRPr lang="en-AU" sz="2000" dirty="0"/>
          </a:p>
        </p:txBody>
      </p:sp>
    </p:spTree>
    <p:extLst>
      <p:ext uri="{BB962C8B-B14F-4D97-AF65-F5344CB8AC3E}">
        <p14:creationId xmlns:p14="http://schemas.microsoft.com/office/powerpoint/2010/main" val="47563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0849-B97F-D844-8989-7B73A2F048FE}"/>
              </a:ext>
            </a:extLst>
          </p:cNvPr>
          <p:cNvSpPr>
            <a:spLocks noGrp="1"/>
          </p:cNvSpPr>
          <p:nvPr>
            <p:ph type="title"/>
          </p:nvPr>
        </p:nvSpPr>
        <p:spPr/>
        <p:txBody>
          <a:bodyPr/>
          <a:lstStyle/>
          <a:p>
            <a:r>
              <a:rPr lang="en-AU" dirty="0"/>
              <a:t>Why use machine learning?</a:t>
            </a:r>
          </a:p>
        </p:txBody>
      </p:sp>
      <p:sp>
        <p:nvSpPr>
          <p:cNvPr id="3" name="Content Placeholder 2">
            <a:extLst>
              <a:ext uri="{FF2B5EF4-FFF2-40B4-BE49-F238E27FC236}">
                <a16:creationId xmlns:a16="http://schemas.microsoft.com/office/drawing/2014/main" id="{CBADC665-C2D2-0646-BCE9-62B19A949AE5}"/>
              </a:ext>
            </a:extLst>
          </p:cNvPr>
          <p:cNvSpPr>
            <a:spLocks noGrp="1"/>
          </p:cNvSpPr>
          <p:nvPr>
            <p:ph idx="1"/>
          </p:nvPr>
        </p:nvSpPr>
        <p:spPr/>
        <p:txBody>
          <a:bodyPr>
            <a:normAutofit lnSpcReduction="10000"/>
          </a:bodyPr>
          <a:lstStyle/>
          <a:p>
            <a:r>
              <a:rPr lang="en-AU" dirty="0"/>
              <a:t>Linear regressions rely on assumptions such as homoscedasticity and independently, identically, and normally distributed residuals. </a:t>
            </a:r>
            <a:r>
              <a:rPr lang="en-AU" b="1" dirty="0"/>
              <a:t>Can only be run on observations with no missing values. </a:t>
            </a:r>
          </a:p>
          <a:p>
            <a:r>
              <a:rPr lang="en-AU" dirty="0"/>
              <a:t>Regression methods limit the range of possible predictor variables to those that have a mostly </a:t>
            </a:r>
            <a:r>
              <a:rPr lang="en-AU" b="1" dirty="0"/>
              <a:t>linear and direct relationship </a:t>
            </a:r>
            <a:r>
              <a:rPr lang="en-AU" dirty="0"/>
              <a:t>with the outcome variable</a:t>
            </a:r>
          </a:p>
          <a:p>
            <a:r>
              <a:rPr lang="en-AU" dirty="0"/>
              <a:t>Machine learning does not make any auxiliary assumptions and can impute large volumes of missing data (either in a separate stage prior to modelling or during the process of modelling)</a:t>
            </a:r>
          </a:p>
          <a:p>
            <a:r>
              <a:rPr lang="en-AU" dirty="0"/>
              <a:t>Neural networks can capture nonlinear effects and complex interactions</a:t>
            </a:r>
          </a:p>
          <a:p>
            <a:endParaRPr lang="en-AU" dirty="0"/>
          </a:p>
        </p:txBody>
      </p:sp>
    </p:spTree>
    <p:extLst>
      <p:ext uri="{BB962C8B-B14F-4D97-AF65-F5344CB8AC3E}">
        <p14:creationId xmlns:p14="http://schemas.microsoft.com/office/powerpoint/2010/main" val="220864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14D21-127C-A642-9FDE-2EF2E54F91DA}"/>
              </a:ext>
            </a:extLst>
          </p:cNvPr>
          <p:cNvSpPr>
            <a:spLocks noGrp="1"/>
          </p:cNvSpPr>
          <p:nvPr>
            <p:ph idx="1"/>
          </p:nvPr>
        </p:nvSpPr>
        <p:spPr>
          <a:xfrm>
            <a:off x="402772" y="544285"/>
            <a:ext cx="5577114" cy="5545592"/>
          </a:xfrm>
        </p:spPr>
        <p:txBody>
          <a:bodyPr>
            <a:normAutofit lnSpcReduction="10000"/>
          </a:bodyPr>
          <a:lstStyle/>
          <a:p>
            <a:r>
              <a:rPr lang="en-AU" dirty="0"/>
              <a:t>Authors examined the World Values Survey (WVS)</a:t>
            </a:r>
          </a:p>
          <a:p>
            <a:r>
              <a:rPr lang="en-AU" dirty="0"/>
              <a:t>975 variables across 348,532 individuals</a:t>
            </a:r>
          </a:p>
          <a:p>
            <a:r>
              <a:rPr lang="en-AU" dirty="0"/>
              <a:t>Surveys conducted in 98 countries across six waves: 1981–1984, 1989–1993, 1994–1998, 1999–2004, 2005–2009, and 2010–2014</a:t>
            </a:r>
          </a:p>
          <a:p>
            <a:pPr lvl="1"/>
            <a:r>
              <a:rPr lang="en-AU" dirty="0"/>
              <a:t>Different items were administered in different waves and in different countries within each wave</a:t>
            </a:r>
          </a:p>
          <a:p>
            <a:r>
              <a:rPr lang="en-AU" dirty="0"/>
              <a:t>Contains a measure of unethical behaviour as well as </a:t>
            </a:r>
            <a:r>
              <a:rPr lang="en-AU" b="1" dirty="0"/>
              <a:t>a lot </a:t>
            </a:r>
            <a:r>
              <a:rPr lang="en-AU" dirty="0"/>
              <a:t>(!!!) of other potential predictors</a:t>
            </a:r>
          </a:p>
          <a:p>
            <a:endParaRPr lang="en-AU" dirty="0"/>
          </a:p>
          <a:p>
            <a:endParaRPr lang="en-AU" dirty="0"/>
          </a:p>
        </p:txBody>
      </p:sp>
      <p:pic>
        <p:nvPicPr>
          <p:cNvPr id="8" name="Picture 7" descr="Graphical user interface, website&#10;&#10;Description automatically generated">
            <a:extLst>
              <a:ext uri="{FF2B5EF4-FFF2-40B4-BE49-F238E27FC236}">
                <a16:creationId xmlns:a16="http://schemas.microsoft.com/office/drawing/2014/main" id="{ECB01107-6940-764F-A052-D3C726F8E166}"/>
              </a:ext>
            </a:extLst>
          </p:cNvPr>
          <p:cNvPicPr>
            <a:picLocks noChangeAspect="1"/>
          </p:cNvPicPr>
          <p:nvPr/>
        </p:nvPicPr>
        <p:blipFill>
          <a:blip r:embed="rId2"/>
          <a:stretch>
            <a:fillRect/>
          </a:stretch>
        </p:blipFill>
        <p:spPr>
          <a:xfrm>
            <a:off x="5979886" y="593666"/>
            <a:ext cx="6212114" cy="4511104"/>
          </a:xfrm>
          <a:prstGeom prst="rect">
            <a:avLst/>
          </a:prstGeom>
        </p:spPr>
      </p:pic>
    </p:spTree>
    <p:extLst>
      <p:ext uri="{BB962C8B-B14F-4D97-AF65-F5344CB8AC3E}">
        <p14:creationId xmlns:p14="http://schemas.microsoft.com/office/powerpoint/2010/main" val="173416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664DA-9A36-234C-897F-1913B37786DD}"/>
              </a:ext>
            </a:extLst>
          </p:cNvPr>
          <p:cNvSpPr>
            <a:spLocks noGrp="1"/>
          </p:cNvSpPr>
          <p:nvPr>
            <p:ph idx="1"/>
          </p:nvPr>
        </p:nvSpPr>
        <p:spPr>
          <a:xfrm>
            <a:off x="838200" y="533400"/>
            <a:ext cx="10515600" cy="5643563"/>
          </a:xfrm>
        </p:spPr>
        <p:txBody>
          <a:bodyPr/>
          <a:lstStyle/>
          <a:p>
            <a:r>
              <a:rPr lang="en-AU" dirty="0"/>
              <a:t>Four items in WVS related to justifiability of unethical behaviour identified – Participants split into ”ethical” and “unethical”</a:t>
            </a:r>
          </a:p>
          <a:p>
            <a:endParaRPr lang="en-AU" dirty="0"/>
          </a:p>
        </p:txBody>
      </p:sp>
      <p:pic>
        <p:nvPicPr>
          <p:cNvPr id="2052" name="Picture 4" descr="AWS Marketplace: RStudio, PBC">
            <a:extLst>
              <a:ext uri="{FF2B5EF4-FFF2-40B4-BE49-F238E27FC236}">
                <a16:creationId xmlns:a16="http://schemas.microsoft.com/office/drawing/2014/main" id="{3776C628-8CA0-FE47-AE76-0442DCE13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5486" y="5030561"/>
            <a:ext cx="3265714" cy="11464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0;                        figure&#10;                    ">
            <a:extLst>
              <a:ext uri="{FF2B5EF4-FFF2-40B4-BE49-F238E27FC236}">
                <a16:creationId xmlns:a16="http://schemas.microsoft.com/office/drawing/2014/main" id="{C26593A6-3C9B-0046-ACA6-1BA5DB2C7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715" y="2362200"/>
            <a:ext cx="635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21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1412</Words>
  <Application>Microsoft Macintosh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Article Discussion Using Machine Learning to Generate Novel Hypotheses: Increasing Optimism About COVID-19 Makes People Less Willing to Justify Unethical Behaviors Abhishek Sheetal, Zhiyu Feng, &amp; Krishna Savani (2020)  </vt:lpstr>
      <vt:lpstr>Acknowledgement of Country</vt:lpstr>
      <vt:lpstr>PowerPoint Presentation</vt:lpstr>
      <vt:lpstr>Background</vt:lpstr>
      <vt:lpstr>Method</vt:lpstr>
      <vt:lpstr>Machine Learning</vt:lpstr>
      <vt:lpstr>Why use machine learning?</vt:lpstr>
      <vt:lpstr>PowerPoint Presentation</vt:lpstr>
      <vt:lpstr>PowerPoint Presentation</vt:lpstr>
      <vt:lpstr>PowerPoint Presentation</vt:lpstr>
      <vt:lpstr>PowerPoint Presentation</vt:lpstr>
      <vt:lpstr>Correlational Replication</vt:lpstr>
      <vt:lpstr>Experiment</vt:lpstr>
      <vt:lpstr>Optimism scenario</vt:lpstr>
      <vt:lpstr>Pessimism scenario</vt:lpstr>
      <vt:lpstr>PowerPoint Presentation</vt:lpstr>
      <vt:lpstr>Thoughts?</vt:lpstr>
      <vt:lpstr>Technical barriers</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 Discussion Using Machine Learning to Generate Novel Hypotheses: Increasing Optimism About COVID-19 Makes People Less Willing to Justify Unethical Behaviors Abhishek Sheetal, Zhiyu Feng, &amp; Krishna Savani (2020)  </dc:title>
  <dc:creator>Aaron McInnes</dc:creator>
  <cp:lastModifiedBy>Aaron McInnes</cp:lastModifiedBy>
  <cp:revision>8</cp:revision>
  <dcterms:created xsi:type="dcterms:W3CDTF">2020-11-19T08:41:08Z</dcterms:created>
  <dcterms:modified xsi:type="dcterms:W3CDTF">2020-11-20T02:41:42Z</dcterms:modified>
</cp:coreProperties>
</file>