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71" r:id="rId8"/>
    <p:sldId id="262" r:id="rId9"/>
    <p:sldId id="268" r:id="rId10"/>
    <p:sldId id="273" r:id="rId11"/>
    <p:sldId id="274" r:id="rId12"/>
    <p:sldId id="263" r:id="rId13"/>
    <p:sldId id="264" r:id="rId14"/>
    <p:sldId id="265" r:id="rId15"/>
    <p:sldId id="269" r:id="rId16"/>
    <p:sldId id="267" r:id="rId17"/>
    <p:sldId id="275" r:id="rId18"/>
    <p:sldId id="276" r:id="rId19"/>
    <p:sldId id="272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6F4D-6604-4A64-A5D3-C4A0F2A8D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E8496-3104-4C92-8D11-03AAF95E3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C6E82-3BD9-47EC-94F3-A80276B1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26/02/2020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BB132-D843-4EAF-B2FF-4C3523B8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BF47A-8C47-475D-923A-70FDED3E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017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6EAA-8927-417C-A865-17E6BFC3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9DEE2-E451-4F82-BF5E-FD88213C0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0072F-8D05-41B9-9E0F-A9D59EC4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26/02/2020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F8EF3-4C58-45F9-A6F8-84644956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446B6-E755-475A-94DB-985D0F57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678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526D1-CBC1-4E76-B20A-5F7B8C866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730FA-283F-4596-8285-3BA406289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66F87-6F32-490F-8DE1-EB2CB29A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26/02/2020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130F1-141E-41DF-8926-4F81B94D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8E0A1-352D-4AEF-A287-E5A3B02D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214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4295-BAC0-4216-A75D-928FF268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1FB2F-196D-4B46-8921-04AD39AB9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FC408-CC75-4259-A156-1E51C6AC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26/02/2020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C77EE-8A32-4F3C-A5F2-A013D0B9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64C0-0F78-498E-A58F-B721B356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067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F4E1-2844-4EDA-AC8A-F9C3BC2A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E9A26-80D6-47CB-BA13-AC0002A72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9AD76-33A4-432A-8DCE-5D8F3828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26/02/2020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87D9-6FB1-4CC3-AD62-C761B3F3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FF215-72FC-4C76-9197-8423CD02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991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F22B-3F9C-44CE-8D32-8D4CE83B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4330-B720-4C6D-8725-8D41AE0C4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3CB12-B3E0-4C6B-822D-BAD979321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F23EB-5B9E-429E-926C-7D72DF51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26/02/2020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4B3CE-E1E6-4DF4-B8A8-8ECD44F9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D24ED-B2FE-4B6F-9A3C-25B83EEF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293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B10E-CEEC-4DDE-AEB7-B57B9526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91184-10AF-4686-9703-A6A469FA0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E86A5-2036-4874-B64C-4190633B4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4FC90-A373-4513-BBDC-4DB669BAA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86F0E-BA32-4111-919F-53A15B8F4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52BB9-5660-48C3-BBBB-7F1B50D9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26/02/2020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AA35F-67DB-479E-80A6-D4BF18F1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8B2C6-7FFD-4E28-9AE0-BDF906EF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247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BCAA-75A3-4F52-8162-B6589248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82BDF-1E31-46F1-BE55-BE9465BA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26/02/2020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1772F-0DC8-423F-8024-FFDEA4A2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6ABDF-C474-4C2C-B841-E059669D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23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6F627-4A07-45F4-82BE-E8C01837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26/02/2020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E048C-F3C0-4319-827D-CED2ECDB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A5476-6D06-4450-BE28-5B0EDC5A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81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C9F9-4C78-45F4-94CD-A3509B8A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8FFE-484A-4D43-A9FC-A0DD772D1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7DC17-DE5C-4259-8B73-F41B7BF43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D37EA-5449-4151-AA9D-32AAF8C3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26/02/2020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43390-2913-42AE-B37B-B18C247A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4DCAE-F5FF-45A8-A489-2DCE709D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588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72D0-E9DF-4DC6-BF74-C27E2C5B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5E8DA7-8832-41F3-A30F-370BAD9E1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8DB7D-7139-41B5-9969-FFE88AFF2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F86D0-EB96-4D77-AE8B-3C559DE1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26/02/2020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BEC39-E2DE-4B45-9342-7F9D1371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A67E9-C2F0-482C-A25E-8AF7F739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097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C4CB4-E74F-4DC5-9721-26913758A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3BD78-2B20-4D40-A579-DE1126F72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7FE1C-E73D-4ED1-886B-906690135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53030-17C6-4693-9FE3-73F4A74D7B15}" type="datetimeFigureOut">
              <a:rPr lang="en-AU" smtClean="0"/>
              <a:t>26/02/2020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F8DCB-B081-43DA-ADCC-994F80432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5029A-96E7-4A90-B745-1B39A5629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02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okbook-r.com/Manipulating_data/Converting_data_between_wide_and_long_forma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37E3-AB38-4E3E-891E-F8E03F250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u="sng" dirty="0"/>
              <a:t>How to use R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0AB8E-910A-46E1-AC9F-597FC8EAB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Curtin University – School of Psychology</a:t>
            </a:r>
          </a:p>
          <a:p>
            <a:r>
              <a:rPr lang="en-AU" dirty="0"/>
              <a:t>For Cognition and Emotion Group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634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9541-0CF8-4E9A-8088-A87AD2EE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Console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9F35F-2E1E-4280-BD8A-530153A56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Can use as calculator</a:t>
            </a:r>
          </a:p>
          <a:p>
            <a:pPr lvl="1"/>
            <a:r>
              <a:rPr lang="en-AU" dirty="0"/>
              <a:t>Try 1+1, enter</a:t>
            </a:r>
          </a:p>
          <a:p>
            <a:pPr lvl="1"/>
            <a:endParaRPr lang="en-AU" dirty="0"/>
          </a:p>
          <a:p>
            <a:r>
              <a:rPr lang="en-AU" dirty="0"/>
              <a:t>Variables – a container for information</a:t>
            </a:r>
          </a:p>
          <a:p>
            <a:pPr lvl="1"/>
            <a:r>
              <a:rPr lang="en-AU" dirty="0"/>
              <a:t>Try storing numbers in variable – they can have any name</a:t>
            </a:r>
          </a:p>
          <a:p>
            <a:pPr lvl="2"/>
            <a:r>
              <a:rPr lang="en-AU" dirty="0"/>
              <a:t>E.g. Hello &lt;- 50</a:t>
            </a:r>
          </a:p>
          <a:p>
            <a:pPr lvl="2"/>
            <a:r>
              <a:rPr lang="en-AU" dirty="0"/>
              <a:t>See variable is in the environment</a:t>
            </a:r>
          </a:p>
          <a:p>
            <a:pPr lvl="2"/>
            <a:r>
              <a:rPr lang="en-AU" dirty="0"/>
              <a:t>Can do math operations on variables (e.g. Hello + 20)</a:t>
            </a:r>
          </a:p>
          <a:p>
            <a:pPr lvl="2"/>
            <a:r>
              <a:rPr lang="en-AU" dirty="0"/>
              <a:t>Can also store words in variables as well.</a:t>
            </a:r>
          </a:p>
          <a:p>
            <a:pPr lvl="2"/>
            <a:endParaRPr lang="en-AU" dirty="0"/>
          </a:p>
          <a:p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947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DA11-EA03-4E90-BAC6-FA3125FB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Importing excel data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8A59-C73A-457B-94D8-D157D331C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Click ‘import dataset’ in environment tab</a:t>
            </a:r>
          </a:p>
          <a:p>
            <a:r>
              <a:rPr lang="en-AU" dirty="0"/>
              <a:t>Click ‘from Excel’</a:t>
            </a:r>
          </a:p>
          <a:p>
            <a:endParaRPr lang="en-AU" dirty="0"/>
          </a:p>
          <a:p>
            <a:r>
              <a:rPr lang="en-AU" dirty="0"/>
              <a:t>It uses ‘</a:t>
            </a:r>
            <a:r>
              <a:rPr lang="en-AU" dirty="0" err="1"/>
              <a:t>readxl</a:t>
            </a:r>
            <a:r>
              <a:rPr lang="en-AU" dirty="0"/>
              <a:t>’ </a:t>
            </a:r>
            <a:r>
              <a:rPr lang="en-AU" dirty="0">
                <a:highlight>
                  <a:srgbClr val="FFFF00"/>
                </a:highlight>
              </a:rPr>
              <a:t>package</a:t>
            </a:r>
          </a:p>
          <a:p>
            <a:r>
              <a:rPr lang="en-AU" dirty="0"/>
              <a:t>Using ‘</a:t>
            </a:r>
            <a:r>
              <a:rPr lang="en-AU" dirty="0" err="1"/>
              <a:t>read_excel</a:t>
            </a:r>
            <a:r>
              <a:rPr lang="en-AU" dirty="0"/>
              <a:t>’ </a:t>
            </a:r>
            <a:r>
              <a:rPr lang="en-AU" dirty="0">
                <a:highlight>
                  <a:srgbClr val="FFFF00"/>
                </a:highlight>
              </a:rPr>
              <a:t>function (mini program)</a:t>
            </a:r>
          </a:p>
          <a:p>
            <a:pPr lvl="1"/>
            <a:r>
              <a:rPr lang="en-AU" dirty="0"/>
              <a:t>Input the file directory and specify the variable name you want</a:t>
            </a:r>
          </a:p>
          <a:p>
            <a:endParaRPr lang="en-AU" dirty="0"/>
          </a:p>
          <a:p>
            <a:r>
              <a:rPr lang="en-AU" dirty="0"/>
              <a:t>That’s how R does it – but there are other ways that can do more things (e.g. get data from many sheets).</a:t>
            </a:r>
          </a:p>
        </p:txBody>
      </p:sp>
    </p:spTree>
    <p:extLst>
      <p:ext uri="{BB962C8B-B14F-4D97-AF65-F5344CB8AC3E}">
        <p14:creationId xmlns:p14="http://schemas.microsoft.com/office/powerpoint/2010/main" val="289919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86AA-6671-4876-B8AA-928228CD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Lets try to open an excel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46B4-92B6-47D6-95D1-64BEB3630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You will need to install the ‘</a:t>
            </a:r>
            <a:r>
              <a:rPr lang="en-AU" dirty="0" err="1"/>
              <a:t>openxlsx</a:t>
            </a:r>
            <a:r>
              <a:rPr lang="en-AU" dirty="0"/>
              <a:t>’ package in R</a:t>
            </a:r>
          </a:p>
          <a:p>
            <a:pPr lvl="1"/>
            <a:r>
              <a:rPr lang="en-AU" dirty="0"/>
              <a:t>Click ‘Packages’ tab &gt; Click ‘Install’ &gt; type ‘</a:t>
            </a:r>
            <a:r>
              <a:rPr lang="en-AU" dirty="0" err="1"/>
              <a:t>openxlsx</a:t>
            </a:r>
            <a:r>
              <a:rPr lang="en-AU" dirty="0"/>
              <a:t>’ &gt;  Click ‘Install’</a:t>
            </a:r>
          </a:p>
          <a:p>
            <a:r>
              <a:rPr lang="en-AU" i="1" u="sng" dirty="0"/>
              <a:t>Only install and load packages as needed, don’t try and install all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B39199-3199-4FA2-B9E5-E5CDEE48428C}"/>
              </a:ext>
            </a:extLst>
          </p:cNvPr>
          <p:cNvGrpSpPr/>
          <p:nvPr/>
        </p:nvGrpSpPr>
        <p:grpSpPr>
          <a:xfrm>
            <a:off x="838200" y="3281174"/>
            <a:ext cx="4773634" cy="3348462"/>
            <a:chOff x="838200" y="2828501"/>
            <a:chExt cx="4773634" cy="33484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050442-3A6E-4326-A88A-B8C56A287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828501"/>
              <a:ext cx="4773634" cy="334846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294FF1-34F5-43B1-AABE-A085FD84D8EA}"/>
                </a:ext>
              </a:extLst>
            </p:cNvPr>
            <p:cNvSpPr/>
            <p:nvPr/>
          </p:nvSpPr>
          <p:spPr>
            <a:xfrm>
              <a:off x="2381061" y="2828501"/>
              <a:ext cx="497941" cy="2931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18F062-8A1E-4F0F-9AD4-2C3C9443D37C}"/>
                </a:ext>
              </a:extLst>
            </p:cNvPr>
            <p:cNvSpPr/>
            <p:nvPr/>
          </p:nvSpPr>
          <p:spPr>
            <a:xfrm>
              <a:off x="869519" y="2975054"/>
              <a:ext cx="497941" cy="2931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46D870-E8CA-4F45-8876-54D3648D2A0E}"/>
              </a:ext>
            </a:extLst>
          </p:cNvPr>
          <p:cNvGrpSpPr/>
          <p:nvPr/>
        </p:nvGrpSpPr>
        <p:grpSpPr>
          <a:xfrm>
            <a:off x="6625435" y="3281174"/>
            <a:ext cx="3714750" cy="2762250"/>
            <a:chOff x="6580168" y="3121607"/>
            <a:chExt cx="3714750" cy="27622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3DA0DA-1DC3-4C12-B3AE-5B97C755B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0168" y="3121607"/>
              <a:ext cx="3714750" cy="276225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2FED3C-7D6D-40BF-83B0-097C13F19534}"/>
                </a:ext>
              </a:extLst>
            </p:cNvPr>
            <p:cNvSpPr/>
            <p:nvPr/>
          </p:nvSpPr>
          <p:spPr>
            <a:xfrm>
              <a:off x="6680335" y="4207363"/>
              <a:ext cx="652972" cy="2931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A67495-24D3-4C2A-9098-3639BB6C227A}"/>
                </a:ext>
              </a:extLst>
            </p:cNvPr>
            <p:cNvSpPr/>
            <p:nvPr/>
          </p:nvSpPr>
          <p:spPr>
            <a:xfrm>
              <a:off x="8518189" y="5481355"/>
              <a:ext cx="824987" cy="2931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854440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DCD2-F661-4DE0-9606-CC9FC29C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Also, create a script to save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87171-FCCF-4479-BEF2-1D9C76EB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Create New R-Script </a:t>
            </a:r>
          </a:p>
          <a:p>
            <a:pPr lvl="1"/>
            <a:r>
              <a:rPr lang="en-AU" dirty="0"/>
              <a:t>File &gt; New File &gt; R Script</a:t>
            </a:r>
          </a:p>
          <a:p>
            <a:pPr lvl="1"/>
            <a:endParaRPr lang="en-AU" dirty="0"/>
          </a:p>
          <a:p>
            <a:r>
              <a:rPr lang="en-AU" dirty="0"/>
              <a:t>Load ‘</a:t>
            </a:r>
            <a:r>
              <a:rPr lang="en-AU" dirty="0" err="1"/>
              <a:t>openxlsx</a:t>
            </a:r>
            <a:r>
              <a:rPr lang="en-AU" dirty="0"/>
              <a:t>’ library</a:t>
            </a:r>
          </a:p>
          <a:p>
            <a:pPr lvl="1"/>
            <a:r>
              <a:rPr lang="en-AU" dirty="0"/>
              <a:t>Type ‘library(</a:t>
            </a:r>
            <a:r>
              <a:rPr lang="en-AU" dirty="0" err="1"/>
              <a:t>openxlsx</a:t>
            </a:r>
            <a:r>
              <a:rPr lang="en-AU" dirty="0"/>
              <a:t>)’ into script</a:t>
            </a:r>
          </a:p>
          <a:p>
            <a:pPr lvl="1"/>
            <a:r>
              <a:rPr lang="en-AU" dirty="0"/>
              <a:t>Hit ‘Ctrl + Enter’ to Run that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79B53-E1FD-4A5A-A271-E007E48CE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653" y="1690688"/>
            <a:ext cx="5067300" cy="1000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A5F287-D404-4AFD-B554-BA5564971604}"/>
              </a:ext>
            </a:extLst>
          </p:cNvPr>
          <p:cNvSpPr/>
          <p:nvPr/>
        </p:nvSpPr>
        <p:spPr>
          <a:xfrm>
            <a:off x="5137653" y="1886680"/>
            <a:ext cx="362139" cy="222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9F2C7-E99D-442D-AEEB-8BDBC929054D}"/>
              </a:ext>
            </a:extLst>
          </p:cNvPr>
          <p:cNvSpPr/>
          <p:nvPr/>
        </p:nvSpPr>
        <p:spPr>
          <a:xfrm>
            <a:off x="5318722" y="2154725"/>
            <a:ext cx="593191" cy="222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759469-ED6D-4108-82CA-F7DE3CD80945}"/>
              </a:ext>
            </a:extLst>
          </p:cNvPr>
          <p:cNvSpPr/>
          <p:nvPr/>
        </p:nvSpPr>
        <p:spPr>
          <a:xfrm>
            <a:off x="8132841" y="2154724"/>
            <a:ext cx="1979880" cy="222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DC829-252B-433A-BB62-9428E4801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92" y="4433380"/>
            <a:ext cx="4657725" cy="12668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4B41C72-A104-4724-8FDA-8EC34435839D}"/>
              </a:ext>
            </a:extLst>
          </p:cNvPr>
          <p:cNvSpPr/>
          <p:nvPr/>
        </p:nvSpPr>
        <p:spPr>
          <a:xfrm>
            <a:off x="1019457" y="5149912"/>
            <a:ext cx="1979880" cy="222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2371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29DA-557E-4109-A162-4B80498A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Open Excel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21D3-59CF-4FC8-8B22-E13ECDC41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Tell R what file to open</a:t>
            </a:r>
          </a:p>
          <a:p>
            <a:pPr lvl="1"/>
            <a:r>
              <a:rPr lang="en-AU" sz="1600" dirty="0" err="1"/>
              <a:t>data_folder</a:t>
            </a:r>
            <a:r>
              <a:rPr lang="en-AU" sz="1600" dirty="0"/>
              <a:t> &lt;- “</a:t>
            </a:r>
            <a:r>
              <a:rPr lang="en-US" sz="1600" dirty="0"/>
              <a:t>E:/Cognition_emotion_group_2020/R_tutorial_1/data_is_here/</a:t>
            </a:r>
            <a:r>
              <a:rPr lang="en-AU" sz="1600" dirty="0"/>
              <a:t>”</a:t>
            </a:r>
          </a:p>
          <a:p>
            <a:pPr lvl="1"/>
            <a:r>
              <a:rPr lang="en-AU" sz="1600" dirty="0" err="1"/>
              <a:t>data_file</a:t>
            </a:r>
            <a:r>
              <a:rPr lang="en-AU" sz="1600" dirty="0"/>
              <a:t> &lt;- “example_data.xlsx”</a:t>
            </a:r>
          </a:p>
          <a:p>
            <a:r>
              <a:rPr lang="en-AU" sz="2000" dirty="0"/>
              <a:t>You are creating two variables, with folder path and filename information</a:t>
            </a:r>
          </a:p>
          <a:p>
            <a:endParaRPr lang="en-AU" sz="2000" dirty="0"/>
          </a:p>
          <a:p>
            <a:r>
              <a:rPr lang="en-AU" sz="2000" dirty="0"/>
              <a:t>Combine the folder path and file name to get the full path, ‘paste0()’ lets you combine character strings</a:t>
            </a:r>
          </a:p>
          <a:p>
            <a:pPr lvl="1"/>
            <a:r>
              <a:rPr lang="en-AU" sz="1600" dirty="0" err="1"/>
              <a:t>full_path</a:t>
            </a:r>
            <a:r>
              <a:rPr lang="en-AU" sz="1600" dirty="0"/>
              <a:t> &lt;- paste0(</a:t>
            </a:r>
            <a:r>
              <a:rPr lang="en-AU" sz="1600" dirty="0" err="1"/>
              <a:t>data_folder,data_file</a:t>
            </a:r>
            <a:r>
              <a:rPr lang="en-AU" sz="1600" dirty="0"/>
              <a:t>)</a:t>
            </a:r>
          </a:p>
          <a:p>
            <a:pPr marL="0" indent="0">
              <a:buNone/>
            </a:pPr>
            <a:endParaRPr lang="en-AU" sz="2000" dirty="0"/>
          </a:p>
          <a:p>
            <a:r>
              <a:rPr lang="en-AU" sz="2000" dirty="0"/>
              <a:t>Load in the file you picked using read.xlsx </a:t>
            </a:r>
            <a:r>
              <a:rPr lang="en-AU" sz="2000" dirty="0">
                <a:highlight>
                  <a:srgbClr val="FFFF00"/>
                </a:highlight>
              </a:rPr>
              <a:t>function</a:t>
            </a:r>
          </a:p>
          <a:p>
            <a:pPr lvl="1"/>
            <a:r>
              <a:rPr lang="en-AU" sz="1600" dirty="0"/>
              <a:t>Data2use &lt;- read.xlsx(</a:t>
            </a:r>
            <a:r>
              <a:rPr lang="en-AU" sz="1600" dirty="0" err="1"/>
              <a:t>full_path</a:t>
            </a:r>
            <a:r>
              <a:rPr lang="en-AU" sz="1600" dirty="0"/>
              <a:t>)</a:t>
            </a:r>
          </a:p>
          <a:p>
            <a:pPr lvl="1"/>
            <a:r>
              <a:rPr lang="en-AU" sz="1600" dirty="0"/>
              <a:t>Data2use &lt;- read.xlsx(“</a:t>
            </a:r>
            <a:r>
              <a:rPr lang="en-US" sz="1600" dirty="0"/>
              <a:t>E:/Cognition_emotion_group_2020/R_tutorial_1/data_is_here/</a:t>
            </a:r>
            <a:r>
              <a:rPr lang="en-AU" sz="1600" dirty="0"/>
              <a:t>example_data.xlsx</a:t>
            </a:r>
            <a:r>
              <a:rPr lang="en-US" sz="1600" dirty="0"/>
              <a:t>”)</a:t>
            </a:r>
          </a:p>
          <a:p>
            <a:pPr lvl="1"/>
            <a:r>
              <a:rPr lang="en-AU" sz="1600" dirty="0"/>
              <a:t>Data2use &lt;- read.xlsx(paste0(</a:t>
            </a:r>
            <a:r>
              <a:rPr lang="en-AU" sz="1600" dirty="0" err="1"/>
              <a:t>data_folder,data_file</a:t>
            </a:r>
            <a:r>
              <a:rPr lang="en-AU" sz="1600" dirty="0"/>
              <a:t>))</a:t>
            </a:r>
          </a:p>
          <a:p>
            <a:pPr lvl="1"/>
            <a:endParaRPr lang="en-AU" sz="16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354613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2C73-EDA1-4352-91D6-C334C2FB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Lets look at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56D5-7D7F-4B22-B291-7366E25C1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Double click variable in environment</a:t>
            </a:r>
          </a:p>
          <a:p>
            <a:r>
              <a:rPr lang="en-AU" dirty="0"/>
              <a:t>This is a </a:t>
            </a:r>
            <a:r>
              <a:rPr lang="en-AU" u="sng" dirty="0"/>
              <a:t>Data Frame </a:t>
            </a:r>
            <a:r>
              <a:rPr lang="en-AU" dirty="0"/>
              <a:t>– basically a table, many variables</a:t>
            </a:r>
          </a:p>
          <a:p>
            <a:r>
              <a:rPr lang="en-AU" dirty="0"/>
              <a:t>Explain dataset</a:t>
            </a:r>
          </a:p>
          <a:p>
            <a:pPr lvl="1"/>
            <a:r>
              <a:rPr lang="en-AU" dirty="0"/>
              <a:t>Go/no-go task</a:t>
            </a:r>
          </a:p>
          <a:p>
            <a:pPr lvl="1"/>
            <a:r>
              <a:rPr lang="en-AU" dirty="0"/>
              <a:t>Data from 5 participants, with 5 trials each</a:t>
            </a:r>
          </a:p>
          <a:p>
            <a:pPr lvl="1"/>
            <a:r>
              <a:rPr lang="en-AU" dirty="0"/>
              <a:t>The condition and RT for each trial are in separate variables (columns)</a:t>
            </a:r>
          </a:p>
          <a:p>
            <a:r>
              <a:rPr lang="en-AU" dirty="0"/>
              <a:t>R likes it long</a:t>
            </a:r>
          </a:p>
          <a:p>
            <a:pPr lvl="1"/>
            <a:r>
              <a:rPr lang="en-AU" dirty="0"/>
              <a:t>Each observation is a separate row</a:t>
            </a:r>
          </a:p>
          <a:p>
            <a:pPr lvl="1"/>
            <a:r>
              <a:rPr lang="en-AU" dirty="0"/>
              <a:t>Each variable is a row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4886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6190-C57F-4B61-8810-C145F025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But our data is not long…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21B02-D23E-4949-A373-A37A0A56C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Converting from wide to long</a:t>
            </a:r>
          </a:p>
          <a:p>
            <a:r>
              <a:rPr lang="en-AU" dirty="0" err="1"/>
              <a:t>tidyr</a:t>
            </a:r>
            <a:r>
              <a:rPr lang="en-AU" dirty="0"/>
              <a:t> package</a:t>
            </a:r>
          </a:p>
          <a:p>
            <a:pPr lvl="1"/>
            <a:r>
              <a:rPr lang="en-AU" dirty="0"/>
              <a:t>Gather()</a:t>
            </a:r>
          </a:p>
          <a:p>
            <a:pPr lvl="2"/>
            <a:r>
              <a:rPr lang="en-AU" sz="1200" dirty="0">
                <a:hlinkClick r:id="rId2"/>
              </a:rPr>
              <a:t>http://www.cookbook-r.com/Manipulating_data/Converting_data_between_wide_and_long_format/</a:t>
            </a:r>
            <a:endParaRPr lang="en-AU" sz="1200" dirty="0"/>
          </a:p>
          <a:p>
            <a:pPr lvl="1"/>
            <a:endParaRPr lang="en-AU" dirty="0"/>
          </a:p>
          <a:p>
            <a:r>
              <a:rPr lang="en-AU" dirty="0"/>
              <a:t>Convert from long to wide</a:t>
            </a:r>
          </a:p>
          <a:p>
            <a:pPr lvl="1"/>
            <a:r>
              <a:rPr lang="en-AU" dirty="0"/>
              <a:t>Spread()</a:t>
            </a:r>
          </a:p>
        </p:txBody>
      </p:sp>
    </p:spTree>
    <p:extLst>
      <p:ext uri="{BB962C8B-B14F-4D97-AF65-F5344CB8AC3E}">
        <p14:creationId xmlns:p14="http://schemas.microsoft.com/office/powerpoint/2010/main" val="1433425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8185-13B2-4A8E-86C8-4E329B3D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Exercise: Lets open our own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81CF-F66D-4C68-84B4-8A405FE5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Use read.xlsx() function to open your own file</a:t>
            </a:r>
          </a:p>
          <a:p>
            <a:r>
              <a:rPr lang="en-AU" dirty="0"/>
              <a:t>Use gather() to convert to long format (if not already long)</a:t>
            </a:r>
          </a:p>
          <a:p>
            <a:r>
              <a:rPr lang="en-AU" dirty="0"/>
              <a:t>If data is long, use spread() to convert to wide-format</a:t>
            </a:r>
          </a:p>
          <a:p>
            <a:endParaRPr lang="en-AU" dirty="0"/>
          </a:p>
          <a:p>
            <a:r>
              <a:rPr lang="en-AU" dirty="0"/>
              <a:t>If different sheets, single file</a:t>
            </a:r>
          </a:p>
          <a:p>
            <a:pPr lvl="1"/>
            <a:r>
              <a:rPr lang="en-AU" dirty="0"/>
              <a:t>There is code</a:t>
            </a:r>
          </a:p>
          <a:p>
            <a:r>
              <a:rPr lang="en-AU" dirty="0"/>
              <a:t>If different excel files</a:t>
            </a:r>
          </a:p>
          <a:p>
            <a:pPr lvl="1"/>
            <a:r>
              <a:rPr lang="en-AU" dirty="0"/>
              <a:t>There is code</a:t>
            </a:r>
          </a:p>
          <a:p>
            <a:r>
              <a:rPr lang="en-AU" dirty="0"/>
              <a:t>If something else</a:t>
            </a:r>
          </a:p>
          <a:p>
            <a:pPr lvl="1"/>
            <a:r>
              <a:rPr lang="en-AU" dirty="0"/>
              <a:t>ask</a:t>
            </a:r>
          </a:p>
        </p:txBody>
      </p:sp>
    </p:spTree>
    <p:extLst>
      <p:ext uri="{BB962C8B-B14F-4D97-AF65-F5344CB8AC3E}">
        <p14:creationId xmlns:p14="http://schemas.microsoft.com/office/powerpoint/2010/main" val="257655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E1B4-4D1D-45BC-AFFD-F8B66E47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That’s it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53CF-43CF-4AF1-A4F8-90ABC0082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797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0C42-F2E9-4D44-9D1C-A1C58BAB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Cheatsheet</a:t>
            </a:r>
            <a:r>
              <a:rPr lang="en-AU" dirty="0"/>
              <a:t> - Hotkeys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0C3C0-45B8-4005-99ED-5D633300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Hotkeys – useful ones</a:t>
            </a:r>
          </a:p>
          <a:p>
            <a:pPr lvl="1"/>
            <a:r>
              <a:rPr lang="en-AU" dirty="0" err="1"/>
              <a:t>Ctrl+Enter</a:t>
            </a:r>
            <a:r>
              <a:rPr lang="en-AU" dirty="0"/>
              <a:t> – Runs single line of code</a:t>
            </a:r>
          </a:p>
          <a:p>
            <a:pPr lvl="1"/>
            <a:r>
              <a:rPr lang="en-AU" dirty="0"/>
              <a:t>Alt + minus – arrow (&lt;-) – equivalent to ‘=‘</a:t>
            </a:r>
          </a:p>
          <a:p>
            <a:pPr lvl="1"/>
            <a:r>
              <a:rPr lang="en-AU" dirty="0"/>
              <a:t># - ignores stuff</a:t>
            </a:r>
          </a:p>
          <a:p>
            <a:pPr lvl="1"/>
            <a:r>
              <a:rPr lang="en-AU" dirty="0" err="1"/>
              <a:t>Ctrl+Shift+C</a:t>
            </a:r>
            <a:r>
              <a:rPr lang="en-AU" dirty="0"/>
              <a:t> – comment/uncomment out line of code</a:t>
            </a:r>
          </a:p>
          <a:p>
            <a:pPr lvl="1"/>
            <a:r>
              <a:rPr lang="en-AU" dirty="0" err="1"/>
              <a:t>Ctrl+Shift+Enter</a:t>
            </a:r>
            <a:r>
              <a:rPr lang="en-AU" dirty="0"/>
              <a:t> – Runs whole script</a:t>
            </a:r>
          </a:p>
        </p:txBody>
      </p:sp>
    </p:spTree>
    <p:extLst>
      <p:ext uri="{BB962C8B-B14F-4D97-AF65-F5344CB8AC3E}">
        <p14:creationId xmlns:p14="http://schemas.microsoft.com/office/powerpoint/2010/main" val="286894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0429-0BAA-4F1B-8FAA-06E4911A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are we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3CED-DE1C-4893-BA40-8CDD3AF13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To learn how to use R </a:t>
            </a:r>
          </a:p>
          <a:p>
            <a:r>
              <a:rPr lang="en-AU" dirty="0"/>
              <a:t>Learn while working on your own data (or at-least data relevant to psychology).</a:t>
            </a:r>
          </a:p>
          <a:p>
            <a:r>
              <a:rPr lang="en-AU" dirty="0"/>
              <a:t>Opportunity to ask dumb questions. 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425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2C73-EDA1-4352-91D6-C334C2FB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Cheat sheet - Useful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56D5-7D7F-4B22-B291-7366E25C1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paste0() or paste(), </a:t>
            </a:r>
            <a:r>
              <a:rPr lang="en-AU" dirty="0" err="1"/>
              <a:t>cbind</a:t>
            </a:r>
            <a:r>
              <a:rPr lang="en-AU" dirty="0"/>
              <a:t>() and </a:t>
            </a:r>
            <a:r>
              <a:rPr lang="en-AU" dirty="0" err="1"/>
              <a:t>rbind</a:t>
            </a:r>
            <a:r>
              <a:rPr lang="en-AU" dirty="0"/>
              <a:t>()</a:t>
            </a:r>
          </a:p>
          <a:p>
            <a:pPr lvl="1"/>
            <a:r>
              <a:rPr lang="en-AU" dirty="0"/>
              <a:t>Lets you stick things together</a:t>
            </a:r>
          </a:p>
          <a:p>
            <a:r>
              <a:rPr lang="en-AU" dirty="0"/>
              <a:t>Substring()</a:t>
            </a:r>
          </a:p>
          <a:p>
            <a:pPr lvl="1"/>
            <a:r>
              <a:rPr lang="en-AU" dirty="0"/>
              <a:t>Extract part of a word – good for getting subject id from filenames</a:t>
            </a:r>
          </a:p>
          <a:p>
            <a:r>
              <a:rPr lang="en-AU" dirty="0"/>
              <a:t>Unique()</a:t>
            </a:r>
          </a:p>
          <a:p>
            <a:pPr lvl="1"/>
            <a:r>
              <a:rPr lang="en-AU" dirty="0"/>
              <a:t>Gets unique values from variable – good for checking participants or factors in large datasets</a:t>
            </a:r>
          </a:p>
          <a:p>
            <a:r>
              <a:rPr lang="en-AU" dirty="0"/>
              <a:t>Length() and dim()</a:t>
            </a:r>
          </a:p>
          <a:p>
            <a:pPr lvl="1"/>
            <a:r>
              <a:rPr lang="en-AU" dirty="0"/>
              <a:t>Shows you size of variable – good for troubleshooting – check if right number of trials/participants or whatever are there</a:t>
            </a:r>
          </a:p>
          <a:p>
            <a:r>
              <a:rPr lang="en-AU" dirty="0"/>
              <a:t>Subset()</a:t>
            </a:r>
          </a:p>
          <a:p>
            <a:pPr lvl="1"/>
            <a:r>
              <a:rPr lang="en-AU" dirty="0"/>
              <a:t>Extract a smaller part of bigger dataset – good for follow-up analyses (e.g. only want to analyse a certain condition of the data).</a:t>
            </a:r>
          </a:p>
          <a:p>
            <a:r>
              <a:rPr lang="en-AU" dirty="0"/>
              <a:t>Aggregate()</a:t>
            </a:r>
          </a:p>
          <a:p>
            <a:pPr lvl="1"/>
            <a:r>
              <a:rPr lang="en-AU" dirty="0"/>
              <a:t>Can use to calculate mean values per participant and condition.</a:t>
            </a:r>
          </a:p>
        </p:txBody>
      </p:sp>
    </p:spTree>
    <p:extLst>
      <p:ext uri="{BB962C8B-B14F-4D97-AF65-F5344CB8AC3E}">
        <p14:creationId xmlns:p14="http://schemas.microsoft.com/office/powerpoint/2010/main" val="382624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B077-7693-4493-A5DE-23CF0BC9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bother to learn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26057-2A82-4C80-B46A-013E5E17B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It’s free.</a:t>
            </a:r>
          </a:p>
          <a:p>
            <a:r>
              <a:rPr lang="en-AU" dirty="0"/>
              <a:t>It can do pretty much anything data-related – not limited to stats.</a:t>
            </a:r>
          </a:p>
          <a:p>
            <a:r>
              <a:rPr lang="en-AU" dirty="0"/>
              <a:t>Lots of people are using it or are getting into it – promotes data/analysis sharing, feel included, could help you get a job.</a:t>
            </a:r>
          </a:p>
          <a:p>
            <a:r>
              <a:rPr lang="en-AU" dirty="0"/>
              <a:t>Helps you understand programming – transferable skill, applicable to python and </a:t>
            </a:r>
            <a:r>
              <a:rPr lang="en-AU" dirty="0" err="1"/>
              <a:t>Matlab</a:t>
            </a:r>
            <a:r>
              <a:rPr lang="en-AU" dirty="0"/>
              <a:t>.</a:t>
            </a:r>
          </a:p>
          <a:p>
            <a:r>
              <a:rPr lang="en-AU" dirty="0"/>
              <a:t>Makes you feel smart (sometimes)</a:t>
            </a:r>
          </a:p>
          <a:p>
            <a:r>
              <a:rPr lang="en-AU" dirty="0"/>
              <a:t>Any more reasons?</a:t>
            </a:r>
          </a:p>
        </p:txBody>
      </p:sp>
    </p:spTree>
    <p:extLst>
      <p:ext uri="{BB962C8B-B14F-4D97-AF65-F5344CB8AC3E}">
        <p14:creationId xmlns:p14="http://schemas.microsoft.com/office/powerpoint/2010/main" val="105027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CB41-9FBF-4EF3-A6D9-D97C4F52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7963-1696-433B-A14F-124D815E3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This session will be about installing R and R-studio (yes, there are 2 programs)</a:t>
            </a:r>
          </a:p>
          <a:p>
            <a:r>
              <a:rPr lang="en-AU" dirty="0"/>
              <a:t>Orient you to the program</a:t>
            </a:r>
          </a:p>
          <a:p>
            <a:r>
              <a:rPr lang="en-AU" dirty="0"/>
              <a:t>Open an excel data file in R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907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C2B4-6551-448C-A7A9-6688A7B4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Installing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4A240-4A41-40EC-A9C5-83AA540C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hlinkClick r:id="rId2"/>
              </a:rPr>
              <a:t>https://www.r-project.org/</a:t>
            </a:r>
            <a:r>
              <a:rPr lang="en-AU" dirty="0"/>
              <a:t> - or google R statistics</a:t>
            </a:r>
          </a:p>
          <a:p>
            <a:pPr marL="0" indent="0">
              <a:buNone/>
            </a:pPr>
            <a:r>
              <a:rPr lang="en-AU" dirty="0"/>
              <a:t>Click </a:t>
            </a:r>
            <a:r>
              <a:rPr lang="en-AU" dirty="0">
                <a:highlight>
                  <a:srgbClr val="FFFF00"/>
                </a:highlight>
              </a:rPr>
              <a:t>CRAN</a:t>
            </a:r>
            <a:r>
              <a:rPr lang="en-AU" dirty="0"/>
              <a:t> under download</a:t>
            </a:r>
          </a:p>
          <a:p>
            <a:pPr marL="0" indent="0">
              <a:buNone/>
            </a:pPr>
            <a:r>
              <a:rPr lang="en-AU" dirty="0"/>
              <a:t>Click </a:t>
            </a:r>
            <a:r>
              <a:rPr lang="en-AU" dirty="0">
                <a:highlight>
                  <a:srgbClr val="FFFF00"/>
                </a:highlight>
              </a:rPr>
              <a:t>Curtin link </a:t>
            </a:r>
            <a:r>
              <a:rPr lang="en-AU" dirty="0"/>
              <a:t>under Australia</a:t>
            </a:r>
          </a:p>
          <a:p>
            <a:pPr marL="0" indent="0">
              <a:buNone/>
            </a:pPr>
            <a:r>
              <a:rPr lang="en-AU" dirty="0"/>
              <a:t>Click </a:t>
            </a:r>
            <a:r>
              <a:rPr lang="en-AU" dirty="0">
                <a:highlight>
                  <a:srgbClr val="FFFF00"/>
                </a:highlight>
              </a:rPr>
              <a:t>Download R for Windows </a:t>
            </a:r>
            <a:r>
              <a:rPr lang="en-AU" dirty="0"/>
              <a:t>or </a:t>
            </a:r>
            <a:r>
              <a:rPr lang="en-AU" dirty="0">
                <a:highlight>
                  <a:srgbClr val="FFFF00"/>
                </a:highlight>
              </a:rPr>
              <a:t>(Mac) OS X</a:t>
            </a:r>
          </a:p>
          <a:p>
            <a:r>
              <a:rPr lang="en-AU" dirty="0"/>
              <a:t>For Windows</a:t>
            </a:r>
          </a:p>
          <a:p>
            <a:pPr lvl="1"/>
            <a:r>
              <a:rPr lang="en-AU" dirty="0"/>
              <a:t>Click </a:t>
            </a:r>
            <a:r>
              <a:rPr lang="en-AU" dirty="0">
                <a:highlight>
                  <a:srgbClr val="FFFF00"/>
                </a:highlight>
              </a:rPr>
              <a:t>install R for the first time</a:t>
            </a:r>
          </a:p>
          <a:p>
            <a:pPr lvl="1"/>
            <a:r>
              <a:rPr lang="en-AU" dirty="0"/>
              <a:t>Click </a:t>
            </a:r>
            <a:r>
              <a:rPr lang="en-AU" dirty="0">
                <a:highlight>
                  <a:srgbClr val="FFFF00"/>
                </a:highlight>
              </a:rPr>
              <a:t>Download R 3.6.2 (or whatever the current version is) for Windows</a:t>
            </a:r>
          </a:p>
          <a:p>
            <a:pPr lvl="1"/>
            <a:r>
              <a:rPr lang="en-AU" dirty="0">
                <a:highlight>
                  <a:srgbClr val="FFFF00"/>
                </a:highlight>
              </a:rPr>
              <a:t>Run .exe file</a:t>
            </a:r>
            <a:r>
              <a:rPr lang="en-AU" dirty="0"/>
              <a:t>, install with default settings.</a:t>
            </a:r>
          </a:p>
        </p:txBody>
      </p:sp>
    </p:spTree>
    <p:extLst>
      <p:ext uri="{BB962C8B-B14F-4D97-AF65-F5344CB8AC3E}">
        <p14:creationId xmlns:p14="http://schemas.microsoft.com/office/powerpoint/2010/main" val="206805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4642-F30D-40F6-B8ED-F1F95EB1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Installing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E4244-E62D-4720-B96C-D774CDD6F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R is the back-end and R Studio is the front-end that makes R nicer to use.</a:t>
            </a:r>
          </a:p>
          <a:p>
            <a:pPr marL="0" indent="0">
              <a:buNone/>
            </a:pPr>
            <a:r>
              <a:rPr lang="en-AU" dirty="0">
                <a:hlinkClick r:id="rId2"/>
              </a:rPr>
              <a:t>https://rstudio.com/</a:t>
            </a:r>
            <a:r>
              <a:rPr lang="en-AU" dirty="0"/>
              <a:t> or google R studio</a:t>
            </a:r>
          </a:p>
          <a:p>
            <a:pPr marL="0" indent="0">
              <a:buNone/>
            </a:pPr>
            <a:r>
              <a:rPr lang="en-AU" dirty="0"/>
              <a:t>Click </a:t>
            </a:r>
            <a:r>
              <a:rPr lang="en-AU" dirty="0">
                <a:highlight>
                  <a:srgbClr val="FFFF00"/>
                </a:highlight>
              </a:rPr>
              <a:t>download tab </a:t>
            </a:r>
            <a:r>
              <a:rPr lang="en-AU" dirty="0"/>
              <a:t>at the top</a:t>
            </a:r>
          </a:p>
          <a:p>
            <a:pPr marL="0" indent="0">
              <a:buNone/>
            </a:pPr>
            <a:r>
              <a:rPr lang="en-AU" dirty="0"/>
              <a:t>Click </a:t>
            </a:r>
            <a:r>
              <a:rPr lang="en-AU" dirty="0">
                <a:highlight>
                  <a:srgbClr val="FFFF00"/>
                </a:highlight>
              </a:rPr>
              <a:t>download</a:t>
            </a:r>
            <a:r>
              <a:rPr lang="en-AU" dirty="0"/>
              <a:t> under R Studio Desktop Free</a:t>
            </a:r>
          </a:p>
          <a:p>
            <a:pPr marL="0" indent="0">
              <a:buNone/>
            </a:pPr>
            <a:r>
              <a:rPr lang="en-AU" dirty="0"/>
              <a:t>Click the </a:t>
            </a:r>
            <a:r>
              <a:rPr lang="en-AU" dirty="0">
                <a:highlight>
                  <a:srgbClr val="FFFF00"/>
                </a:highlight>
              </a:rPr>
              <a:t>download R studio for windows button</a:t>
            </a:r>
          </a:p>
          <a:p>
            <a:pPr marL="0" indent="0">
              <a:buNone/>
            </a:pPr>
            <a:r>
              <a:rPr lang="en-AU" dirty="0">
                <a:highlight>
                  <a:srgbClr val="FFFF00"/>
                </a:highlight>
              </a:rPr>
              <a:t>Run the .exe </a:t>
            </a:r>
            <a:r>
              <a:rPr lang="en-AU" dirty="0"/>
              <a:t>file, using default settings</a:t>
            </a:r>
          </a:p>
        </p:txBody>
      </p:sp>
    </p:spTree>
    <p:extLst>
      <p:ext uri="{BB962C8B-B14F-4D97-AF65-F5344CB8AC3E}">
        <p14:creationId xmlns:p14="http://schemas.microsoft.com/office/powerpoint/2010/main" val="22058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D600-2708-49B0-AAEE-B6307252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Mac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076D-AA75-4D54-A4DC-95FE06009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Aaron - Figure it out</a:t>
            </a:r>
          </a:p>
        </p:txBody>
      </p:sp>
    </p:spTree>
    <p:extLst>
      <p:ext uri="{BB962C8B-B14F-4D97-AF65-F5344CB8AC3E}">
        <p14:creationId xmlns:p14="http://schemas.microsoft.com/office/powerpoint/2010/main" val="117400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4864-DAB6-439C-A25E-EB775E5D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Open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FE057-4944-46F0-978B-6C505E722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Click R Studio Icon</a:t>
            </a:r>
          </a:p>
          <a:p>
            <a:r>
              <a:rPr lang="en-AU" dirty="0"/>
              <a:t>Might have to choose version of 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564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046C-F3AA-4C36-BD0A-3C6A1EE3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Navigating the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A6662-B4D0-4B33-AFB4-AEDF9BBD5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Script Editor</a:t>
            </a:r>
          </a:p>
          <a:p>
            <a:pPr lvl="1"/>
            <a:r>
              <a:rPr lang="en-AU" dirty="0"/>
              <a:t>Write and save script here</a:t>
            </a:r>
          </a:p>
          <a:p>
            <a:r>
              <a:rPr lang="en-AU" dirty="0"/>
              <a:t>Console</a:t>
            </a:r>
          </a:p>
          <a:p>
            <a:pPr lvl="1"/>
            <a:r>
              <a:rPr lang="en-AU" dirty="0"/>
              <a:t>Run commands manually</a:t>
            </a:r>
          </a:p>
          <a:p>
            <a:pPr lvl="1"/>
            <a:r>
              <a:rPr lang="en-AU" dirty="0"/>
              <a:t>Output shows up here</a:t>
            </a:r>
          </a:p>
          <a:p>
            <a:r>
              <a:rPr lang="en-AU" dirty="0"/>
              <a:t>Environment</a:t>
            </a:r>
          </a:p>
          <a:p>
            <a:pPr lvl="1"/>
            <a:r>
              <a:rPr lang="en-AU" dirty="0"/>
              <a:t>Variables show up here</a:t>
            </a:r>
          </a:p>
          <a:p>
            <a:r>
              <a:rPr lang="en-AU" dirty="0"/>
              <a:t>Other one - Plots/Packages/Everything Else</a:t>
            </a:r>
          </a:p>
          <a:p>
            <a:pPr lvl="1"/>
            <a:r>
              <a:rPr lang="en-AU" dirty="0"/>
              <a:t>Plots show up here, can install packages from here</a:t>
            </a:r>
          </a:p>
        </p:txBody>
      </p:sp>
    </p:spTree>
    <p:extLst>
      <p:ext uri="{BB962C8B-B14F-4D97-AF65-F5344CB8AC3E}">
        <p14:creationId xmlns:p14="http://schemas.microsoft.com/office/powerpoint/2010/main" val="103387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1099</Words>
  <Application>Microsoft Office PowerPoint</Application>
  <PresentationFormat>Widescreen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How to use R Statistics</vt:lpstr>
      <vt:lpstr>Why are we here?</vt:lpstr>
      <vt:lpstr>Why bother to learn R</vt:lpstr>
      <vt:lpstr>This Session</vt:lpstr>
      <vt:lpstr>Installing R</vt:lpstr>
      <vt:lpstr>Installing R Studio</vt:lpstr>
      <vt:lpstr>Mac Users</vt:lpstr>
      <vt:lpstr>Open R Studio</vt:lpstr>
      <vt:lpstr>Navigating the Interface</vt:lpstr>
      <vt:lpstr>Console Basics</vt:lpstr>
      <vt:lpstr>Importing excel data manually</vt:lpstr>
      <vt:lpstr>Lets try to open an excel file</vt:lpstr>
      <vt:lpstr>Also, create a script to save your code</vt:lpstr>
      <vt:lpstr>How to Open Excel File</vt:lpstr>
      <vt:lpstr>Lets look at the data</vt:lpstr>
      <vt:lpstr>But our data is not long…</vt:lpstr>
      <vt:lpstr>Exercise: Lets open our own data</vt:lpstr>
      <vt:lpstr>That’s it for today</vt:lpstr>
      <vt:lpstr>Cheatsheet - Hotkeys</vt:lpstr>
      <vt:lpstr>Cheat sheet - Useful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Nguyen</dc:creator>
  <cp:lastModifiedBy>An Nguyen</cp:lastModifiedBy>
  <cp:revision>33</cp:revision>
  <dcterms:created xsi:type="dcterms:W3CDTF">2020-02-11T12:31:10Z</dcterms:created>
  <dcterms:modified xsi:type="dcterms:W3CDTF">2020-02-26T07:32:53Z</dcterms:modified>
</cp:coreProperties>
</file>