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a Biedermann" initials="BB" lastIdx="0" clrIdx="0">
    <p:extLst>
      <p:ext uri="{19B8F6BF-5375-455C-9EA6-DF929625EA0E}">
        <p15:presenceInfo xmlns:p15="http://schemas.microsoft.com/office/powerpoint/2012/main" userId="S-1-5-21-2867577831-3469957244-3552622317-131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0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867431" cy="6858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6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6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4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4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5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6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A429-7484-4FF8-A512-7AC714A14ACB}" type="datetimeFigureOut">
              <a:rPr lang="en-AU" smtClean="0"/>
              <a:t>24/04/2020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86EF-E605-4CCB-9490-802A9B6B47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in/v2/identifier?hl=en&amp;continue=https%3A%2F%2Fscholar.google.com%2Fcitations&amp;service=citations&amp;flowName=GlifWebSignIn&amp;flowEntry=ServiceLogin" TargetMode="External"/><Relationship Id="rId2" Type="http://schemas.openxmlformats.org/officeDocument/2006/relationships/hyperlink" Target="https://www.scopu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blog/2020/04/02/australian-research-council-experience-connecting-orcid-grant-applications?ref=email" TargetMode="External"/><Relationship Id="rId2" Type="http://schemas.openxmlformats.org/officeDocument/2006/relationships/hyperlink" Target="https://orci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rcid.org/blog/2020/03/30/university-zurichs-orcid-integration-zora?ref=email" TargetMode="External"/><Relationship Id="rId4" Type="http://schemas.openxmlformats.org/officeDocument/2006/relationships/hyperlink" Target="https://orcid.org/blog/2020/04/13/open-office-hours-sharing-our-virtual-office-expertise?ref=emai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c.gov.au/grants/grant-application/classification-codes-rfcd-seo-and-anzsic-cod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ptmt01p.staff.ad.curtin.edu.au/General/logon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magojr.com/journalrank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3" y="2341563"/>
            <a:ext cx="9144000" cy="238760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Research Metrics and Quantifying Research Opportunities/ Achievements in Grant Applications 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873" y="5015201"/>
            <a:ext cx="9144000" cy="1655762"/>
          </a:xfrm>
        </p:spPr>
        <p:txBody>
          <a:bodyPr/>
          <a:lstStyle/>
          <a:p>
            <a:r>
              <a:rPr lang="en-AU" dirty="0" smtClean="0"/>
              <a:t>Cognition and Emotion Group,</a:t>
            </a:r>
          </a:p>
          <a:p>
            <a:r>
              <a:rPr lang="en-AU" smtClean="0"/>
              <a:t>24/4/2020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3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Citation Rates: Google Scholar vs Scopus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pPr marL="0" indent="0">
              <a:buNone/>
            </a:pPr>
            <a:r>
              <a:rPr lang="en-AU" b="1" dirty="0"/>
              <a:t>Scopus ( </a:t>
            </a:r>
            <a:r>
              <a:rPr lang="en-AU" b="1" u="sng" dirty="0">
                <a:hlinkClick r:id="rId2"/>
              </a:rPr>
              <a:t>https://www.scopus.com/</a:t>
            </a:r>
            <a:r>
              <a:rPr lang="en-AU" b="1" dirty="0"/>
              <a:t>)</a:t>
            </a:r>
          </a:p>
          <a:p>
            <a:pPr lvl="0"/>
            <a:r>
              <a:rPr lang="en-AU" dirty="0"/>
              <a:t>Gives you h-index</a:t>
            </a:r>
          </a:p>
          <a:p>
            <a:pPr lvl="0"/>
            <a:r>
              <a:rPr lang="en-AU" dirty="0"/>
              <a:t>Your overall citation </a:t>
            </a:r>
            <a:r>
              <a:rPr lang="en-AU" dirty="0" smtClean="0"/>
              <a:t>per </a:t>
            </a:r>
            <a:r>
              <a:rPr lang="en-AU" dirty="0"/>
              <a:t>publication</a:t>
            </a:r>
          </a:p>
          <a:p>
            <a:pPr lvl="0"/>
            <a:r>
              <a:rPr lang="en-AU" dirty="0"/>
              <a:t>Not all your papers are listed in Scopus – hence you need to explain why other databases are more relevant to your </a:t>
            </a:r>
            <a:r>
              <a:rPr lang="en-AU" dirty="0" smtClean="0"/>
              <a:t>field – see example below:</a:t>
            </a:r>
            <a:endParaRPr lang="en-AU" dirty="0"/>
          </a:p>
          <a:p>
            <a:pPr marL="0" lv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Google Scholar (</a:t>
            </a:r>
            <a:r>
              <a:rPr lang="en-AU" b="1" u="sng" dirty="0">
                <a:hlinkClick r:id="rId3"/>
              </a:rPr>
              <a:t>Google Scholar Citation</a:t>
            </a:r>
            <a:r>
              <a:rPr lang="en-AU" b="1" dirty="0"/>
              <a:t>)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“As Scopus citation counts do not include citations in book chapters, that have been a common mechanism for dissemination of research to clinicians (via 'state of the art' reviews), and so underestimate the clinical impact of my work</a:t>
            </a:r>
            <a:r>
              <a:rPr lang="en-AU" i="1" dirty="0" smtClean="0"/>
              <a:t>.”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AU" i="1" dirty="0" smtClean="0"/>
              <a:t>Overall advice was to state both in your grant application and explain the value for it.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163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ORCID is linked to Scopus and Google Scholar…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ORCID  (</a:t>
            </a:r>
            <a:r>
              <a:rPr lang="en-AU" b="1" u="sng" dirty="0">
                <a:hlinkClick r:id="rId2"/>
              </a:rPr>
              <a:t>https://orcid.org/</a:t>
            </a:r>
            <a:r>
              <a:rPr lang="en-AU" b="1" dirty="0"/>
              <a:t>)</a:t>
            </a:r>
          </a:p>
          <a:p>
            <a:pPr lvl="0"/>
            <a:r>
              <a:rPr lang="en-AU" dirty="0"/>
              <a:t>Get an ORICD account – many grant bodies draw from this profile when they assess your grant (makes it easier for them as all your research achievements are listed here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marL="0" lvl="0" indent="0">
              <a:buNone/>
            </a:pPr>
            <a:r>
              <a:rPr lang="en-AU" b="1" dirty="0" smtClean="0"/>
              <a:t>Interesting ORCID Blogs:</a:t>
            </a:r>
          </a:p>
          <a:p>
            <a:pPr lvl="0"/>
            <a:r>
              <a:rPr lang="en-AU" dirty="0" smtClean="0">
                <a:hlinkClick r:id="rId3"/>
              </a:rPr>
              <a:t>https://orcid.org/blog/2020/04/02/australian-research-council-experience-connecting-orcid-grant-applications?ref=email</a:t>
            </a:r>
            <a:r>
              <a:rPr lang="en-AU" dirty="0" smtClean="0"/>
              <a:t> (re grants)</a:t>
            </a:r>
          </a:p>
          <a:p>
            <a:pPr lvl="0"/>
            <a:r>
              <a:rPr lang="en-AU" dirty="0" smtClean="0">
                <a:hlinkClick r:id="rId4"/>
              </a:rPr>
              <a:t>https://orcid.org/blog/2020/04/13/open-office-hours-sharing-our-virtual-office-expertise?ref=email</a:t>
            </a:r>
            <a:r>
              <a:rPr lang="en-AU" dirty="0" smtClean="0"/>
              <a:t> (re research in times of COVID-19)</a:t>
            </a:r>
          </a:p>
          <a:p>
            <a:pPr lvl="0"/>
            <a:r>
              <a:rPr lang="en-AU" dirty="0" smtClean="0">
                <a:hlinkClick r:id="rId5"/>
              </a:rPr>
              <a:t>https://orcid.org/blog/2020/03/30/university-zurichs-orcid-integration-zora?ref=email</a:t>
            </a:r>
            <a:r>
              <a:rPr lang="en-AU" dirty="0" smtClean="0"/>
              <a:t> (re open access)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7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else?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You will come across terms like FOR and SEO </a:t>
            </a:r>
            <a:r>
              <a:rPr lang="en-AU" dirty="0" smtClean="0"/>
              <a:t>codes – very important for grant body to know, don’t get it wron</a:t>
            </a:r>
            <a:r>
              <a:rPr lang="en-AU" dirty="0" smtClean="0"/>
              <a:t>g – hence, check with your research office to assist you with finding the ‘right’ FOR and SEO code: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FOR – Field of Research</a:t>
            </a:r>
          </a:p>
          <a:p>
            <a:pPr lvl="1"/>
            <a:r>
              <a:rPr lang="en-AU" dirty="0" smtClean="0"/>
              <a:t>SEO - Socio-Economic Objectives</a:t>
            </a:r>
          </a:p>
          <a:p>
            <a:pPr marL="457200" lvl="1" indent="0">
              <a:buNone/>
            </a:pPr>
            <a:r>
              <a:rPr lang="en-AU" dirty="0" smtClean="0"/>
              <a:t>(</a:t>
            </a:r>
            <a:r>
              <a:rPr lang="en-AU" dirty="0" smtClean="0">
                <a:hlinkClick r:id="rId2"/>
              </a:rPr>
              <a:t>https://www.arc.gov.au/grants/grant-application/classification-codes-rfcd-seo-and-anzsic-codes</a:t>
            </a:r>
            <a:r>
              <a:rPr lang="en-AU" dirty="0" smtClean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Also useful when you </a:t>
            </a:r>
            <a:r>
              <a:rPr lang="en-AU" dirty="0" smtClean="0"/>
              <a:t>categorise your publications under those codes for your career </a:t>
            </a:r>
            <a:r>
              <a:rPr lang="en-AU" dirty="0" smtClean="0"/>
              <a:t>conversation.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Curtin specific data bases linked to ORCID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Elements – linked to your website</a:t>
            </a:r>
          </a:p>
          <a:p>
            <a:pPr marL="0" indent="0">
              <a:buNone/>
            </a:pPr>
            <a:r>
              <a:rPr lang="en-AU" dirty="0" smtClean="0"/>
              <a:t>(https://research.curtin.edu.au/eresearch/elements/)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Script – linked to your research report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u="sng" dirty="0">
                <a:hlinkClick r:id="rId2"/>
              </a:rPr>
              <a:t>http://</a:t>
            </a:r>
            <a:r>
              <a:rPr lang="en-AU" u="sng" dirty="0" smtClean="0">
                <a:hlinkClick r:id="rId2"/>
              </a:rPr>
              <a:t>scptmt01p.staff.ad.curtin.edu.au/General/logon.aspx</a:t>
            </a:r>
            <a:r>
              <a:rPr lang="en-AU" u="sng" dirty="0" smtClean="0"/>
              <a:t>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r>
              <a:rPr lang="en-AU" i="1" dirty="0"/>
              <a:t>I</a:t>
            </a:r>
            <a:r>
              <a:rPr lang="en-AU" i="1" dirty="0" smtClean="0"/>
              <a:t>f there is time: how do Script and Element ‘talk to each other’ and how do they ‘talk to’ external Curtin Systems.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381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Any questions…?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……thanks for your contribution to the discussion.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5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007" y="5640831"/>
            <a:ext cx="1393005" cy="245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857585"/>
            <a:ext cx="3429000" cy="5143500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6295999" y="2149341"/>
            <a:ext cx="3936918" cy="3222506"/>
          </a:xfrm>
          <a:prstGeom prst="rect">
            <a:avLst/>
          </a:prstGeom>
        </p:spPr>
        <p:txBody>
          <a:bodyPr vert="horz" lIns="91421" tIns="45710" rIns="91421" bIns="4571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AU" sz="1300" dirty="0">
                <a:solidFill>
                  <a:schemeClr val="tx2"/>
                </a:solidFill>
                <a:cs typeface="Calibri Regular" charset="0"/>
              </a:rPr>
              <a:t>We would like to acknowledge the </a:t>
            </a:r>
            <a:r>
              <a:rPr lang="en-AU" sz="1300" dirty="0" err="1">
                <a:solidFill>
                  <a:schemeClr val="tx2"/>
                </a:solidFill>
                <a:cs typeface="Calibri Regular" charset="0"/>
              </a:rPr>
              <a:t>Whadjuk</a:t>
            </a:r>
            <a:r>
              <a:rPr lang="en-AU" sz="1300" dirty="0">
                <a:solidFill>
                  <a:schemeClr val="tx2"/>
                </a:solidFill>
                <a:cs typeface="Calibri Regular" charset="0"/>
              </a:rPr>
              <a:t> Noongar people whose land we are standing on and recognise the strength, resilience and capacity of the Noongar people where Curtin University is situated.</a:t>
            </a:r>
            <a:endParaRPr lang="en-US" sz="1300" dirty="0">
              <a:solidFill>
                <a:schemeClr val="tx2"/>
              </a:solidFill>
              <a:cs typeface="Calibri Regular" charset="0"/>
            </a:endParaRPr>
          </a:p>
        </p:txBody>
      </p:sp>
      <p:sp>
        <p:nvSpPr>
          <p:cNvPr id="26" name="Title 20"/>
          <p:cNvSpPr txBox="1">
            <a:spLocks/>
          </p:cNvSpPr>
          <p:nvPr/>
        </p:nvSpPr>
        <p:spPr>
          <a:xfrm>
            <a:off x="6296000" y="1351222"/>
            <a:ext cx="4072011" cy="649215"/>
          </a:xfrm>
          <a:prstGeom prst="rect">
            <a:avLst/>
          </a:prstGeom>
        </p:spPr>
        <p:txBody>
          <a:bodyPr vert="horz" lIns="91421" tIns="45710" rIns="91421" bIns="4571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endParaRPr lang="en-US" sz="3200" dirty="0">
              <a:solidFill>
                <a:schemeClr val="tx1"/>
              </a:solidFill>
              <a:latin typeface="+mn-lt"/>
              <a:cs typeface="Calibri Regula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6000" y="5742158"/>
            <a:ext cx="2471415" cy="207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>
                    <a:lumMod val="50000"/>
                  </a:schemeClr>
                </a:solidFill>
              </a:rPr>
              <a:t>FACULTY OF HEALTH SCIENCES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000" y="5593253"/>
            <a:ext cx="3759655" cy="207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>
                    <a:lumMod val="50000"/>
                  </a:schemeClr>
                </a:solidFill>
              </a:rPr>
              <a:t>School of Occupational Therapy, Social Work and Speech Pathology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295999" y="5743276"/>
            <a:ext cx="2628558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81716" y="1350373"/>
            <a:ext cx="43862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dirty="0"/>
              <a:t>Acknowledgement of Country </a:t>
            </a:r>
          </a:p>
        </p:txBody>
      </p:sp>
    </p:spTree>
    <p:extLst>
      <p:ext uri="{BB962C8B-B14F-4D97-AF65-F5344CB8AC3E}">
        <p14:creationId xmlns:p14="http://schemas.microsoft.com/office/powerpoint/2010/main" val="4064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883" y="1210702"/>
            <a:ext cx="1068241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Amount of time as active researcher since the completion of your PhD</a:t>
            </a:r>
            <a:br>
              <a:rPr lang="en-AU" sz="2800" dirty="0" smtClean="0"/>
            </a:br>
            <a:r>
              <a:rPr lang="en-AU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Research Environment and Infrastructure – What is the Focus?</a:t>
            </a:r>
            <a:br>
              <a:rPr lang="en-AU" sz="2800" dirty="0" smtClean="0"/>
            </a:b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Achievements and Contributions – How to Summarise?</a:t>
            </a:r>
            <a:br>
              <a:rPr lang="en-AU" sz="2800" dirty="0" smtClean="0"/>
            </a:b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Performance Evidence - How to Quantify?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418666" y="270933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Overview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950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9127"/>
            <a:ext cx="10515600" cy="1325563"/>
          </a:xfrm>
        </p:spPr>
        <p:txBody>
          <a:bodyPr/>
          <a:lstStyle/>
          <a:p>
            <a:r>
              <a:rPr lang="en-AU" dirty="0" smtClean="0"/>
              <a:t>Active time as a researcher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554690"/>
            <a:ext cx="10642600" cy="5012266"/>
          </a:xfrm>
        </p:spPr>
        <p:txBody>
          <a:bodyPr>
            <a:normAutofit fontScale="25000" lnSpcReduction="20000"/>
          </a:bodyPr>
          <a:lstStyle/>
          <a:p>
            <a:pPr marL="285750" indent="-285750"/>
            <a:r>
              <a:rPr lang="en-AU" sz="9600" dirty="0"/>
              <a:t>Amount of time as </a:t>
            </a:r>
            <a:r>
              <a:rPr lang="en-AU" sz="9600" dirty="0" smtClean="0"/>
              <a:t>active </a:t>
            </a:r>
            <a:r>
              <a:rPr lang="en-AU" sz="9600" dirty="0"/>
              <a:t>researcher since the completion of your PhD/ opportunity to explain your research opportunity </a:t>
            </a:r>
            <a:r>
              <a:rPr lang="en-AU" sz="9600" dirty="0" smtClean="0"/>
              <a:t/>
            </a:r>
            <a:br>
              <a:rPr lang="en-AU" sz="9600" dirty="0" smtClean="0"/>
            </a:br>
            <a:endParaRPr lang="en-AU" sz="9600" dirty="0" smtClean="0"/>
          </a:p>
          <a:p>
            <a:pPr marL="285750" indent="-285750"/>
            <a:r>
              <a:rPr lang="en-AU" sz="9600" dirty="0" smtClean="0"/>
              <a:t>Acknowledgment of different path ways after PhD </a:t>
            </a:r>
            <a:br>
              <a:rPr lang="en-AU" sz="9600" dirty="0" smtClean="0"/>
            </a:br>
            <a:r>
              <a:rPr lang="en-AU" sz="9600" dirty="0" smtClean="0"/>
              <a:t>(e.g., Clinician, lecturer role, or postdoc; part time, or full time, carer responsibilities, other hurdles)</a:t>
            </a:r>
            <a:br>
              <a:rPr lang="en-AU" sz="9600" dirty="0" smtClean="0"/>
            </a:br>
            <a:endParaRPr lang="en-AU" sz="9600" dirty="0"/>
          </a:p>
          <a:p>
            <a:r>
              <a:rPr lang="en-AU" sz="9600" dirty="0" smtClean="0"/>
              <a:t>Don’t be shy to explain your circumstances</a:t>
            </a:r>
            <a:br>
              <a:rPr lang="en-AU" sz="9600" dirty="0" smtClean="0"/>
            </a:br>
            <a:endParaRPr lang="en-AU" sz="9600" dirty="0" smtClean="0"/>
          </a:p>
          <a:p>
            <a:r>
              <a:rPr lang="en-AU" sz="9600" dirty="0"/>
              <a:t>Q</a:t>
            </a:r>
            <a:r>
              <a:rPr lang="en-AU" sz="9600" dirty="0" smtClean="0"/>
              <a:t>uantify in FTE -&gt; </a:t>
            </a:r>
            <a:r>
              <a:rPr lang="en-AU" sz="9600" dirty="0"/>
              <a:t>R</a:t>
            </a:r>
            <a:r>
              <a:rPr lang="en-AU" sz="9600" dirty="0" smtClean="0"/>
              <a:t>esearch office can help with calculation!</a:t>
            </a:r>
          </a:p>
          <a:p>
            <a:endParaRPr lang="en-AU" sz="6000" dirty="0"/>
          </a:p>
          <a:p>
            <a:pPr marL="0" indent="0">
              <a:buNone/>
            </a:pPr>
            <a:r>
              <a:rPr lang="en-AU" sz="6000" dirty="0" smtClean="0"/>
              <a:t>Examples:  </a:t>
            </a:r>
          </a:p>
          <a:p>
            <a:pPr marL="0" indent="0">
              <a:buNone/>
            </a:pPr>
            <a:r>
              <a:rPr lang="en-AU" sz="6000" i="1" dirty="0" smtClean="0"/>
              <a:t>“Since the start of my full-time tenured lecturer position in Speech Pathology in 2015, I had research time of 20% in 2015 &amp; 2016, and 40% in 2017.” </a:t>
            </a:r>
          </a:p>
          <a:p>
            <a:pPr marL="0" indent="0">
              <a:buNone/>
            </a:pPr>
            <a:r>
              <a:rPr lang="en-AU" sz="6000" i="1" dirty="0" smtClean="0"/>
              <a:t>“I have been working part-time since xx (currently 70% full Time Equivalent (FTE)) due to ongoing carer responsibilities. Consequently, since my PhD I have worked a total of xx years FTE as an active researcher, and, in the last five years I have worked an equivalent of only 3 and a half years full-time.” </a:t>
            </a:r>
            <a:endParaRPr lang="en-AU" sz="6000" i="1" dirty="0"/>
          </a:p>
        </p:txBody>
      </p:sp>
    </p:spTree>
    <p:extLst>
      <p:ext uri="{BB962C8B-B14F-4D97-AF65-F5344CB8AC3E}">
        <p14:creationId xmlns:p14="http://schemas.microsoft.com/office/powerpoint/2010/main" val="22569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Research Environment and Infrastructure – What is the Focus?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Comment on the mentor network you have available at your school, faculty and university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Comment on the stakeholders your school, faculty, and/ or university facilitates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Comment on recruitment and other research facilities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Comment on internal funding opportunities your school/ faculty, and/or university facilitates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 </a:t>
            </a:r>
            <a:r>
              <a:rPr lang="en-AU" dirty="0"/>
              <a:t>I</a:t>
            </a:r>
            <a:r>
              <a:rPr lang="en-AU" dirty="0" smtClean="0"/>
              <a:t>f there is not much support, comment how you have managed to build research mentorships/ relationships to stakeholders via your own (creative) </a:t>
            </a:r>
            <a:r>
              <a:rPr lang="en-AU" dirty="0" smtClean="0"/>
              <a:t>engagement</a:t>
            </a:r>
          </a:p>
          <a:p>
            <a:r>
              <a:rPr lang="en-AU" dirty="0" smtClean="0"/>
              <a:t>Be proactive in finding a mentor/ supervision opportunities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7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Achievements and Contributions – How to Summarise?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smtClean="0"/>
              <a:t>Prizes, honours, awards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(can be anything from poster prize to three minute thesis award, to your PhD’s VC commendation, any recognition of your translational efforts to the community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b="1" dirty="0" smtClean="0"/>
              <a:t>Research income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(include here any competitive grant funding you have attracted, however small, including your PhD scholarship and travel awards etc. Sum up to a total to date.)</a:t>
            </a:r>
          </a:p>
          <a:p>
            <a:r>
              <a:rPr lang="en-AU" b="1" dirty="0" smtClean="0"/>
              <a:t>Identifiable benefits outside academia</a:t>
            </a:r>
            <a:br>
              <a:rPr lang="en-AU" b="1" dirty="0" smtClean="0"/>
            </a:br>
            <a:r>
              <a:rPr lang="en-AU" dirty="0" smtClean="0"/>
              <a:t>(comment on how you are connected to the community, how does your work translate to it, do you already actively engage with them?)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0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Achievements and Contributions – How to Summarise? (</a:t>
            </a:r>
            <a:r>
              <a:rPr lang="en-AU" dirty="0" err="1" smtClean="0"/>
              <a:t>contin</a:t>
            </a:r>
            <a:r>
              <a:rPr lang="en-AU" dirty="0" smtClean="0"/>
              <a:t>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Professional activities in your field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(collect evidence about where you publish, how many peer-reviews you undertook (journals, maybe already for small grants); if you hold professional memberships; have you been invited to co-supervise mentor honours/ PhD students; have you been invited to present in your community; have you engaged with the media; do you national/ international links you’d like to strengthen,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 smtClean="0"/>
              <a:t>!Don’t need to have it all but bear those categories in mind!</a:t>
            </a:r>
          </a:p>
        </p:txBody>
      </p:sp>
    </p:spTree>
    <p:extLst>
      <p:ext uri="{BB962C8B-B14F-4D97-AF65-F5344CB8AC3E}">
        <p14:creationId xmlns:p14="http://schemas.microsoft.com/office/powerpoint/2010/main" val="39980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 Evidence - How to Quantify?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59" y="1570504"/>
            <a:ext cx="10977282" cy="4884083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AU" sz="2800" b="1" dirty="0" smtClean="0"/>
              <a:t>Publications</a:t>
            </a:r>
            <a:r>
              <a:rPr lang="en-AU" sz="2800" b="1" dirty="0"/>
              <a:t>, Grants, Translational and Commercial </a:t>
            </a:r>
            <a:r>
              <a:rPr lang="en-AU" sz="2800" b="1" dirty="0" smtClean="0"/>
              <a:t>Works</a:t>
            </a:r>
            <a:br>
              <a:rPr lang="en-AU" sz="2800" b="1" dirty="0" smtClean="0"/>
            </a:br>
            <a:endParaRPr lang="en-AU" sz="2800" b="1" dirty="0"/>
          </a:p>
          <a:p>
            <a:pPr marL="1200150" lvl="2" indent="-285750"/>
            <a:r>
              <a:rPr lang="en-AU" sz="2800" dirty="0" smtClean="0"/>
              <a:t>Impact Factor of </a:t>
            </a:r>
            <a:r>
              <a:rPr lang="en-AU" sz="2800" dirty="0" smtClean="0"/>
              <a:t>Journal (not very useful, as it </a:t>
            </a:r>
            <a:r>
              <a:rPr lang="en-AU" sz="2800" dirty="0" smtClean="0"/>
              <a:t>does not tell you how you are tracking with your own research achievements</a:t>
            </a:r>
            <a:r>
              <a:rPr lang="en-AU" sz="2800" dirty="0" smtClean="0"/>
              <a:t>)</a:t>
            </a:r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 smtClean="0"/>
          </a:p>
          <a:p>
            <a:pPr marL="1200150" lvl="2" indent="-285750"/>
            <a:r>
              <a:rPr lang="en-AU" sz="2800" dirty="0" smtClean="0"/>
              <a:t>Quartile the Journal falls into when comparing to the world’s </a:t>
            </a:r>
            <a:r>
              <a:rPr lang="en-AU" sz="2800" dirty="0" smtClean="0"/>
              <a:t>journals (not very useful as you can cherry pick)</a:t>
            </a:r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 smtClean="0"/>
          </a:p>
          <a:p>
            <a:pPr marL="1200150" lvl="2" indent="-285750"/>
            <a:r>
              <a:rPr lang="en-AU" sz="2800" dirty="0" smtClean="0"/>
              <a:t>Citation rate of your publications -&gt;  H-Index and M-Index </a:t>
            </a:r>
            <a:br>
              <a:rPr lang="en-AU" sz="2800" dirty="0" smtClean="0"/>
            </a:br>
            <a:r>
              <a:rPr lang="en-AU" sz="2800" dirty="0" smtClean="0"/>
              <a:t>(latter one more suitable for ECRs)</a:t>
            </a:r>
            <a:br>
              <a:rPr lang="en-AU" sz="2800" dirty="0" smtClean="0"/>
            </a:br>
            <a:endParaRPr lang="en-AU" sz="2800" dirty="0" smtClean="0"/>
          </a:p>
          <a:p>
            <a:pPr marL="1200150" lvl="2" indent="-285750"/>
            <a:r>
              <a:rPr lang="en-AU" sz="2800" dirty="0" smtClean="0"/>
              <a:t>Order of </a:t>
            </a:r>
            <a:r>
              <a:rPr lang="en-AU" sz="2800" dirty="0" smtClean="0"/>
              <a:t>authorship (</a:t>
            </a:r>
            <a:r>
              <a:rPr lang="en-AU" sz="2800" dirty="0" smtClean="0"/>
              <a:t>conventions are different in each field, so explain your context clearly)</a:t>
            </a:r>
          </a:p>
          <a:p>
            <a:pPr marL="1200150" lvl="2" indent="-285750"/>
            <a:r>
              <a:rPr lang="en-AU" sz="2800" dirty="0" smtClean="0"/>
              <a:t>Important that you publish also without your supervisor –to show that you become an independent researcher (does not mean  you cannot continue working with your mentor/ supervisor!)</a:t>
            </a:r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  <a:p>
            <a:pPr marL="1200150" lvl="2" indent="-285750"/>
            <a:endParaRPr lang="en-AU" sz="2400" dirty="0" smtClean="0"/>
          </a:p>
          <a:p>
            <a:pPr marL="1200150" lvl="2" indent="-285750"/>
            <a:endParaRPr lang="en-AU" sz="2400" dirty="0"/>
          </a:p>
          <a:p>
            <a:pPr marL="914400" lvl="2" indent="0">
              <a:buNone/>
            </a:pPr>
            <a:r>
              <a:rPr lang="en-AU" sz="2400" dirty="0" smtClean="0"/>
              <a:t>Example: </a:t>
            </a:r>
          </a:p>
          <a:p>
            <a:pPr marL="914400" lvl="2" indent="0">
              <a:buNone/>
            </a:pPr>
            <a:r>
              <a:rPr lang="en-AU" sz="2400" dirty="0" smtClean="0"/>
              <a:t>“I am listed as first author on xx of my xx total publications.  It is of note that all my first authored journal articles were published in Q1 journals. I have a life time citation of xx, and an h index of xx based on Google Scholar (14/01/2018). The m-index is held to be an adaptation of the  h-index that equates better for years of publication (m=h-index/years) since first publication (Hirsch, 2005, PNAS). My m-index (10/6.5 </a:t>
            </a:r>
            <a:r>
              <a:rPr lang="en-AU" sz="2400" dirty="0" err="1" smtClean="0"/>
              <a:t>FTEyears</a:t>
            </a:r>
            <a:r>
              <a:rPr lang="en-AU" sz="2400" dirty="0" smtClean="0"/>
              <a:t>) is 1.5. Hirsch suggests that an m-index of 1 characterises a successful scientist. 2 suggests an outstanding researcher.”</a:t>
            </a:r>
          </a:p>
          <a:p>
            <a:pPr marL="914400" lvl="2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0376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Impact Factor and Quartile Ranking of Journal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Impact factors (IFs) are reported where available as 5 year IFs from the 2017 Journal Citation Report (</a:t>
            </a:r>
            <a:r>
              <a:rPr lang="en-AU" dirty="0" err="1" smtClean="0"/>
              <a:t>Clarivate</a:t>
            </a:r>
            <a:r>
              <a:rPr lang="en-AU" dirty="0" smtClean="0"/>
              <a:t>). </a:t>
            </a:r>
          </a:p>
          <a:p>
            <a:pPr marL="0" indent="0">
              <a:buNone/>
            </a:pPr>
            <a:r>
              <a:rPr lang="en-AU" b="1" dirty="0" err="1" smtClean="0"/>
              <a:t>Clarivate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(https://clarivate.com/webofsciencegroup/solutions/journal-citation-reports/)</a:t>
            </a:r>
          </a:p>
          <a:p>
            <a:endParaRPr lang="en-AU" dirty="0"/>
          </a:p>
          <a:p>
            <a:r>
              <a:rPr lang="en-AU" dirty="0" smtClean="0"/>
              <a:t>Quartile rankings from </a:t>
            </a:r>
            <a:r>
              <a:rPr lang="en-AU" dirty="0" err="1" smtClean="0"/>
              <a:t>Scimagojr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SciMago</a:t>
            </a:r>
            <a:r>
              <a:rPr lang="en-AU" b="1" dirty="0"/>
              <a:t> journal and country ranking:</a:t>
            </a:r>
          </a:p>
          <a:p>
            <a:pPr marL="0" indent="0">
              <a:buNone/>
            </a:pPr>
            <a:r>
              <a:rPr lang="en-AU" b="1" dirty="0" smtClean="0"/>
              <a:t>(</a:t>
            </a:r>
            <a:r>
              <a:rPr lang="en-AU" u="sng" dirty="0">
                <a:hlinkClick r:id="rId2"/>
              </a:rPr>
              <a:t>https://www.scimagojr.com/journalrank.php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Ottmar and Mark mentioned good training offered by library about </a:t>
            </a:r>
            <a:r>
              <a:rPr lang="en-AU" dirty="0" err="1" smtClean="0"/>
              <a:t>InCites</a:t>
            </a:r>
            <a:r>
              <a:rPr lang="en-AU" dirty="0" smtClean="0"/>
              <a:t> / Web of Sciences metrics which are more promising than IF and Quartiles – check in with library 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Explain how these impact factors relate to your field. If you have a very specialised field, that includes only a small research community, the IF of the journals will be naturally lower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6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 Regular</vt:lpstr>
      <vt:lpstr>Office Theme</vt:lpstr>
      <vt:lpstr>Research Metrics and Quantifying Research Opportunities/ Achievements in Grant Applications </vt:lpstr>
      <vt:lpstr>PowerPoint Presentation</vt:lpstr>
      <vt:lpstr>PowerPoint Presentation</vt:lpstr>
      <vt:lpstr>Active time as a researcher</vt:lpstr>
      <vt:lpstr>Research Environment and Infrastructure – What is the Focus? </vt:lpstr>
      <vt:lpstr>Achievements and Contributions – How to Summarise? </vt:lpstr>
      <vt:lpstr>Achievements and Contributions – How to Summarise? (contin.)</vt:lpstr>
      <vt:lpstr>Performance Evidence - How to Quantify? </vt:lpstr>
      <vt:lpstr>Impact Factor and Quartile Ranking of Journal</vt:lpstr>
      <vt:lpstr>Citation Rates: Google Scholar vs Scopus</vt:lpstr>
      <vt:lpstr>How ORCID is linked to Scopus and Google Scholar…</vt:lpstr>
      <vt:lpstr>What else?</vt:lpstr>
      <vt:lpstr>Curtin specific data bases linked to ORCID</vt:lpstr>
      <vt:lpstr>Any questions…?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Metrics in Grant Applications</dc:title>
  <dc:creator>Britta Biedermann</dc:creator>
  <cp:lastModifiedBy>Britta Biedermann</cp:lastModifiedBy>
  <cp:revision>31</cp:revision>
  <dcterms:created xsi:type="dcterms:W3CDTF">2020-04-23T21:29:01Z</dcterms:created>
  <dcterms:modified xsi:type="dcterms:W3CDTF">2020-04-24T05:18:08Z</dcterms:modified>
</cp:coreProperties>
</file>