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70" r:id="rId6"/>
    <p:sldId id="271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635A"/>
    <a:srgbClr val="26A6D1"/>
    <a:srgbClr val="76B7B2"/>
    <a:srgbClr val="76D1ED"/>
    <a:srgbClr val="6CA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046831359850376E-2"/>
          <c:y val="0.11584114055400006"/>
          <c:w val="0.91258104710244947"/>
          <c:h val="0.700589453877414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Lenguaje común</c:v>
                </c:pt>
                <c:pt idx="1">
                  <c:v>Bloque de comercio regional</c:v>
                </c:pt>
                <c:pt idx="2">
                  <c:v>Colonia/Colonizador</c:v>
                </c:pt>
                <c:pt idx="3">
                  <c:v>Moneda común</c:v>
                </c:pt>
                <c:pt idx="4">
                  <c:v>Frontera común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0.42</c:v>
                </c:pt>
                <c:pt idx="1">
                  <c:v>0.47</c:v>
                </c:pt>
                <c:pt idx="2">
                  <c:v>1.88</c:v>
                </c:pt>
                <c:pt idx="3">
                  <c:v>1.1399999999999999</c:v>
                </c:pt>
                <c:pt idx="4">
                  <c:v>1.25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08-468D-BD33-05254F0DF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3800304"/>
        <c:axId val="125880064"/>
      </c:barChart>
      <c:catAx>
        <c:axId val="17380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5880064"/>
        <c:crosses val="autoZero"/>
        <c:auto val="1"/>
        <c:lblAlgn val="ctr"/>
        <c:lblOffset val="100"/>
        <c:noMultiLvlLbl val="0"/>
      </c:catAx>
      <c:valAx>
        <c:axId val="12588006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738003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1" dirty="0" smtClean="0"/>
              <a:t>El</a:t>
            </a:r>
            <a:r>
              <a:rPr lang="en-US" b="1" i="1" baseline="0" dirty="0" smtClean="0"/>
              <a:t> Salvador</a:t>
            </a:r>
            <a:endParaRPr lang="en-US" b="1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2.9996914657338534E-2"/>
                  <c:y val="-0.123169691778545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Colombia</c:v>
                </c:pt>
                <c:pt idx="1">
                  <c:v>Otros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0.53</c:v>
                </c:pt>
                <c:pt idx="1">
                  <c:v>0.47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98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81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7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3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32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270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0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63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558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07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140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EB709-6B97-4FB6-8CDD-CBFF52095D55}" type="datetimeFigureOut">
              <a:rPr lang="es-CO" smtClean="0"/>
              <a:t>08/03/2018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B98B-B6A9-4769-B926-0EFC963C7B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05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financierocr.com/finanzas/bancos-colombianos-ganan-terreno-en-centroamerica/NZG6KZUQDFC4ZIHI7PG2FBSLAA/story/" TargetMode="External"/><Relationship Id="rId2" Type="http://schemas.openxmlformats.org/officeDocument/2006/relationships/hyperlink" Target="http://www.dinero.com/economia/articulo/expansion-bancos-colombianos-centro-america/2147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dinero.com/edicion-impresa/caratula/articulo/davivienda-gran-salto-centroamerica-2015/211484" TargetMode="External"/><Relationship Id="rId4" Type="http://schemas.openxmlformats.org/officeDocument/2006/relationships/hyperlink" Target="http://www.elsalvador.com/noticias/negocios/101385/bancos-colombianos-controlan-el-53-del-sistema-financier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3" y="2"/>
            <a:ext cx="1" cy="6150426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39588" y="6150428"/>
            <a:ext cx="11470445" cy="0"/>
          </a:xfrm>
          <a:prstGeom prst="line">
            <a:avLst/>
          </a:prstGeom>
          <a:ln w="76200">
            <a:solidFill>
              <a:srgbClr val="C863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631412" y="800565"/>
            <a:ext cx="5952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rgbClr val="C8635A"/>
                </a:solidFill>
              </a:rPr>
              <a:t>Internacionalización de la Estrategia</a:t>
            </a:r>
          </a:p>
        </p:txBody>
      </p:sp>
      <p:cxnSp>
        <p:nvCxnSpPr>
          <p:cNvPr id="37" name="Conector recto 36"/>
          <p:cNvCxnSpPr>
            <a:cxnSpLocks/>
          </p:cNvCxnSpPr>
          <p:nvPr/>
        </p:nvCxnSpPr>
        <p:spPr>
          <a:xfrm flipV="1">
            <a:off x="631412" y="637597"/>
            <a:ext cx="3955828" cy="1"/>
          </a:xfrm>
          <a:prstGeom prst="line">
            <a:avLst/>
          </a:prstGeom>
          <a:ln w="76200">
            <a:solidFill>
              <a:srgbClr val="76D1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21">
            <a:extLst>
              <a:ext uri="{FF2B5EF4-FFF2-40B4-BE49-F238E27FC236}">
                <a16:creationId xmlns:a16="http://schemas.microsoft.com/office/drawing/2014/main" xmlns="" id="{5001374B-01CF-4F62-8D57-945032D63CA3}"/>
              </a:ext>
            </a:extLst>
          </p:cNvPr>
          <p:cNvSpPr txBox="1"/>
          <p:nvPr/>
        </p:nvSpPr>
        <p:spPr>
          <a:xfrm>
            <a:off x="9048973" y="4515107"/>
            <a:ext cx="2609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Diego Mariño</a:t>
            </a:r>
          </a:p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Andrés Gómez.</a:t>
            </a:r>
          </a:p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Cristian Sanabria.</a:t>
            </a:r>
          </a:p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Jennifer Peña Neira.</a:t>
            </a:r>
          </a:p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Nelson Ávila.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xmlns="" id="{D390A804-202E-4F8B-B09E-E388FC0A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82" y="2015151"/>
            <a:ext cx="2399416" cy="2399416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xmlns="" id="{BC8AAE40-9B4C-4D0A-93C0-62EFD692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2" y="3912316"/>
            <a:ext cx="1768351" cy="1768351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xmlns="" id="{0E0886DE-6C81-4543-A582-48B74066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765" y="1969414"/>
            <a:ext cx="2211600" cy="2211600"/>
          </a:xfrm>
          <a:prstGeom prst="rect">
            <a:avLst/>
          </a:prstGeom>
        </p:spPr>
      </p:pic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xmlns="" id="{37467931-E219-4003-91F3-F65B30111636}"/>
              </a:ext>
            </a:extLst>
          </p:cNvPr>
          <p:cNvCxnSpPr/>
          <p:nvPr/>
        </p:nvCxnSpPr>
        <p:spPr>
          <a:xfrm flipH="1">
            <a:off x="2246867" y="3818175"/>
            <a:ext cx="610929" cy="2877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xmlns="" id="{E1E1B541-C408-42C7-AF97-D325CD3EB672}"/>
              </a:ext>
            </a:extLst>
          </p:cNvPr>
          <p:cNvCxnSpPr>
            <a:cxnSpLocks/>
          </p:cNvCxnSpPr>
          <p:nvPr/>
        </p:nvCxnSpPr>
        <p:spPr>
          <a:xfrm flipH="1" flipV="1">
            <a:off x="5313114" y="3394012"/>
            <a:ext cx="708123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3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1348500-7172-4DA3-AFAE-FB09C863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69" y="4049348"/>
            <a:ext cx="668385" cy="603768"/>
          </a:xfrm>
          <a:prstGeom prst="rect">
            <a:avLst/>
          </a:prstGeom>
        </p:spPr>
      </p:pic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-10967" y="6607193"/>
            <a:ext cx="11521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0797" y="369350"/>
            <a:ext cx="1006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C8635A"/>
                </a:solidFill>
              </a:rPr>
              <a:t>Las cifras.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6B3E00A-F77A-4988-8845-E9F885E9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59" y="4588997"/>
            <a:ext cx="1128712" cy="1700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9DEB2AC-C48E-4025-A77E-0CB350AC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17" y="3800694"/>
            <a:ext cx="668385" cy="8667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C755B70D-A745-4E80-8DB0-FB9864255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6" y="2638874"/>
            <a:ext cx="759946" cy="866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BA3ED4-C5DB-4E60-AF24-FAE983E28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32" y="2917064"/>
            <a:ext cx="546699" cy="7386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85CB25DA-736A-4B2A-96E9-E1A43F3FD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601" y="3364250"/>
            <a:ext cx="493200" cy="646331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856154" y="988342"/>
            <a:ext cx="3402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Entre el 2010 y el 2015 el Grupo Avál logró duplicar la operación y las utilidades en Centroamérica: </a:t>
            </a:r>
          </a:p>
          <a:p>
            <a:endParaRPr lang="es-CO" sz="1600" dirty="0" smtClean="0"/>
          </a:p>
          <a:p>
            <a:r>
              <a:rPr lang="es-CO" sz="1600" i="1" dirty="0" smtClean="0"/>
              <a:t>Activos: $8.000USD - $18.000 USD</a:t>
            </a:r>
          </a:p>
          <a:p>
            <a:r>
              <a:rPr lang="es-CO" sz="1600" b="1" i="1" dirty="0" smtClean="0">
                <a:solidFill>
                  <a:srgbClr val="C00000"/>
                </a:solidFill>
              </a:rPr>
              <a:t>Utilidad:  $150 USD - $300 USD</a:t>
            </a:r>
          </a:p>
          <a:p>
            <a:r>
              <a:rPr lang="es-CO" sz="1600" i="1" dirty="0" smtClean="0"/>
              <a:t>Share of market</a:t>
            </a:r>
            <a:r>
              <a:rPr lang="es-CO" sz="1600" i="1" dirty="0"/>
              <a:t> </a:t>
            </a:r>
            <a:r>
              <a:rPr lang="es-CO" sz="1600" i="1" dirty="0" smtClean="0"/>
              <a:t>región:    11%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7183094" y="988342"/>
            <a:ext cx="3402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Para el 2016 a banca internacional de Bancolombia representa el </a:t>
            </a:r>
            <a:r>
              <a:rPr lang="es-CO" sz="1600" b="1" dirty="0" smtClean="0">
                <a:solidFill>
                  <a:srgbClr val="C00000"/>
                </a:solidFill>
              </a:rPr>
              <a:t>35%</a:t>
            </a:r>
            <a:r>
              <a:rPr lang="es-CO" sz="1600" dirty="0" smtClean="0"/>
              <a:t> de activos y utilidades totales:</a:t>
            </a:r>
          </a:p>
          <a:p>
            <a:endParaRPr lang="es-CO" sz="1600" dirty="0" smtClean="0"/>
          </a:p>
          <a:p>
            <a:r>
              <a:rPr lang="es-CO" sz="1600" dirty="0" smtClean="0"/>
              <a:t>Líderes en Salvador: 30%</a:t>
            </a:r>
          </a:p>
          <a:p>
            <a:r>
              <a:rPr lang="es-CO" sz="1600" dirty="0" smtClean="0"/>
              <a:t>Segundos en Panamá: 14%</a:t>
            </a:r>
          </a:p>
          <a:p>
            <a:r>
              <a:rPr lang="es-CO" sz="1600" dirty="0" smtClean="0"/>
              <a:t>Cuartos en Guatemala: 8%</a:t>
            </a: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330971111"/>
              </p:ext>
            </p:extLst>
          </p:nvPr>
        </p:nvGraphicFramePr>
        <p:xfrm>
          <a:off x="6983976" y="3371953"/>
          <a:ext cx="3263819" cy="2632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2934832" y="3812623"/>
            <a:ext cx="34022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/>
              <a:t>En 2016 la utilidad total de Davivienda en Centroamérica ascendió a </a:t>
            </a:r>
            <a:r>
              <a:rPr lang="es-CO" sz="1600" b="1" dirty="0" smtClean="0">
                <a:solidFill>
                  <a:srgbClr val="C00000"/>
                </a:solidFill>
              </a:rPr>
              <a:t>$76 USD. </a:t>
            </a:r>
          </a:p>
          <a:p>
            <a:endParaRPr lang="es-CO" sz="1600" dirty="0" smtClean="0"/>
          </a:p>
          <a:p>
            <a:r>
              <a:rPr lang="es-CO" sz="1600" i="1" dirty="0" smtClean="0"/>
              <a:t>Activos: $4.235USD</a:t>
            </a:r>
          </a:p>
        </p:txBody>
      </p:sp>
    </p:spTree>
    <p:extLst>
      <p:ext uri="{BB962C8B-B14F-4D97-AF65-F5344CB8AC3E}">
        <p14:creationId xmlns:p14="http://schemas.microsoft.com/office/powerpoint/2010/main" val="3159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-10967" y="6607193"/>
            <a:ext cx="11521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D390A804-202E-4F8B-B09E-E388FC0A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282" y="977917"/>
            <a:ext cx="2399416" cy="239941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BC8AAE40-9B4C-4D0A-93C0-62EFD692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2" y="2875082"/>
            <a:ext cx="1768351" cy="176835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0E0886DE-6C81-4543-A582-48B74066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765" y="932180"/>
            <a:ext cx="2211600" cy="2211600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xmlns="" id="{37467931-E219-4003-91F3-F65B30111636}"/>
              </a:ext>
            </a:extLst>
          </p:cNvPr>
          <p:cNvCxnSpPr/>
          <p:nvPr/>
        </p:nvCxnSpPr>
        <p:spPr>
          <a:xfrm flipH="1">
            <a:off x="2246867" y="2780941"/>
            <a:ext cx="610929" cy="2877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E1E1B541-C408-42C7-AF97-D325CD3EB672}"/>
              </a:ext>
            </a:extLst>
          </p:cNvPr>
          <p:cNvCxnSpPr>
            <a:cxnSpLocks/>
          </p:cNvCxnSpPr>
          <p:nvPr/>
        </p:nvCxnSpPr>
        <p:spPr>
          <a:xfrm flipH="1" flipV="1">
            <a:off x="5313114" y="2356778"/>
            <a:ext cx="708123" cy="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377121" y="4507608"/>
            <a:ext cx="2876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solidFill>
                  <a:srgbClr val="C8635A"/>
                </a:solidFill>
              </a:rPr>
              <a:t>¡GRACIAS!</a:t>
            </a:r>
            <a:endParaRPr lang="es-CO" sz="4400" dirty="0">
              <a:solidFill>
                <a:srgbClr val="C863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-10967" y="6607193"/>
            <a:ext cx="11521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01184" y="436801"/>
            <a:ext cx="2876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solidFill>
                  <a:srgbClr val="C8635A"/>
                </a:solidFill>
              </a:rPr>
              <a:t>Bibliografía</a:t>
            </a:r>
            <a:endParaRPr lang="es-CO" sz="4400" dirty="0">
              <a:solidFill>
                <a:srgbClr val="C8635A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17920" y="1392180"/>
            <a:ext cx="95633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Ghemawat</a:t>
            </a:r>
            <a:r>
              <a:rPr lang="en-US" sz="1600" dirty="0"/>
              <a:t>, P., 2007. Redefining global strategy : crossing borders in a world where differences still matter. Harvard Business School Press. </a:t>
            </a:r>
            <a:r>
              <a:rPr lang="en-US" sz="1600" dirty="0" err="1"/>
              <a:t>Ch</a:t>
            </a:r>
            <a:r>
              <a:rPr lang="en-US" sz="1600" dirty="0"/>
              <a:t> 2 “Differences Across Countries</a:t>
            </a:r>
            <a:r>
              <a:rPr lang="en-US" sz="1600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Ghemawat</a:t>
            </a:r>
            <a:r>
              <a:rPr lang="en-US" sz="1600" dirty="0"/>
              <a:t>, P., 2007. Redefining global strategy : crossing borders in a world where differences still matter. Harvard Business School Press. </a:t>
            </a:r>
            <a:r>
              <a:rPr lang="en-US" sz="1600" dirty="0" err="1"/>
              <a:t>Ch</a:t>
            </a:r>
            <a:r>
              <a:rPr lang="en-US" sz="1600" dirty="0"/>
              <a:t> 7 “Playing the differences</a:t>
            </a:r>
            <a:r>
              <a:rPr lang="en-US" sz="1600" dirty="0" smtClean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“El </a:t>
            </a:r>
            <a:r>
              <a:rPr lang="en-US" sz="1600" i="1" dirty="0" err="1" smtClean="0"/>
              <a:t>país</a:t>
            </a:r>
            <a:r>
              <a:rPr lang="en-US" sz="1600" i="1" dirty="0" smtClean="0"/>
              <a:t> le </a:t>
            </a:r>
            <a:r>
              <a:rPr lang="en-US" sz="1600" i="1" dirty="0" err="1" smtClean="0"/>
              <a:t>quedó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pequeño</a:t>
            </a:r>
            <a:r>
              <a:rPr lang="en-US" sz="1600" i="1" dirty="0" smtClean="0"/>
              <a:t> a los </a:t>
            </a:r>
            <a:r>
              <a:rPr lang="en-US" sz="1600" i="1" dirty="0" err="1" smtClean="0"/>
              <a:t>bancos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colombianos</a:t>
            </a:r>
            <a:r>
              <a:rPr lang="en-US" sz="1600" i="1" dirty="0" smtClean="0"/>
              <a:t>” </a:t>
            </a:r>
            <a:r>
              <a:rPr lang="en-US" sz="1600" dirty="0" smtClean="0"/>
              <a:t> </a:t>
            </a:r>
            <a:r>
              <a:rPr lang="en-US" sz="1600" dirty="0" err="1" smtClean="0"/>
              <a:t>publicado</a:t>
            </a:r>
            <a:r>
              <a:rPr lang="en-US" sz="1600" dirty="0" smtClean="0"/>
              <a:t> en </a:t>
            </a:r>
            <a:r>
              <a:rPr lang="en-US" sz="1600" dirty="0" err="1" smtClean="0"/>
              <a:t>Revista</a:t>
            </a:r>
            <a:r>
              <a:rPr lang="en-US" sz="1600" dirty="0" smtClean="0"/>
              <a:t> </a:t>
            </a:r>
            <a:r>
              <a:rPr lang="en-US" sz="1600" dirty="0" err="1" smtClean="0"/>
              <a:t>Dinero</a:t>
            </a:r>
            <a:r>
              <a:rPr lang="en-US" sz="1600" dirty="0" smtClean="0"/>
              <a:t>. </a:t>
            </a:r>
            <a:r>
              <a:rPr lang="en-US" sz="1600" dirty="0" err="1" smtClean="0"/>
              <a:t>Consultado</a:t>
            </a:r>
            <a:r>
              <a:rPr lang="en-US" sz="1600" dirty="0" smtClean="0"/>
              <a:t> a </a:t>
            </a:r>
            <a:r>
              <a:rPr lang="en-US" sz="1600" dirty="0" err="1" smtClean="0"/>
              <a:t>través</a:t>
            </a:r>
            <a:r>
              <a:rPr lang="en-US" sz="1600" dirty="0" smtClean="0"/>
              <a:t> </a:t>
            </a:r>
            <a:r>
              <a:rPr lang="en-US" sz="1600" dirty="0"/>
              <a:t>del enlace: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www.dinero.com/economia/articulo/expansion-bancos-colombianos-centro-america/214720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“</a:t>
            </a:r>
            <a:r>
              <a:rPr lang="en-US" sz="1600" i="1" dirty="0" err="1" smtClean="0"/>
              <a:t>Bancos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colombianos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ganan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terreno</a:t>
            </a:r>
            <a:r>
              <a:rPr lang="en-US" sz="1600" i="1" dirty="0" smtClean="0"/>
              <a:t> en </a:t>
            </a:r>
            <a:r>
              <a:rPr lang="en-US" sz="1600" i="1" dirty="0" err="1" smtClean="0"/>
              <a:t>Centroamérica</a:t>
            </a:r>
            <a:r>
              <a:rPr lang="en-US" sz="1600" i="1" dirty="0" smtClean="0"/>
              <a:t>” </a:t>
            </a:r>
            <a:r>
              <a:rPr lang="en-US" sz="1600" dirty="0" err="1" smtClean="0"/>
              <a:t>publiacado</a:t>
            </a:r>
            <a:r>
              <a:rPr lang="en-US" sz="1600" dirty="0" smtClean="0"/>
              <a:t> en El </a:t>
            </a:r>
            <a:r>
              <a:rPr lang="en-US" sz="1600" dirty="0" err="1" smtClean="0"/>
              <a:t>Financiero</a:t>
            </a:r>
            <a:r>
              <a:rPr lang="en-US" sz="1600" dirty="0" smtClean="0"/>
              <a:t>, Costa Rica. </a:t>
            </a:r>
            <a:r>
              <a:rPr lang="en-US" sz="1600" dirty="0" err="1" smtClean="0"/>
              <a:t>Consultado</a:t>
            </a:r>
            <a:r>
              <a:rPr lang="en-US" sz="1600" dirty="0" smtClean="0"/>
              <a:t> a </a:t>
            </a:r>
            <a:r>
              <a:rPr lang="en-US" sz="1600" dirty="0" err="1" smtClean="0"/>
              <a:t>través</a:t>
            </a:r>
            <a:r>
              <a:rPr lang="en-US" sz="1600" dirty="0" smtClean="0"/>
              <a:t> </a:t>
            </a:r>
            <a:r>
              <a:rPr lang="en-US" sz="1600" dirty="0"/>
              <a:t>del enlace: </a:t>
            </a:r>
            <a:r>
              <a:rPr lang="en-US" sz="1600" dirty="0">
                <a:hlinkClick r:id="rId3"/>
              </a:rPr>
              <a:t>https://www.elfinancierocr.com/finanzas/bancos-colombianos-ganan-terreno-en-centroamerica/NZG6KZUQDFC4ZIHI7PG2FBSLAA/story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“</a:t>
            </a:r>
            <a:r>
              <a:rPr lang="en-US" sz="1600" i="1" dirty="0" err="1" smtClean="0"/>
              <a:t>Bancos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colombianos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controlan</a:t>
            </a:r>
            <a:r>
              <a:rPr lang="en-US" sz="1600" i="1" dirty="0" smtClean="0"/>
              <a:t> el 53% del Sistema” </a:t>
            </a:r>
            <a:r>
              <a:rPr lang="en-US" sz="1600" dirty="0" err="1" smtClean="0"/>
              <a:t>publicado</a:t>
            </a:r>
            <a:r>
              <a:rPr lang="en-US" sz="1600" dirty="0" smtClean="0"/>
              <a:t> en  elsalvador.com. </a:t>
            </a:r>
            <a:r>
              <a:rPr lang="en-US" sz="1600" dirty="0" err="1" smtClean="0"/>
              <a:t>Consultado</a:t>
            </a:r>
            <a:r>
              <a:rPr lang="en-US" sz="1600" dirty="0" smtClean="0"/>
              <a:t> a </a:t>
            </a:r>
            <a:r>
              <a:rPr lang="en-US" sz="1600" dirty="0" err="1" smtClean="0"/>
              <a:t>través</a:t>
            </a:r>
            <a:r>
              <a:rPr lang="en-US" sz="1600" dirty="0" smtClean="0"/>
              <a:t> </a:t>
            </a:r>
            <a:r>
              <a:rPr lang="en-US" sz="1600" dirty="0"/>
              <a:t>del enlace: </a:t>
            </a:r>
            <a:r>
              <a:rPr lang="en-US" sz="1600" dirty="0">
                <a:hlinkClick r:id="rId4"/>
              </a:rPr>
              <a:t>http://www.elsalvador.com/noticias/negocios/101385/bancos-colombianos-controlan-el-53-del-sistema-financiero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/>
              <a:t>“Davivienda, Gran </a:t>
            </a:r>
            <a:r>
              <a:rPr lang="en-US" sz="1600" i="1" dirty="0" err="1" smtClean="0"/>
              <a:t>salto</a:t>
            </a:r>
            <a:r>
              <a:rPr lang="en-US" sz="1600" i="1" dirty="0" smtClean="0"/>
              <a:t> a </a:t>
            </a:r>
            <a:r>
              <a:rPr lang="en-US" sz="1600" i="1" dirty="0" err="1" smtClean="0"/>
              <a:t>Centroamérica</a:t>
            </a:r>
            <a:r>
              <a:rPr lang="en-US" sz="1600" i="1" dirty="0" smtClean="0"/>
              <a:t>” </a:t>
            </a:r>
            <a:r>
              <a:rPr lang="en-US" sz="1600" dirty="0" err="1" smtClean="0"/>
              <a:t>publicado</a:t>
            </a:r>
            <a:r>
              <a:rPr lang="en-US" sz="1600" dirty="0" smtClean="0"/>
              <a:t> en </a:t>
            </a:r>
            <a:r>
              <a:rPr lang="en-US" sz="1600" dirty="0" err="1" smtClean="0"/>
              <a:t>Revista</a:t>
            </a:r>
            <a:r>
              <a:rPr lang="en-US" sz="1600" dirty="0" smtClean="0"/>
              <a:t> </a:t>
            </a:r>
            <a:r>
              <a:rPr lang="en-US" sz="1600" dirty="0" err="1" smtClean="0"/>
              <a:t>Dinero</a:t>
            </a:r>
            <a:r>
              <a:rPr lang="en-US" sz="1600" dirty="0" smtClean="0"/>
              <a:t>. </a:t>
            </a:r>
            <a:r>
              <a:rPr lang="en-US" sz="1600" dirty="0" err="1" smtClean="0"/>
              <a:t>Consultado</a:t>
            </a:r>
            <a:r>
              <a:rPr lang="en-US" sz="1600" dirty="0" smtClean="0"/>
              <a:t> a </a:t>
            </a:r>
            <a:r>
              <a:rPr lang="en-US" sz="1600" dirty="0" err="1" smtClean="0"/>
              <a:t>través</a:t>
            </a:r>
            <a:r>
              <a:rPr lang="en-US" sz="1600" dirty="0" smtClean="0"/>
              <a:t> </a:t>
            </a:r>
            <a:r>
              <a:rPr lang="en-US" sz="1600" dirty="0"/>
              <a:t>del enlace: </a:t>
            </a: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www.dinero.com/edicion-impresa/caratula/articulo/davivienda-gran-salto-centroamerica-2015/211484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D21CFE63-C037-4D19-A3D4-A0BFF5898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6190" y="6020024"/>
            <a:ext cx="867685" cy="77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1159" y="205574"/>
            <a:ext cx="950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rgbClr val="C8635A"/>
                </a:solidFill>
              </a:rPr>
              <a:t>Margen operativo de Wall-</a:t>
            </a:r>
            <a:r>
              <a:rPr lang="es-CO" sz="3600" dirty="0" err="1">
                <a:solidFill>
                  <a:srgbClr val="C8635A"/>
                </a:solidFill>
              </a:rPr>
              <a:t>Mart</a:t>
            </a:r>
            <a:r>
              <a:rPr lang="es-CO" sz="3600" dirty="0">
                <a:solidFill>
                  <a:srgbClr val="C8635A"/>
                </a:solidFill>
              </a:rPr>
              <a:t> por país. (2004) 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D21CFE63-C037-4D19-A3D4-A0BFF589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872" y="6021899"/>
            <a:ext cx="867685" cy="777828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xmlns="" id="{E51E76AE-3393-4F4B-9A99-4F6C2C29A55A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77859" y="1418410"/>
            <a:ext cx="0" cy="4444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DB67851D-1642-4ABD-AC1C-7DC2C581995A}"/>
              </a:ext>
            </a:extLst>
          </p:cNvPr>
          <p:cNvCxnSpPr>
            <a:cxnSpLocks/>
          </p:cNvCxnSpPr>
          <p:nvPr/>
        </p:nvCxnSpPr>
        <p:spPr>
          <a:xfrm flipH="1">
            <a:off x="944880" y="5688384"/>
            <a:ext cx="967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DE1D3325-C314-4941-BE3E-6C80871B2F37}"/>
              </a:ext>
            </a:extLst>
          </p:cNvPr>
          <p:cNvCxnSpPr/>
          <p:nvPr/>
        </p:nvCxnSpPr>
        <p:spPr>
          <a:xfrm>
            <a:off x="944880" y="4748193"/>
            <a:ext cx="42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A53F7969-5983-4FAE-8438-B5B844CEA4D4}"/>
              </a:ext>
            </a:extLst>
          </p:cNvPr>
          <p:cNvCxnSpPr/>
          <p:nvPr/>
        </p:nvCxnSpPr>
        <p:spPr>
          <a:xfrm>
            <a:off x="929640" y="3826521"/>
            <a:ext cx="42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4F8577BF-D2EB-44B9-BB19-F3F6E1CD33DE}"/>
              </a:ext>
            </a:extLst>
          </p:cNvPr>
          <p:cNvCxnSpPr/>
          <p:nvPr/>
        </p:nvCxnSpPr>
        <p:spPr>
          <a:xfrm>
            <a:off x="929640" y="2931919"/>
            <a:ext cx="42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1BBA478E-EB5E-41A2-B39A-5DF9F3EE4056}"/>
              </a:ext>
            </a:extLst>
          </p:cNvPr>
          <p:cNvCxnSpPr/>
          <p:nvPr/>
        </p:nvCxnSpPr>
        <p:spPr>
          <a:xfrm>
            <a:off x="929640" y="2140313"/>
            <a:ext cx="42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9F125E3F-8630-47F9-A5DC-E75A03A0A494}"/>
              </a:ext>
            </a:extLst>
          </p:cNvPr>
          <p:cNvCxnSpPr/>
          <p:nvPr/>
        </p:nvCxnSpPr>
        <p:spPr>
          <a:xfrm flipV="1">
            <a:off x="1356360" y="3811372"/>
            <a:ext cx="9250680" cy="15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E29A0E80-84D9-47B4-9839-CF577A4472DA}"/>
              </a:ext>
            </a:extLst>
          </p:cNvPr>
          <p:cNvSpPr txBox="1"/>
          <p:nvPr/>
        </p:nvSpPr>
        <p:spPr>
          <a:xfrm>
            <a:off x="506546" y="5493379"/>
            <a:ext cx="56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-10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350430E2-C29C-48B2-8C83-3118D1C750B5}"/>
              </a:ext>
            </a:extLst>
          </p:cNvPr>
          <p:cNvSpPr txBox="1"/>
          <p:nvPr/>
        </p:nvSpPr>
        <p:spPr>
          <a:xfrm>
            <a:off x="514103" y="4580406"/>
            <a:ext cx="56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xmlns="" id="{AEC54DDE-B27D-4072-8F18-955DD0612125}"/>
              </a:ext>
            </a:extLst>
          </p:cNvPr>
          <p:cNvSpPr txBox="1"/>
          <p:nvPr/>
        </p:nvSpPr>
        <p:spPr>
          <a:xfrm>
            <a:off x="514538" y="3663107"/>
            <a:ext cx="56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21B9254D-CE6F-48E4-B21B-46FC77773179}"/>
              </a:ext>
            </a:extLst>
          </p:cNvPr>
          <p:cNvSpPr txBox="1"/>
          <p:nvPr/>
        </p:nvSpPr>
        <p:spPr>
          <a:xfrm>
            <a:off x="524062" y="2776503"/>
            <a:ext cx="56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DAD8861B-586F-405E-AEBE-3D1B9F1630F9}"/>
              </a:ext>
            </a:extLst>
          </p:cNvPr>
          <p:cNvSpPr txBox="1"/>
          <p:nvPr/>
        </p:nvSpPr>
        <p:spPr>
          <a:xfrm>
            <a:off x="469710" y="2010562"/>
            <a:ext cx="56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10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xmlns="" id="{8FA0A08F-0FE2-4431-BAE6-7444C6085C7E}"/>
              </a:ext>
            </a:extLst>
          </p:cNvPr>
          <p:cNvCxnSpPr/>
          <p:nvPr/>
        </p:nvCxnSpPr>
        <p:spPr>
          <a:xfrm>
            <a:off x="929640" y="1405944"/>
            <a:ext cx="426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xmlns="" id="{9E51B31D-B208-4FB5-A68D-CF2E68A289FF}"/>
              </a:ext>
            </a:extLst>
          </p:cNvPr>
          <p:cNvSpPr txBox="1"/>
          <p:nvPr/>
        </p:nvSpPr>
        <p:spPr>
          <a:xfrm>
            <a:off x="471457" y="1288941"/>
            <a:ext cx="56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0124DCC4-C629-42B0-BCDF-F43FE37BA140}"/>
              </a:ext>
            </a:extLst>
          </p:cNvPr>
          <p:cNvSpPr txBox="1"/>
          <p:nvPr/>
        </p:nvSpPr>
        <p:spPr>
          <a:xfrm rot="16200000">
            <a:off x="-322718" y="3245202"/>
            <a:ext cx="1492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Margen %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xmlns="" id="{1A4A10A9-BD88-4C61-9553-2FF46E81922B}"/>
              </a:ext>
            </a:extLst>
          </p:cNvPr>
          <p:cNvSpPr txBox="1"/>
          <p:nvPr/>
        </p:nvSpPr>
        <p:spPr>
          <a:xfrm>
            <a:off x="4368856" y="6260294"/>
            <a:ext cx="3111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Distancia desde </a:t>
            </a:r>
            <a:r>
              <a:rPr lang="es-CO" sz="1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Betonville</a:t>
            </a:r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(millas)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xmlns="" id="{9A2B2083-66E4-42DB-B451-C888FAEFA6E4}"/>
              </a:ext>
            </a:extLst>
          </p:cNvPr>
          <p:cNvSpPr txBox="1"/>
          <p:nvPr/>
        </p:nvSpPr>
        <p:spPr>
          <a:xfrm>
            <a:off x="795981" y="5863167"/>
            <a:ext cx="56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0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xmlns="" id="{8BD1EE0D-4076-4BF0-AB1C-54B775299A00}"/>
              </a:ext>
            </a:extLst>
          </p:cNvPr>
          <p:cNvCxnSpPr>
            <a:cxnSpLocks/>
          </p:cNvCxnSpPr>
          <p:nvPr/>
        </p:nvCxnSpPr>
        <p:spPr>
          <a:xfrm>
            <a:off x="10622280" y="5471505"/>
            <a:ext cx="0" cy="41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xmlns="" id="{B83544E8-2552-4460-9567-F5532E70ACAC}"/>
              </a:ext>
            </a:extLst>
          </p:cNvPr>
          <p:cNvCxnSpPr>
            <a:cxnSpLocks/>
          </p:cNvCxnSpPr>
          <p:nvPr/>
        </p:nvCxnSpPr>
        <p:spPr>
          <a:xfrm>
            <a:off x="5872480" y="5471505"/>
            <a:ext cx="0" cy="41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xmlns="" id="{50175F33-AE93-4B6C-A698-7E5BB2574820}"/>
              </a:ext>
            </a:extLst>
          </p:cNvPr>
          <p:cNvCxnSpPr>
            <a:cxnSpLocks/>
          </p:cNvCxnSpPr>
          <p:nvPr/>
        </p:nvCxnSpPr>
        <p:spPr>
          <a:xfrm>
            <a:off x="7002780" y="5471505"/>
            <a:ext cx="0" cy="41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xmlns="" id="{FE4E5B06-D455-4220-BA74-98E79536C002}"/>
              </a:ext>
            </a:extLst>
          </p:cNvPr>
          <p:cNvCxnSpPr>
            <a:cxnSpLocks/>
          </p:cNvCxnSpPr>
          <p:nvPr/>
        </p:nvCxnSpPr>
        <p:spPr>
          <a:xfrm>
            <a:off x="8145780" y="5482375"/>
            <a:ext cx="0" cy="41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xmlns="" id="{87A6E405-EAB8-4106-943A-6657F91D3B0F}"/>
              </a:ext>
            </a:extLst>
          </p:cNvPr>
          <p:cNvCxnSpPr>
            <a:cxnSpLocks/>
          </p:cNvCxnSpPr>
          <p:nvPr/>
        </p:nvCxnSpPr>
        <p:spPr>
          <a:xfrm>
            <a:off x="9326880" y="5482375"/>
            <a:ext cx="0" cy="41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xmlns="" id="{56052D6A-BB51-407D-9A39-9FAF66A9949E}"/>
              </a:ext>
            </a:extLst>
          </p:cNvPr>
          <p:cNvCxnSpPr>
            <a:cxnSpLocks/>
          </p:cNvCxnSpPr>
          <p:nvPr/>
        </p:nvCxnSpPr>
        <p:spPr>
          <a:xfrm>
            <a:off x="2329180" y="5484205"/>
            <a:ext cx="0" cy="41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xmlns="" id="{00CCBEA7-149C-4AEA-A4DC-131BC8C5DCA0}"/>
              </a:ext>
            </a:extLst>
          </p:cNvPr>
          <p:cNvCxnSpPr>
            <a:cxnSpLocks/>
          </p:cNvCxnSpPr>
          <p:nvPr/>
        </p:nvCxnSpPr>
        <p:spPr>
          <a:xfrm>
            <a:off x="3472180" y="5495075"/>
            <a:ext cx="0" cy="41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xmlns="" id="{C345DC48-2FF4-4E55-B007-CCEA87EF75C7}"/>
              </a:ext>
            </a:extLst>
          </p:cNvPr>
          <p:cNvCxnSpPr>
            <a:cxnSpLocks/>
          </p:cNvCxnSpPr>
          <p:nvPr/>
        </p:nvCxnSpPr>
        <p:spPr>
          <a:xfrm>
            <a:off x="4653280" y="5495075"/>
            <a:ext cx="0" cy="412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id="{51AE5459-EEF4-4C5B-9DC4-2F9597776CA4}"/>
              </a:ext>
            </a:extLst>
          </p:cNvPr>
          <p:cNvSpPr txBox="1"/>
          <p:nvPr/>
        </p:nvSpPr>
        <p:spPr>
          <a:xfrm>
            <a:off x="1908263" y="5905264"/>
            <a:ext cx="76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1000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xmlns="" id="{1B639703-79A9-4769-A94B-947F52318325}"/>
              </a:ext>
            </a:extLst>
          </p:cNvPr>
          <p:cNvSpPr txBox="1"/>
          <p:nvPr/>
        </p:nvSpPr>
        <p:spPr>
          <a:xfrm>
            <a:off x="2991322" y="5905264"/>
            <a:ext cx="76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2000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xmlns="" id="{0881568D-6126-4929-8AE4-8982A59DEB3F}"/>
              </a:ext>
            </a:extLst>
          </p:cNvPr>
          <p:cNvSpPr txBox="1"/>
          <p:nvPr/>
        </p:nvSpPr>
        <p:spPr>
          <a:xfrm>
            <a:off x="4201956" y="5905264"/>
            <a:ext cx="76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3000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xmlns="" id="{73BF9D22-6D22-4A27-B1DC-5C0EA07EA127}"/>
              </a:ext>
            </a:extLst>
          </p:cNvPr>
          <p:cNvSpPr txBox="1"/>
          <p:nvPr/>
        </p:nvSpPr>
        <p:spPr>
          <a:xfrm>
            <a:off x="5426164" y="5903704"/>
            <a:ext cx="76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4000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xmlns="" id="{E336EC08-B5E6-4211-88AE-145AE18FB2C9}"/>
              </a:ext>
            </a:extLst>
          </p:cNvPr>
          <p:cNvSpPr txBox="1"/>
          <p:nvPr/>
        </p:nvSpPr>
        <p:spPr>
          <a:xfrm>
            <a:off x="6581862" y="5892564"/>
            <a:ext cx="76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5000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xmlns="" id="{A9BF87AD-D11A-4E3B-8C86-095F9557745D}"/>
              </a:ext>
            </a:extLst>
          </p:cNvPr>
          <p:cNvSpPr txBox="1"/>
          <p:nvPr/>
        </p:nvSpPr>
        <p:spPr>
          <a:xfrm>
            <a:off x="7710783" y="5905121"/>
            <a:ext cx="76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6000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xmlns="" id="{DF28B822-DF48-4B07-81B6-E2B490841410}"/>
              </a:ext>
            </a:extLst>
          </p:cNvPr>
          <p:cNvSpPr txBox="1"/>
          <p:nvPr/>
        </p:nvSpPr>
        <p:spPr>
          <a:xfrm>
            <a:off x="8928070" y="5881681"/>
            <a:ext cx="76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7000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xmlns="" id="{6EB01491-6C24-433D-A829-0181B5E2933F}"/>
              </a:ext>
            </a:extLst>
          </p:cNvPr>
          <p:cNvSpPr txBox="1"/>
          <p:nvPr/>
        </p:nvSpPr>
        <p:spPr>
          <a:xfrm>
            <a:off x="10181821" y="5857073"/>
            <a:ext cx="765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8000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xmlns="" id="{D48A4A9C-1213-403C-9085-4DAB03843737}"/>
              </a:ext>
            </a:extLst>
          </p:cNvPr>
          <p:cNvSpPr/>
          <p:nvPr/>
        </p:nvSpPr>
        <p:spPr>
          <a:xfrm>
            <a:off x="2027955" y="1730648"/>
            <a:ext cx="1177832" cy="109923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xmlns="" id="{EAE5DADD-1AB3-45A6-9D24-81AE575AE828}"/>
              </a:ext>
            </a:extLst>
          </p:cNvPr>
          <p:cNvSpPr/>
          <p:nvPr/>
        </p:nvSpPr>
        <p:spPr>
          <a:xfrm>
            <a:off x="1969693" y="2351094"/>
            <a:ext cx="1177832" cy="10992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xmlns="" id="{93D401D9-F095-4302-A954-CDF52457A579}"/>
              </a:ext>
            </a:extLst>
          </p:cNvPr>
          <p:cNvSpPr/>
          <p:nvPr/>
        </p:nvSpPr>
        <p:spPr>
          <a:xfrm>
            <a:off x="3059757" y="1970398"/>
            <a:ext cx="1177832" cy="10992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3B188B45-33E9-4DBA-B5C6-699C8EFA07E6}"/>
              </a:ext>
            </a:extLst>
          </p:cNvPr>
          <p:cNvSpPr txBox="1"/>
          <p:nvPr/>
        </p:nvSpPr>
        <p:spPr>
          <a:xfrm>
            <a:off x="3569704" y="1680169"/>
            <a:ext cx="15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Rico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EA687A5B-A8A7-4BA1-AA14-2D268130A1EF}"/>
              </a:ext>
            </a:extLst>
          </p:cNvPr>
          <p:cNvSpPr txBox="1"/>
          <p:nvPr/>
        </p:nvSpPr>
        <p:spPr>
          <a:xfrm>
            <a:off x="2646245" y="3344548"/>
            <a:ext cx="15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Canadá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FD2A4F57-270D-48F2-8E24-983CD3A3E4F7}"/>
              </a:ext>
            </a:extLst>
          </p:cNvPr>
          <p:cNvSpPr txBox="1"/>
          <p:nvPr/>
        </p:nvSpPr>
        <p:spPr>
          <a:xfrm>
            <a:off x="2092962" y="1348941"/>
            <a:ext cx="15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México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xmlns="" id="{63712073-4348-425A-B53D-9AF518CF1B68}"/>
              </a:ext>
            </a:extLst>
          </p:cNvPr>
          <p:cNvSpPr/>
          <p:nvPr/>
        </p:nvSpPr>
        <p:spPr>
          <a:xfrm>
            <a:off x="5715475" y="2351094"/>
            <a:ext cx="1177832" cy="10992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xmlns="" id="{6EDE6BB2-841C-4341-95DD-DBED92F74923}"/>
              </a:ext>
            </a:extLst>
          </p:cNvPr>
          <p:cNvSpPr txBox="1"/>
          <p:nvPr/>
        </p:nvSpPr>
        <p:spPr>
          <a:xfrm>
            <a:off x="6359213" y="2043317"/>
            <a:ext cx="15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 Bretaña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xmlns="" id="{5BE89D84-42A1-48E9-A19E-4982A3978F39}"/>
              </a:ext>
            </a:extLst>
          </p:cNvPr>
          <p:cNvSpPr/>
          <p:nvPr/>
        </p:nvSpPr>
        <p:spPr>
          <a:xfrm>
            <a:off x="6801651" y="4202739"/>
            <a:ext cx="681065" cy="61062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xmlns="" id="{201C3C2B-2668-4135-A213-01AEF596C8C8}"/>
              </a:ext>
            </a:extLst>
          </p:cNvPr>
          <p:cNvSpPr/>
          <p:nvPr/>
        </p:nvSpPr>
        <p:spPr>
          <a:xfrm>
            <a:off x="7334048" y="3930558"/>
            <a:ext cx="681065" cy="61062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xmlns="" id="{1194205D-5477-4225-A210-56002798425D}"/>
              </a:ext>
            </a:extLst>
          </p:cNvPr>
          <p:cNvSpPr/>
          <p:nvPr/>
        </p:nvSpPr>
        <p:spPr>
          <a:xfrm>
            <a:off x="7286072" y="4931599"/>
            <a:ext cx="503561" cy="50320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xmlns="" id="{739A7E99-E21A-48CD-BE86-D25E82B67894}"/>
              </a:ext>
            </a:extLst>
          </p:cNvPr>
          <p:cNvSpPr txBox="1"/>
          <p:nvPr/>
        </p:nvSpPr>
        <p:spPr>
          <a:xfrm>
            <a:off x="7485329" y="4493856"/>
            <a:ext cx="15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Argentina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xmlns="" id="{2BCE0545-7160-4A43-8E82-5BCA2380A7CB}"/>
              </a:ext>
            </a:extLst>
          </p:cNvPr>
          <p:cNvSpPr txBox="1"/>
          <p:nvPr/>
        </p:nvSpPr>
        <p:spPr>
          <a:xfrm>
            <a:off x="5572299" y="4212866"/>
            <a:ext cx="15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xmlns="" id="{6D20D4B0-EDD5-4861-ABD3-E5C9E8061586}"/>
              </a:ext>
            </a:extLst>
          </p:cNvPr>
          <p:cNvSpPr txBox="1"/>
          <p:nvPr/>
        </p:nvSpPr>
        <p:spPr>
          <a:xfrm>
            <a:off x="6064340" y="5050957"/>
            <a:ext cx="15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Alemania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xmlns="" id="{DDAAAF04-C204-4FB0-866E-E8F5698D72F4}"/>
              </a:ext>
            </a:extLst>
          </p:cNvPr>
          <p:cNvSpPr/>
          <p:nvPr/>
        </p:nvSpPr>
        <p:spPr>
          <a:xfrm>
            <a:off x="8740137" y="3930558"/>
            <a:ext cx="681065" cy="6106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xmlns="" id="{4CCF7318-9941-4ABC-9DAB-509834A0779F}"/>
              </a:ext>
            </a:extLst>
          </p:cNvPr>
          <p:cNvSpPr/>
          <p:nvPr/>
        </p:nvSpPr>
        <p:spPr>
          <a:xfrm>
            <a:off x="9031414" y="4084595"/>
            <a:ext cx="681065" cy="61062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xmlns="" id="{800D247A-060F-4907-B867-7B67215D9296}"/>
              </a:ext>
            </a:extLst>
          </p:cNvPr>
          <p:cNvSpPr txBox="1"/>
          <p:nvPr/>
        </p:nvSpPr>
        <p:spPr>
          <a:xfrm>
            <a:off x="9205924" y="3833204"/>
            <a:ext cx="15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Corea del Sur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xmlns="" id="{5BF39390-940D-4E3F-8C7E-201F7E3AAD37}"/>
              </a:ext>
            </a:extLst>
          </p:cNvPr>
          <p:cNvSpPr txBox="1"/>
          <p:nvPr/>
        </p:nvSpPr>
        <p:spPr>
          <a:xfrm>
            <a:off x="9389381" y="4236020"/>
            <a:ext cx="155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341194" y="6550929"/>
            <a:ext cx="1063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Ghemawat</a:t>
            </a:r>
            <a:r>
              <a:rPr lang="en-US" sz="1100" dirty="0"/>
              <a:t>, P., 2007. Redefining global strategy : crossing borders in a world where differences still matter. Harvard Business School Press. </a:t>
            </a:r>
            <a:r>
              <a:rPr lang="en-US" sz="1100" dirty="0" err="1"/>
              <a:t>Ch</a:t>
            </a:r>
            <a:r>
              <a:rPr lang="en-US" sz="1100" dirty="0"/>
              <a:t> 2 “Differences Across Countries</a:t>
            </a:r>
            <a:r>
              <a:rPr lang="en-US" sz="1100" dirty="0" smtClean="0"/>
              <a:t>”. </a:t>
            </a:r>
            <a:r>
              <a:rPr lang="en-US" sz="1100" dirty="0" err="1" smtClean="0"/>
              <a:t>Pág</a:t>
            </a:r>
            <a:r>
              <a:rPr lang="en-US" sz="1100" dirty="0" smtClean="0"/>
              <a:t> 36.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80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-10967" y="6607193"/>
            <a:ext cx="11521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1159" y="369350"/>
            <a:ext cx="950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C8635A"/>
                </a:solidFill>
              </a:rPr>
              <a:t>Efectos de similitudes vs diferencias en el comercio bilateral.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D21CFE63-C037-4D19-A3D4-A0BFF589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872" y="6021899"/>
            <a:ext cx="867685" cy="777828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xmlns="" id="{F6193584-9FF1-44B7-88FF-9C637E668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954973"/>
              </p:ext>
            </p:extLst>
          </p:nvPr>
        </p:nvGraphicFramePr>
        <p:xfrm>
          <a:off x="1334085" y="1428985"/>
          <a:ext cx="9250633" cy="5044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CuadroTexto 74">
            <a:extLst>
              <a:ext uri="{FF2B5EF4-FFF2-40B4-BE49-F238E27FC236}">
                <a16:creationId xmlns:a16="http://schemas.microsoft.com/office/drawing/2014/main" xmlns="" id="{BD551822-A3F2-4B4C-A7D0-6BF8D4CEA717}"/>
              </a:ext>
            </a:extLst>
          </p:cNvPr>
          <p:cNvSpPr txBox="1"/>
          <p:nvPr/>
        </p:nvSpPr>
        <p:spPr>
          <a:xfrm rot="16200000">
            <a:off x="-500245" y="3574889"/>
            <a:ext cx="267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Incremento en el Comercio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41194" y="6605524"/>
            <a:ext cx="1063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Ghemawat</a:t>
            </a:r>
            <a:r>
              <a:rPr lang="en-US" sz="1100" dirty="0"/>
              <a:t>, P., 2007. Redefining global strategy : crossing borders in a world where differences still matter. Harvard Business School Press. </a:t>
            </a:r>
            <a:r>
              <a:rPr lang="en-US" sz="1100" dirty="0" err="1"/>
              <a:t>Ch</a:t>
            </a:r>
            <a:r>
              <a:rPr lang="en-US" sz="1100" dirty="0"/>
              <a:t> 2 “Differences Across Countries</a:t>
            </a:r>
            <a:r>
              <a:rPr lang="en-US" sz="1100" dirty="0" smtClean="0"/>
              <a:t>”. </a:t>
            </a:r>
            <a:r>
              <a:rPr lang="en-US" sz="1100" dirty="0" err="1" smtClean="0"/>
              <a:t>Pág</a:t>
            </a:r>
            <a:r>
              <a:rPr lang="en-US" sz="1100" dirty="0" smtClean="0"/>
              <a:t> 38.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1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-10967" y="6670693"/>
            <a:ext cx="11521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253040" y="201710"/>
            <a:ext cx="828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rgbClr val="C8635A"/>
                </a:solidFill>
              </a:rPr>
              <a:t>Globalización de mercados producción. 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xmlns="" id="{FE4F4FDB-D338-4AEF-B56B-2262E2BD581F}"/>
              </a:ext>
            </a:extLst>
          </p:cNvPr>
          <p:cNvCxnSpPr/>
          <p:nvPr/>
        </p:nvCxnSpPr>
        <p:spPr>
          <a:xfrm>
            <a:off x="3484186" y="2159880"/>
            <a:ext cx="4225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7E107756-62D7-4AFC-8AE8-4524225A448F}"/>
              </a:ext>
            </a:extLst>
          </p:cNvPr>
          <p:cNvCxnSpPr/>
          <p:nvPr/>
        </p:nvCxnSpPr>
        <p:spPr>
          <a:xfrm>
            <a:off x="3484185" y="3280166"/>
            <a:ext cx="42251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21">
            <a:extLst>
              <a:ext uri="{FF2B5EF4-FFF2-40B4-BE49-F238E27FC236}">
                <a16:creationId xmlns:a16="http://schemas.microsoft.com/office/drawing/2014/main" xmlns="" id="{6FA06BD5-F98C-4708-9FAA-2FB426CF91BB}"/>
              </a:ext>
            </a:extLst>
          </p:cNvPr>
          <p:cNvSpPr txBox="1"/>
          <p:nvPr/>
        </p:nvSpPr>
        <p:spPr>
          <a:xfrm>
            <a:off x="843238" y="1223787"/>
            <a:ext cx="434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El </a:t>
            </a:r>
            <a:r>
              <a:rPr lang="es-CO" sz="14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 entre adaptación y agregación.</a:t>
            </a:r>
          </a:p>
        </p:txBody>
      </p:sp>
      <p:sp>
        <p:nvSpPr>
          <p:cNvPr id="17" name="CuadroTexto 21">
            <a:extLst>
              <a:ext uri="{FF2B5EF4-FFF2-40B4-BE49-F238E27FC236}">
                <a16:creationId xmlns:a16="http://schemas.microsoft.com/office/drawing/2014/main" xmlns="" id="{48DDFD62-3ACF-47E2-B679-ADC0CA7F4F68}"/>
              </a:ext>
            </a:extLst>
          </p:cNvPr>
          <p:cNvSpPr txBox="1"/>
          <p:nvPr/>
        </p:nvSpPr>
        <p:spPr>
          <a:xfrm>
            <a:off x="3424963" y="1770166"/>
            <a:ext cx="434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Globalización de mercados.</a:t>
            </a:r>
          </a:p>
        </p:txBody>
      </p:sp>
      <p:sp>
        <p:nvSpPr>
          <p:cNvPr id="19" name="CuadroTexto 21">
            <a:extLst>
              <a:ext uri="{FF2B5EF4-FFF2-40B4-BE49-F238E27FC236}">
                <a16:creationId xmlns:a16="http://schemas.microsoft.com/office/drawing/2014/main" xmlns="" id="{76BD41AA-9F93-447C-AEF5-583B62A6608D}"/>
              </a:ext>
            </a:extLst>
          </p:cNvPr>
          <p:cNvSpPr txBox="1"/>
          <p:nvPr/>
        </p:nvSpPr>
        <p:spPr>
          <a:xfrm>
            <a:off x="1466992" y="1837529"/>
            <a:ext cx="2017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Adaptación:</a:t>
            </a:r>
          </a:p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 de respuesta local.</a:t>
            </a:r>
          </a:p>
          <a:p>
            <a:endParaRPr lang="es-CO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21">
            <a:extLst>
              <a:ext uri="{FF2B5EF4-FFF2-40B4-BE49-F238E27FC236}">
                <a16:creationId xmlns:a16="http://schemas.microsoft.com/office/drawing/2014/main" xmlns="" id="{945AD445-146F-4FF9-9531-C2500643848C}"/>
              </a:ext>
            </a:extLst>
          </p:cNvPr>
          <p:cNvSpPr txBox="1"/>
          <p:nvPr/>
        </p:nvSpPr>
        <p:spPr>
          <a:xfrm>
            <a:off x="8008649" y="1834368"/>
            <a:ext cx="2017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Agregación:</a:t>
            </a:r>
          </a:p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Economías de </a:t>
            </a:r>
          </a:p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escala.</a:t>
            </a:r>
          </a:p>
          <a:p>
            <a:endParaRPr lang="es-CO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xmlns="" id="{6A49B818-7B88-4744-9F9F-30A523CB04C3}"/>
              </a:ext>
            </a:extLst>
          </p:cNvPr>
          <p:cNvSpPr txBox="1"/>
          <p:nvPr/>
        </p:nvSpPr>
        <p:spPr>
          <a:xfrm>
            <a:off x="843237" y="2834582"/>
            <a:ext cx="434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Triángulo AAA.</a:t>
            </a:r>
          </a:p>
        </p:txBody>
      </p:sp>
      <p:sp>
        <p:nvSpPr>
          <p:cNvPr id="23" name="CuadroTexto 21">
            <a:extLst>
              <a:ext uri="{FF2B5EF4-FFF2-40B4-BE49-F238E27FC236}">
                <a16:creationId xmlns:a16="http://schemas.microsoft.com/office/drawing/2014/main" xmlns="" id="{306BB523-99FF-41C4-AFA4-EF471AD913ED}"/>
              </a:ext>
            </a:extLst>
          </p:cNvPr>
          <p:cNvSpPr txBox="1"/>
          <p:nvPr/>
        </p:nvSpPr>
        <p:spPr>
          <a:xfrm>
            <a:off x="3419706" y="2931569"/>
            <a:ext cx="434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Globalización de mercados.</a:t>
            </a:r>
          </a:p>
        </p:txBody>
      </p:sp>
      <p:sp>
        <p:nvSpPr>
          <p:cNvPr id="25" name="CuadroTexto 21">
            <a:extLst>
              <a:ext uri="{FF2B5EF4-FFF2-40B4-BE49-F238E27FC236}">
                <a16:creationId xmlns:a16="http://schemas.microsoft.com/office/drawing/2014/main" xmlns="" id="{8DA65C9B-0799-4944-991E-B20FFEB952C1}"/>
              </a:ext>
            </a:extLst>
          </p:cNvPr>
          <p:cNvSpPr txBox="1"/>
          <p:nvPr/>
        </p:nvSpPr>
        <p:spPr>
          <a:xfrm>
            <a:off x="1466992" y="3185305"/>
            <a:ext cx="2017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Adaptación:</a:t>
            </a:r>
          </a:p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 de respuesta local.</a:t>
            </a:r>
          </a:p>
          <a:p>
            <a:endParaRPr lang="es-CO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1">
            <a:extLst>
              <a:ext uri="{FF2B5EF4-FFF2-40B4-BE49-F238E27FC236}">
                <a16:creationId xmlns:a16="http://schemas.microsoft.com/office/drawing/2014/main" xmlns="" id="{8800B4B9-3008-4B22-A972-AAE2FA94DEBF}"/>
              </a:ext>
            </a:extLst>
          </p:cNvPr>
          <p:cNvSpPr txBox="1"/>
          <p:nvPr/>
        </p:nvSpPr>
        <p:spPr>
          <a:xfrm>
            <a:off x="8008649" y="3142359"/>
            <a:ext cx="2017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Agregación:</a:t>
            </a:r>
          </a:p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Economías de </a:t>
            </a:r>
          </a:p>
          <a:p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escala.</a:t>
            </a:r>
          </a:p>
          <a:p>
            <a:endParaRPr lang="es-CO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0B7AF398-BB02-4CCB-AB94-2995E72B59D7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484190" y="3305295"/>
            <a:ext cx="2107317" cy="23829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xmlns="" id="{E6CC5764-5515-4E45-B804-D1FCFFDC9FA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5591507" y="3347790"/>
            <a:ext cx="2023240" cy="23404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21">
            <a:extLst>
              <a:ext uri="{FF2B5EF4-FFF2-40B4-BE49-F238E27FC236}">
                <a16:creationId xmlns:a16="http://schemas.microsoft.com/office/drawing/2014/main" xmlns="" id="{C1CDF8FC-5FF7-4F38-9876-0AA057FC7EA5}"/>
              </a:ext>
            </a:extLst>
          </p:cNvPr>
          <p:cNvSpPr txBox="1"/>
          <p:nvPr/>
        </p:nvSpPr>
        <p:spPr>
          <a:xfrm>
            <a:off x="4582910" y="5688215"/>
            <a:ext cx="2017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Arbitraje:</a:t>
            </a:r>
          </a:p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Economías absolutas</a:t>
            </a:r>
          </a:p>
          <a:p>
            <a:endParaRPr lang="es-CO" sz="1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21">
            <a:extLst>
              <a:ext uri="{FF2B5EF4-FFF2-40B4-BE49-F238E27FC236}">
                <a16:creationId xmlns:a16="http://schemas.microsoft.com/office/drawing/2014/main" xmlns="" id="{486B53A4-F6FC-4F82-A4A6-CDCD6AB1B5DF}"/>
              </a:ext>
            </a:extLst>
          </p:cNvPr>
          <p:cNvSpPr txBox="1"/>
          <p:nvPr/>
        </p:nvSpPr>
        <p:spPr>
          <a:xfrm>
            <a:off x="4582906" y="3798530"/>
            <a:ext cx="20171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Globalización de la producción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xmlns="" id="{63CAD395-EAE0-406D-B4EC-F14A6A988D00}"/>
              </a:ext>
            </a:extLst>
          </p:cNvPr>
          <p:cNvCxnSpPr>
            <a:cxnSpLocks/>
          </p:cNvCxnSpPr>
          <p:nvPr/>
        </p:nvCxnSpPr>
        <p:spPr>
          <a:xfrm>
            <a:off x="5575743" y="3286644"/>
            <a:ext cx="0" cy="41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D21CFE63-C037-4D19-A3D4-A0BFF589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872" y="6021899"/>
            <a:ext cx="867685" cy="777828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C53EB92B-391F-4976-89EC-E0D62290DBBA}"/>
              </a:ext>
            </a:extLst>
          </p:cNvPr>
          <p:cNvCxnSpPr>
            <a:cxnSpLocks/>
          </p:cNvCxnSpPr>
          <p:nvPr/>
        </p:nvCxnSpPr>
        <p:spPr>
          <a:xfrm>
            <a:off x="5591507" y="4461933"/>
            <a:ext cx="0" cy="1226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13897" y="6373508"/>
            <a:ext cx="11436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Ghemawat</a:t>
            </a:r>
            <a:r>
              <a:rPr lang="en-US" sz="1100" dirty="0"/>
              <a:t>, P., 2007. Redefining global strategy : crossing borders in a world where differences still matter. Harvard Business School Press. </a:t>
            </a:r>
            <a:r>
              <a:rPr lang="en-US" sz="1100" dirty="0" err="1"/>
              <a:t>Ch</a:t>
            </a:r>
            <a:r>
              <a:rPr lang="en-US" sz="1100" dirty="0"/>
              <a:t> 7 “Playing the differences</a:t>
            </a:r>
            <a:r>
              <a:rPr lang="en-US" sz="1100" dirty="0" smtClean="0"/>
              <a:t>”. </a:t>
            </a:r>
            <a:r>
              <a:rPr lang="en-US" sz="1100" dirty="0" err="1" smtClean="0"/>
              <a:t>Pág</a:t>
            </a:r>
            <a:r>
              <a:rPr lang="en-US" sz="1100" dirty="0" smtClean="0"/>
              <a:t> 8.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9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-10967" y="6670693"/>
            <a:ext cx="11521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1160" y="369350"/>
            <a:ext cx="828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rgbClr val="C8635A"/>
                </a:solidFill>
              </a:rPr>
              <a:t>Niveles de la estrategia global. 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D21CFE63-C037-4D19-A3D4-A0BFF589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872" y="6021899"/>
            <a:ext cx="867685" cy="777828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66CC4803-A49A-4210-A074-8B864FF4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05193"/>
              </p:ext>
            </p:extLst>
          </p:nvPr>
        </p:nvGraphicFramePr>
        <p:xfrm>
          <a:off x="563886" y="1534327"/>
          <a:ext cx="9921234" cy="31140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07078">
                  <a:extLst>
                    <a:ext uri="{9D8B030D-6E8A-4147-A177-3AD203B41FA5}">
                      <a16:colId xmlns:a16="http://schemas.microsoft.com/office/drawing/2014/main" xmlns="" val="3954054300"/>
                    </a:ext>
                  </a:extLst>
                </a:gridCol>
                <a:gridCol w="3550916">
                  <a:extLst>
                    <a:ext uri="{9D8B030D-6E8A-4147-A177-3AD203B41FA5}">
                      <a16:colId xmlns:a16="http://schemas.microsoft.com/office/drawing/2014/main" xmlns="" val="4226269015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xmlns="" val="468159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Adaptación: </a:t>
                      </a:r>
                    </a:p>
                    <a:p>
                      <a:r>
                        <a:rPr lang="es-CO" dirty="0"/>
                        <a:t>ajustarse a las diferencias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Agregación: </a:t>
                      </a:r>
                    </a:p>
                    <a:p>
                      <a:r>
                        <a:rPr lang="es-CO" dirty="0"/>
                        <a:t>superar las diferencias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Arbitraje:</a:t>
                      </a:r>
                    </a:p>
                    <a:p>
                      <a:r>
                        <a:rPr lang="es-CO" dirty="0"/>
                        <a:t>explotar las diferencias.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4996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s-CO" dirty="0"/>
                    </a:p>
                    <a:p>
                      <a:pPr lvl="1"/>
                      <a:r>
                        <a:rPr lang="es-CO" dirty="0"/>
                        <a:t>Variación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s-CO" dirty="0"/>
                    </a:p>
                    <a:p>
                      <a:pPr lvl="1"/>
                      <a:r>
                        <a:rPr lang="es-CO" dirty="0"/>
                        <a:t>Regiones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  <a:p>
                      <a:pPr lvl="1"/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s-CO" dirty="0"/>
                        <a:t>ulturales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2319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Foco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Agrupaciones de otros países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s-CO" dirty="0"/>
                        <a:t>dministrativas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5728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Externalización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lvl="1"/>
                      <a:r>
                        <a:rPr lang="es-CO" dirty="0"/>
                        <a:t>No agrupaciones: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s-CO" dirty="0"/>
                        <a:t>Negocio o producto.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s-CO" dirty="0"/>
                        <a:t>Cuentas globales.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s-CO" dirty="0"/>
                        <a:t>Clientes industriales.</a:t>
                      </a:r>
                    </a:p>
                    <a:p>
                      <a:pPr marL="742950" lvl="1" indent="-285750">
                        <a:buFontTx/>
                        <a:buChar char="-"/>
                      </a:pPr>
                      <a:r>
                        <a:rPr lang="es-CO" dirty="0"/>
                        <a:t>Canales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G</a:t>
                      </a:r>
                      <a:r>
                        <a:rPr lang="es-CO" dirty="0"/>
                        <a:t>eográficas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431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Diseño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CO" b="1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s-CO" dirty="0"/>
                        <a:t>conómicas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593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s-CO" dirty="0"/>
                        <a:t>Innovación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s-CO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31855600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313897" y="6373508"/>
            <a:ext cx="11436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Ghemawat</a:t>
            </a:r>
            <a:r>
              <a:rPr lang="en-US" sz="1100" dirty="0"/>
              <a:t>, P., 2007. Redefining global strategy : crossing borders in a world where differences still matter. Harvard Business School Press. </a:t>
            </a:r>
            <a:r>
              <a:rPr lang="en-US" sz="1100" dirty="0" err="1"/>
              <a:t>Ch</a:t>
            </a:r>
            <a:r>
              <a:rPr lang="en-US" sz="1100" dirty="0"/>
              <a:t> 7 “Playing the differences</a:t>
            </a:r>
            <a:r>
              <a:rPr lang="en-US" sz="1100" dirty="0" smtClean="0"/>
              <a:t>”. </a:t>
            </a:r>
            <a:r>
              <a:rPr lang="en-US" sz="1100" dirty="0" err="1" smtClean="0"/>
              <a:t>Pág</a:t>
            </a:r>
            <a:r>
              <a:rPr lang="en-US" sz="1100" dirty="0" smtClean="0"/>
              <a:t> 5.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8399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-10967" y="6607193"/>
            <a:ext cx="11521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1159" y="369350"/>
            <a:ext cx="9500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C8635A"/>
                </a:solidFill>
              </a:rPr>
              <a:t>Marco CAGE para nivel país</a:t>
            </a: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D21CFE63-C037-4D19-A3D4-A0BFF589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912" y="5945699"/>
            <a:ext cx="867685" cy="777828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xmlns="" id="{8BC26972-338E-4389-A02D-D3576D101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25125"/>
              </p:ext>
            </p:extLst>
          </p:nvPr>
        </p:nvGraphicFramePr>
        <p:xfrm>
          <a:off x="451159" y="1325884"/>
          <a:ext cx="10062215" cy="497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443">
                  <a:extLst>
                    <a:ext uri="{9D8B030D-6E8A-4147-A177-3AD203B41FA5}">
                      <a16:colId xmlns:a16="http://schemas.microsoft.com/office/drawing/2014/main" xmlns="" val="1254503283"/>
                    </a:ext>
                  </a:extLst>
                </a:gridCol>
                <a:gridCol w="2012443">
                  <a:extLst>
                    <a:ext uri="{9D8B030D-6E8A-4147-A177-3AD203B41FA5}">
                      <a16:colId xmlns:a16="http://schemas.microsoft.com/office/drawing/2014/main" xmlns="" val="3689213739"/>
                    </a:ext>
                  </a:extLst>
                </a:gridCol>
                <a:gridCol w="2012443">
                  <a:extLst>
                    <a:ext uri="{9D8B030D-6E8A-4147-A177-3AD203B41FA5}">
                      <a16:colId xmlns:a16="http://schemas.microsoft.com/office/drawing/2014/main" xmlns="" val="100522575"/>
                    </a:ext>
                  </a:extLst>
                </a:gridCol>
                <a:gridCol w="2012443">
                  <a:extLst>
                    <a:ext uri="{9D8B030D-6E8A-4147-A177-3AD203B41FA5}">
                      <a16:colId xmlns:a16="http://schemas.microsoft.com/office/drawing/2014/main" xmlns="" val="2906768533"/>
                    </a:ext>
                  </a:extLst>
                </a:gridCol>
                <a:gridCol w="2012443">
                  <a:extLst>
                    <a:ext uri="{9D8B030D-6E8A-4147-A177-3AD203B41FA5}">
                      <a16:colId xmlns:a16="http://schemas.microsoft.com/office/drawing/2014/main" xmlns="" val="3772833137"/>
                    </a:ext>
                  </a:extLst>
                </a:gridCol>
              </a:tblGrid>
              <a:tr h="87877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/>
                        <a:t>Distancia cultural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/>
                        <a:t>Distancia administrativa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/>
                        <a:t>Distancia Geográfica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0" dirty="0"/>
                        <a:t>Distancia económica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22268417"/>
                  </a:ext>
                </a:extLst>
              </a:tr>
              <a:tr h="2160326">
                <a:tc>
                  <a:txBody>
                    <a:bodyPr/>
                    <a:lstStyle/>
                    <a:p>
                      <a:endParaRPr lang="es-CO" sz="1600" b="1" dirty="0"/>
                    </a:p>
                    <a:p>
                      <a:r>
                        <a:rPr lang="es-CO" sz="1600" b="1" dirty="0"/>
                        <a:t>Países pares (comercio bilateral)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  <a:p>
                      <a:r>
                        <a:rPr lang="es-CO" sz="1600" dirty="0"/>
                        <a:t>Diferentes lenguajes, etnias y religiones.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Falta de confianza.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Marcos legales diferentes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  <a:p>
                      <a:r>
                        <a:rPr lang="es-CO" sz="1600" dirty="0"/>
                        <a:t>Ausencia de lazos coloniales.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Ausencia de bloque comercial y moneda común.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Hostilidad política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  <a:p>
                      <a:r>
                        <a:rPr lang="es-CO" sz="1600" dirty="0"/>
                        <a:t>Distancia física.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Ausencia de frontera común.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Diferencia horaria y en clima y ambiente.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  <a:p>
                      <a:r>
                        <a:rPr lang="es-CO" sz="1600" dirty="0"/>
                        <a:t>Diferencias marcadas riqueza/ pobreza.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Otras diferencias en costo y calidad de recursos naturales, financieros, humanos,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796669"/>
                  </a:ext>
                </a:extLst>
              </a:tr>
              <a:tr h="1807212">
                <a:tc>
                  <a:txBody>
                    <a:bodyPr/>
                    <a:lstStyle/>
                    <a:p>
                      <a:r>
                        <a:rPr lang="es-CO" sz="1600" b="1" dirty="0"/>
                        <a:t>Países </a:t>
                      </a:r>
                    </a:p>
                    <a:p>
                      <a:r>
                        <a:rPr lang="es-CO" sz="1600" b="1" dirty="0"/>
                        <a:t>(unilateral o multilateral)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  <a:p>
                      <a:r>
                        <a:rPr lang="es-CO" sz="1600" dirty="0"/>
                        <a:t>Insularidad.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Tradicionalismo.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  <a:p>
                      <a:r>
                        <a:rPr lang="es-CO" sz="1600" dirty="0"/>
                        <a:t>Economía cerrada.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Falta de membresía en organismos internacionales e instituciones débiles.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  <a:p>
                      <a:r>
                        <a:rPr lang="es-CO" sz="1600" dirty="0"/>
                        <a:t>Geografía cerrada.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Falta de navegabilidad interna.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Transporte débil.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  <a:p>
                      <a:r>
                        <a:rPr lang="es-CO" sz="1600" dirty="0"/>
                        <a:t>Tamaño económico.</a:t>
                      </a:r>
                    </a:p>
                    <a:p>
                      <a:endParaRPr lang="es-CO" sz="1600" dirty="0"/>
                    </a:p>
                    <a:p>
                      <a:r>
                        <a:rPr lang="es-CO" sz="1600" dirty="0"/>
                        <a:t>Ingreso per </a:t>
                      </a:r>
                      <a:r>
                        <a:rPr lang="es-CO" sz="1600" dirty="0" err="1"/>
                        <a:t>capita</a:t>
                      </a:r>
                      <a:r>
                        <a:rPr lang="es-CO" sz="1600" dirty="0"/>
                        <a:t> bajo.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1240317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41194" y="6578228"/>
            <a:ext cx="10631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Ghemawat</a:t>
            </a:r>
            <a:r>
              <a:rPr lang="en-US" sz="1100" dirty="0"/>
              <a:t>, P., 2007. Redefining global strategy : crossing borders in a world where differences still matter. Harvard Business School Press. </a:t>
            </a:r>
            <a:r>
              <a:rPr lang="en-US" sz="1100" dirty="0" err="1"/>
              <a:t>Ch</a:t>
            </a:r>
            <a:r>
              <a:rPr lang="en-US" sz="1100" dirty="0"/>
              <a:t> 2 “Differences Across Countries</a:t>
            </a:r>
            <a:r>
              <a:rPr lang="en-US" sz="1100" dirty="0" smtClean="0"/>
              <a:t>”. </a:t>
            </a:r>
            <a:r>
              <a:rPr lang="en-US" sz="1100" dirty="0" err="1" smtClean="0"/>
              <a:t>Pág</a:t>
            </a:r>
            <a:r>
              <a:rPr lang="en-US" sz="1100" dirty="0" smtClean="0"/>
              <a:t> 41.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610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1348500-7172-4DA3-AFAE-FB09C863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69" y="4049348"/>
            <a:ext cx="668385" cy="603768"/>
          </a:xfrm>
          <a:prstGeom prst="rect">
            <a:avLst/>
          </a:prstGeom>
        </p:spPr>
      </p:pic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-10967" y="6607193"/>
            <a:ext cx="11521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0797" y="369350"/>
            <a:ext cx="1006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C8635A"/>
                </a:solidFill>
              </a:rPr>
              <a:t>La presencia del sistema financiero colombiano en Centroamérica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634DBD2-DE90-46BF-AC40-F4B656A5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217" y="5717371"/>
            <a:ext cx="2296447" cy="9533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BC9A8EB-4E2D-466A-8EC5-3A6C16E0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136934" y="4950373"/>
            <a:ext cx="977461" cy="9774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650DE83-8792-4E8A-B516-A3B60051E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402" y="4862120"/>
            <a:ext cx="1719262" cy="866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6B3E00A-F77A-4988-8845-E9F885E96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659" y="4588997"/>
            <a:ext cx="1128712" cy="1700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9DEB2AC-C48E-4025-A77E-0CB350AC4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17" y="3800694"/>
            <a:ext cx="668385" cy="8667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C755B70D-A745-4E80-8DB0-FB9864255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86" y="2638874"/>
            <a:ext cx="759946" cy="866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BA3ED4-C5DB-4E60-AF24-FAE983E28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132" y="2917064"/>
            <a:ext cx="546699" cy="7386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85CB25DA-736A-4B2A-96E9-E1A43F3FD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4601" y="3364250"/>
            <a:ext cx="493200" cy="646331"/>
          </a:xfrm>
          <a:prstGeom prst="rect">
            <a:avLst/>
          </a:prstGeom>
        </p:spPr>
      </p:pic>
      <p:sp>
        <p:nvSpPr>
          <p:cNvPr id="18" name="CuadroTexto 21">
            <a:extLst>
              <a:ext uri="{FF2B5EF4-FFF2-40B4-BE49-F238E27FC236}">
                <a16:creationId xmlns:a16="http://schemas.microsoft.com/office/drawing/2014/main" xmlns="" id="{8C1EDF4E-673E-457B-8168-0E2A5D063462}"/>
              </a:ext>
            </a:extLst>
          </p:cNvPr>
          <p:cNvSpPr txBox="1"/>
          <p:nvPr/>
        </p:nvSpPr>
        <p:spPr>
          <a:xfrm>
            <a:off x="2671016" y="1697701"/>
            <a:ext cx="2526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Mismo idioma y religión mayoritaria.</a:t>
            </a:r>
          </a:p>
        </p:txBody>
      </p:sp>
      <p:sp>
        <p:nvSpPr>
          <p:cNvPr id="19" name="CuadroTexto 21">
            <a:extLst>
              <a:ext uri="{FF2B5EF4-FFF2-40B4-BE49-F238E27FC236}">
                <a16:creationId xmlns:a16="http://schemas.microsoft.com/office/drawing/2014/main" xmlns="" id="{A9E667A6-4B59-437D-89A5-FDF6BD86CCD0}"/>
              </a:ext>
            </a:extLst>
          </p:cNvPr>
          <p:cNvSpPr txBox="1"/>
          <p:nvPr/>
        </p:nvSpPr>
        <p:spPr>
          <a:xfrm>
            <a:off x="6575681" y="5040975"/>
            <a:ext cx="2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Geografía </a:t>
            </a:r>
            <a:r>
              <a:rPr lang="es-CO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cercana.</a:t>
            </a:r>
            <a:endParaRPr lang="es-CO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21">
            <a:extLst>
              <a:ext uri="{FF2B5EF4-FFF2-40B4-BE49-F238E27FC236}">
                <a16:creationId xmlns:a16="http://schemas.microsoft.com/office/drawing/2014/main" xmlns="" id="{6943279F-BBCB-4D42-BEE9-8C1FFBC71C36}"/>
              </a:ext>
            </a:extLst>
          </p:cNvPr>
          <p:cNvSpPr txBox="1"/>
          <p:nvPr/>
        </p:nvSpPr>
        <p:spPr>
          <a:xfrm>
            <a:off x="5505095" y="2933002"/>
            <a:ext cx="241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Pasado común. Mismos lazos coloniales.</a:t>
            </a: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xmlns="" id="{BE0AD7E4-F54E-4662-8491-FD7F48ABF14D}"/>
              </a:ext>
            </a:extLst>
          </p:cNvPr>
          <p:cNvSpPr txBox="1"/>
          <p:nvPr/>
        </p:nvSpPr>
        <p:spPr>
          <a:xfrm>
            <a:off x="3240481" y="4588997"/>
            <a:ext cx="241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Frontera común (Panamá),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B2A770EF-D4FC-4CAE-9161-09D44B0EF4DE}"/>
              </a:ext>
            </a:extLst>
          </p:cNvPr>
          <p:cNvSpPr txBox="1"/>
          <p:nvPr/>
        </p:nvSpPr>
        <p:spPr>
          <a:xfrm>
            <a:off x="7588890" y="1667284"/>
            <a:ext cx="241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legal financiero similar.</a:t>
            </a:r>
          </a:p>
        </p:txBody>
      </p:sp>
    </p:spTree>
    <p:extLst>
      <p:ext uri="{BB962C8B-B14F-4D97-AF65-F5344CB8AC3E}">
        <p14:creationId xmlns:p14="http://schemas.microsoft.com/office/powerpoint/2010/main" val="26051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</p:cNvCxnSpPr>
          <p:nvPr/>
        </p:nvCxnSpPr>
        <p:spPr>
          <a:xfrm flipH="1">
            <a:off x="-10967" y="6607193"/>
            <a:ext cx="11521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40797" y="369350"/>
            <a:ext cx="10062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C8635A"/>
                </a:solidFill>
              </a:rPr>
              <a:t>La presencia del sistema financiero colombiano en </a:t>
            </a:r>
            <a:r>
              <a:rPr lang="es-CO" sz="2800" dirty="0" smtClean="0">
                <a:solidFill>
                  <a:srgbClr val="C8635A"/>
                </a:solidFill>
              </a:rPr>
              <a:t>Centroamérica</a:t>
            </a:r>
          </a:p>
          <a:p>
            <a:r>
              <a:rPr lang="es-CO" sz="1600" dirty="0" smtClean="0"/>
              <a:t>Cifras en millones de dólares.</a:t>
            </a:r>
            <a:endParaRPr lang="es-CO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634DBD2-DE90-46BF-AC40-F4B656A5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21" y="1545647"/>
            <a:ext cx="2296447" cy="9533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BC9A8EB-4E2D-466A-8EC5-3A6C16E0F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1621" y="4968213"/>
            <a:ext cx="977461" cy="977461"/>
          </a:xfrm>
          <a:prstGeom prst="rect">
            <a:avLst/>
          </a:prstGeom>
        </p:spPr>
      </p:pic>
      <p:sp>
        <p:nvSpPr>
          <p:cNvPr id="18" name="CuadroTexto 21">
            <a:extLst>
              <a:ext uri="{FF2B5EF4-FFF2-40B4-BE49-F238E27FC236}">
                <a16:creationId xmlns:a16="http://schemas.microsoft.com/office/drawing/2014/main" xmlns="" id="{8C1EDF4E-673E-457B-8168-0E2A5D063462}"/>
              </a:ext>
            </a:extLst>
          </p:cNvPr>
          <p:cNvSpPr txBox="1"/>
          <p:nvPr/>
        </p:nvSpPr>
        <p:spPr>
          <a:xfrm>
            <a:off x="2994605" y="1679440"/>
            <a:ext cx="5903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1973: apertura de oficina en Panamá</a:t>
            </a:r>
            <a:r>
              <a:rPr lang="es-CO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              </a:t>
            </a:r>
            <a:endParaRPr lang="es-CO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2007: compra del Banco Agrícola en el Salvador</a:t>
            </a:r>
            <a:r>
              <a:rPr lang="es-CO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     </a:t>
            </a:r>
          </a:p>
          <a:p>
            <a:r>
              <a:rPr lang="es-CO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r>
              <a:rPr lang="es-CO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compra del 40% del BAM Guatemala</a:t>
            </a:r>
            <a:r>
              <a:rPr lang="es-CO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              </a:t>
            </a:r>
            <a:endParaRPr lang="es-CO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2013: compra </a:t>
            </a:r>
            <a:r>
              <a:rPr lang="es-CO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90% </a:t>
            </a:r>
            <a:r>
              <a:rPr lang="es-CO" sz="16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Banitsmo</a:t>
            </a:r>
            <a:r>
              <a:rPr lang="es-CO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HSBC </a:t>
            </a:r>
            <a:r>
              <a:rPr lang="es-CO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Panamá</a:t>
            </a:r>
            <a:r>
              <a:rPr lang="es-CO" sz="16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                            </a:t>
            </a:r>
            <a:endParaRPr lang="es-CO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xmlns="" id="{9DBBE4FB-7B2D-4A3F-BF5D-5F4A473D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21" y="3456246"/>
            <a:ext cx="1719262" cy="866775"/>
          </a:xfrm>
          <a:prstGeom prst="rect">
            <a:avLst/>
          </a:prstGeom>
        </p:spPr>
      </p:pic>
      <p:sp>
        <p:nvSpPr>
          <p:cNvPr id="27" name="CuadroTexto 21">
            <a:extLst>
              <a:ext uri="{FF2B5EF4-FFF2-40B4-BE49-F238E27FC236}">
                <a16:creationId xmlns:a16="http://schemas.microsoft.com/office/drawing/2014/main" xmlns="" id="{B97EA936-2C90-4135-9F7B-DB7BE340D4AF}"/>
              </a:ext>
            </a:extLst>
          </p:cNvPr>
          <p:cNvSpPr txBox="1"/>
          <p:nvPr/>
        </p:nvSpPr>
        <p:spPr>
          <a:xfrm>
            <a:off x="2994605" y="3805577"/>
            <a:ext cx="521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2010: compra del BAC Credomatic con presencia en 7 países centroamericanos</a:t>
            </a:r>
            <a:r>
              <a:rPr lang="es-CO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CuadroTexto 21">
            <a:extLst>
              <a:ext uri="{FF2B5EF4-FFF2-40B4-BE49-F238E27FC236}">
                <a16:creationId xmlns:a16="http://schemas.microsoft.com/office/drawing/2014/main" xmlns="" id="{FDF762AB-5FDE-48EA-A15C-D8873C074F06}"/>
              </a:ext>
            </a:extLst>
          </p:cNvPr>
          <p:cNvSpPr txBox="1"/>
          <p:nvPr/>
        </p:nvSpPr>
        <p:spPr>
          <a:xfrm>
            <a:off x="2994604" y="5312958"/>
            <a:ext cx="521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2012: compra la operación del HSBC en Honduras, Costa Rica y el Salvador.</a:t>
            </a:r>
            <a:endParaRPr lang="es-CO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898340" y="1925465"/>
            <a:ext cx="150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$900    USD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$226    USD</a:t>
            </a:r>
          </a:p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$2.233 USD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898340" y="3800371"/>
            <a:ext cx="15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$1.900 USD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898340" y="5325788"/>
            <a:ext cx="150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$ 801 USD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1348500-7172-4DA3-AFAE-FB09C863B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63" y="4080880"/>
            <a:ext cx="668385" cy="603768"/>
          </a:xfrm>
          <a:prstGeom prst="rect">
            <a:avLst/>
          </a:prstGeom>
        </p:spPr>
      </p:pic>
      <p:cxnSp>
        <p:nvCxnSpPr>
          <p:cNvPr id="24" name="Conector recto 23"/>
          <p:cNvCxnSpPr>
            <a:cxnSpLocks/>
          </p:cNvCxnSpPr>
          <p:nvPr/>
        </p:nvCxnSpPr>
        <p:spPr>
          <a:xfrm flipV="1">
            <a:off x="11510034" y="3"/>
            <a:ext cx="0" cy="6670690"/>
          </a:xfrm>
          <a:prstGeom prst="line">
            <a:avLst/>
          </a:prstGeom>
          <a:ln w="76200">
            <a:solidFill>
              <a:srgbClr val="6CA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325067" y="811938"/>
            <a:ext cx="10062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C8635A"/>
                </a:solidFill>
              </a:rPr>
              <a:t>¿Por qué Centroamérica?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F6B3E00A-F77A-4988-8845-E9F885E9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653" y="4620529"/>
            <a:ext cx="1128712" cy="1700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9DEB2AC-C48E-4025-A77E-0CB350AC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611" y="3832226"/>
            <a:ext cx="668385" cy="8667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C755B70D-A745-4E80-8DB0-FB9864255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180" y="2670406"/>
            <a:ext cx="759946" cy="8667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BA3ED4-C5DB-4E60-AF24-FAE983E28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5126" y="2948596"/>
            <a:ext cx="546699" cy="7386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xmlns="" id="{85CB25DA-736A-4B2A-96E9-E1A43F3FD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8595" y="3395782"/>
            <a:ext cx="493200" cy="646331"/>
          </a:xfrm>
          <a:prstGeom prst="rect">
            <a:avLst/>
          </a:prstGeom>
        </p:spPr>
      </p:pic>
      <p:sp>
        <p:nvSpPr>
          <p:cNvPr id="23" name="CuadroTexto 21">
            <a:extLst>
              <a:ext uri="{FF2B5EF4-FFF2-40B4-BE49-F238E27FC236}">
                <a16:creationId xmlns:a16="http://schemas.microsoft.com/office/drawing/2014/main" xmlns="" id="{DF86B478-7998-4DC4-9BC5-FBFBAAFE43F9}"/>
              </a:ext>
            </a:extLst>
          </p:cNvPr>
          <p:cNvSpPr txBox="1"/>
          <p:nvPr/>
        </p:nvSpPr>
        <p:spPr>
          <a:xfrm>
            <a:off x="4771907" y="660127"/>
            <a:ext cx="646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i="1" dirty="0"/>
              <a:t>“Toda Centroamérica es del tamaño del mercado de Colombia. En otras palabras, en un solo paso era posible duplicar los negocios”. </a:t>
            </a:r>
          </a:p>
          <a:p>
            <a:pPr algn="just"/>
            <a:endParaRPr lang="es-CO" i="1" dirty="0"/>
          </a:p>
          <a:p>
            <a:r>
              <a:rPr lang="es-CO" b="1" dirty="0"/>
              <a:t>Jaime Velásquez. Vicepresidente de Banca Internacional de Bancolombia.</a:t>
            </a:r>
            <a:endParaRPr lang="es-CO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1">
            <a:extLst>
              <a:ext uri="{FF2B5EF4-FFF2-40B4-BE49-F238E27FC236}">
                <a16:creationId xmlns:a16="http://schemas.microsoft.com/office/drawing/2014/main" xmlns="" id="{D99CBF2B-6CF3-49D1-AB84-466819333F9C}"/>
              </a:ext>
            </a:extLst>
          </p:cNvPr>
          <p:cNvSpPr txBox="1"/>
          <p:nvPr/>
        </p:nvSpPr>
        <p:spPr>
          <a:xfrm>
            <a:off x="325067" y="2533842"/>
            <a:ext cx="7678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b="1" i="1" dirty="0"/>
              <a:t>“</a:t>
            </a:r>
            <a:r>
              <a:rPr lang="es-CO" i="1" dirty="0"/>
              <a:t>Además de los evidentes beneficios que trae consigo el tener un idioma común y las grandes similitudes a nivel cultural, la economía centroamericana representaba tanto una fuente interesante de diversificación de riesgos como una alternativa de crecimiento sostenible y rentable</a:t>
            </a:r>
            <a:r>
              <a:rPr lang="es-CO" b="1" i="1" dirty="0"/>
              <a:t>”. </a:t>
            </a:r>
          </a:p>
          <a:p>
            <a:pPr algn="just"/>
            <a:endParaRPr lang="es-CO" b="1" i="1" dirty="0"/>
          </a:p>
          <a:p>
            <a:r>
              <a:rPr lang="es-CO" b="1" dirty="0"/>
              <a:t>Tatiana Uribe. Vicepresidente de Planeación Financiera del Grupo Aval.</a:t>
            </a:r>
            <a:endParaRPr lang="es-CO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1">
            <a:extLst>
              <a:ext uri="{FF2B5EF4-FFF2-40B4-BE49-F238E27FC236}">
                <a16:creationId xmlns:a16="http://schemas.microsoft.com/office/drawing/2014/main" xmlns="" id="{86797796-0218-4086-A5BB-9F94D4E83335}"/>
              </a:ext>
            </a:extLst>
          </p:cNvPr>
          <p:cNvSpPr txBox="1"/>
          <p:nvPr/>
        </p:nvSpPr>
        <p:spPr>
          <a:xfrm>
            <a:off x="1529258" y="4841112"/>
            <a:ext cx="7558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i="1" dirty="0"/>
              <a:t>“Vamos a planear la llegada de la imagen del banco. Vamos a llevar la </a:t>
            </a:r>
            <a:r>
              <a:rPr lang="es-CO" i="1" dirty="0" smtClean="0"/>
              <a:t>casita roja. </a:t>
            </a:r>
            <a:r>
              <a:rPr lang="es-CO" i="1" dirty="0"/>
              <a:t>Davivienda es un poco más rentable, pero podemos producir una sinergia para mejorar la rentabilidad de la operación que ellos tienen allá”.</a:t>
            </a:r>
          </a:p>
          <a:p>
            <a:pPr algn="just"/>
            <a:endParaRPr lang="es-CO" i="1" dirty="0"/>
          </a:p>
          <a:p>
            <a:r>
              <a:rPr lang="es-CO" b="1" dirty="0"/>
              <a:t>Efraín Forero. Presidente Banco Davivienda.</a:t>
            </a:r>
            <a:endParaRPr lang="es-CO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A4B18D38D47F47BD5E49449BF1E6C7" ma:contentTypeVersion="2" ma:contentTypeDescription="Crear nuevo documento." ma:contentTypeScope="" ma:versionID="4b3942275b9355590c57760551d33011">
  <xsd:schema xmlns:xsd="http://www.w3.org/2001/XMLSchema" xmlns:xs="http://www.w3.org/2001/XMLSchema" xmlns:p="http://schemas.microsoft.com/office/2006/metadata/properties" xmlns:ns2="00124828-e232-427a-bca7-872568bae0a4" targetNamespace="http://schemas.microsoft.com/office/2006/metadata/properties" ma:root="true" ma:fieldsID="04a0e8b9f7b44241fc9b4079ef4c3bbc" ns2:_="">
    <xsd:import namespace="00124828-e232-427a-bca7-872568bae0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124828-e232-427a-bca7-872568bae0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D20165-5DA7-4677-BE64-BFD421A63E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DC8D47-311E-462C-B042-1C640ADE235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00124828-e232-427a-bca7-872568bae0a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4097EE-C12C-49B5-89C9-3E0573427ABF}">
  <ds:schemaRefs>
    <ds:schemaRef ds:uri="00124828-e232-427a-bca7-872568bae0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1054</Words>
  <Application>Microsoft Office PowerPoint</Application>
  <PresentationFormat>Panorámica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Peña Neira</dc:creator>
  <cp:lastModifiedBy>JENNIFER PENA NEIRA</cp:lastModifiedBy>
  <cp:revision>37</cp:revision>
  <dcterms:modified xsi:type="dcterms:W3CDTF">2018-03-08T21:04:05Z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0x010100D4A4B18D38D47F47BD5E49449BF1E6C7</vt:lpwstr>
  </property>
</Properties>
</file>