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F2B9-3A61-4277-B0BC-6F4853DA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28B1E-79F3-419A-A8AF-00A0E3793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930BE-5FE7-4373-B3F8-B2DFCF85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83D6-818D-42CC-B80B-844B0746155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F68E9-2380-4BC7-A848-06924659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E0F3-D02A-43A5-8409-26F9886E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7A4-F471-4082-9F8A-E68CB274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26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5D35-2E60-4036-B788-6F325A35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14DF2-348F-4854-A162-62C19C74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B51B-4AF7-4160-8F63-FCCA1176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83D6-818D-42CC-B80B-844B0746155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A9B89-3BBC-44C7-9F03-3A341DDC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D427C-E01A-46A3-8B79-ED697AC8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7A4-F471-4082-9F8A-E68CB274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33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2548C-9752-40F3-91D7-496BF06F7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3AE93-A31F-410A-B254-AB399C9CA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A7F5-DD1A-4D7D-BF17-D252488E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83D6-818D-42CC-B80B-844B0746155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81835-0931-4702-95CE-72F409A8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E41C2-6BF7-47F5-B4FB-AB16B57B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7A4-F471-4082-9F8A-E68CB274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21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82B0-E19E-405F-8AF5-E03F40ED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B478-9C22-432D-B74C-49BE3CA4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9A439-A4D9-45E2-BFD0-B6228C2D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83D6-818D-42CC-B80B-844B0746155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508F0-0843-49F5-BEAD-D3A53231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CD004-3C34-4ADB-B416-35E42D6D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7A4-F471-4082-9F8A-E68CB274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02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A26E-294E-4AC6-B2CC-0E7A8438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A83F0-6C22-4FC1-A7EF-AC24ED554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5AA38-4576-4CA6-AA16-C27B5FB5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83D6-818D-42CC-B80B-844B0746155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6D7F0-DD2D-4A63-8740-5BC2C505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6EA12-4FAF-4BEF-A82F-5AF32FAD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7A4-F471-4082-9F8A-E68CB274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38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FFEC-C7A7-4F62-9FD5-8FFFB243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FED49-78EB-4C74-81BD-46C79A6DE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29B8A-6524-45B3-AB20-53E3C086C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5C1BF-C27A-494D-8150-FCD90F95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83D6-818D-42CC-B80B-844B0746155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86B07-9921-4A20-A1A8-68B0C6A6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18137-4119-4967-A6B2-60D3772A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7A4-F471-4082-9F8A-E68CB274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88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8D60-C7B9-4E37-9F2F-921A411B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44EF8-2268-4DB1-BE3D-8653A0914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937BE-48B4-48E6-A26B-C9BB4C5BB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9B7D3-BA9E-4949-94AB-821A18124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76820-3746-47F8-8E74-9EE3A599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D23DE-79A1-454B-9601-24879AAA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83D6-818D-42CC-B80B-844B0746155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4123B-E013-4729-8850-17936122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C594D-49BB-4513-8EF7-79649D01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7A4-F471-4082-9F8A-E68CB274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69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16F8-8899-458C-BCAC-4D617BF5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1E871-6CE3-4FDF-8579-4FC518A2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83D6-818D-42CC-B80B-844B0746155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A0C96-FF58-4E32-AFEA-E530E12F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6F2CE-A7FA-41F7-A0B0-1D72F965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7A4-F471-4082-9F8A-E68CB274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17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B86DD-D93B-446F-9206-351C0EA1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83D6-818D-42CC-B80B-844B0746155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1F601-962D-4C58-86D5-BD893638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51CC7-AA13-4406-A595-3B4624BC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7A4-F471-4082-9F8A-E68CB274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92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7F58-3BFE-418C-8C6A-F7DAD86C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3E99-D8C3-4439-A87B-78BEE6754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657C8-22B8-4192-9AB2-E2988A9B3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ACF33-560B-4D3E-B7AE-30B3B24C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83D6-818D-42CC-B80B-844B0746155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36919-D8EC-4D46-8EAC-916A88ED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8B768-64DC-4A9A-9123-7C79A8BD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7A4-F471-4082-9F8A-E68CB274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67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38BB-F350-4E00-BE73-A49062A7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BDEA8-AC54-4E34-8AAE-BC57BF451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4A920-ABE3-4733-9EBA-84050D333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C3FD6-0908-47F6-B3D1-96F72F5A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83D6-818D-42CC-B80B-844B0746155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05B56-7CAE-49CF-9673-330F223F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C432A-CC85-4B89-9BE5-0527B6D2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7A4-F471-4082-9F8A-E68CB274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34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95DDC-C693-461B-9CAE-130AE808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3C2F5-BB1A-49D6-A569-ABA22938E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B84D9-29BF-4C04-A828-13C7F1A74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D83D6-818D-42CC-B80B-844B0746155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83174-AEF2-4B27-8D32-7A05F929F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92C05-3DBA-4B67-A14C-2FC19FF27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C7A4-F471-4082-9F8A-E68CB274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28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16ED-48AD-4AD3-9C77-CB27A1133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Logistics Route </a:t>
            </a:r>
            <a:br>
              <a:rPr lang="en-US" dirty="0"/>
            </a:br>
            <a:r>
              <a:rPr lang="en-US" dirty="0"/>
              <a:t>For ONDC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0D22C-83BF-4551-9960-DF0947347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Theme: E-Com</a:t>
            </a:r>
          </a:p>
          <a:p>
            <a:r>
              <a:rPr lang="en-US" dirty="0"/>
              <a:t>NG Team</a:t>
            </a:r>
          </a:p>
          <a:p>
            <a:r>
              <a:rPr lang="en-IN" dirty="0"/>
              <a:t>Team member: </a:t>
            </a:r>
            <a:r>
              <a:rPr lang="en-IN"/>
              <a:t>N,Gopinth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4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2932-A536-471C-AD37-0FD056D3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ONDC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383F-F37E-4F59-9080-18F4165C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Open Network for Digital Commerce (ONDC) is 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open networks exchange of goods and services over digital or electronic networks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standardize operations like cataloguing, inventory management, order management and order fulfilment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eliminate platform-centric digital commerce model 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ONDC would standardize operations, promote inclusion of local suppliers, </a:t>
            </a:r>
            <a:r>
              <a:rPr lang="en-IN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drive efficiencies in logistics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lead to enhancement of value for consumers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26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0F9EC-EC9D-440A-A290-196F7CED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ONDC Workflow</a:t>
            </a:r>
          </a:p>
        </p:txBody>
      </p:sp>
      <p:pic>
        <p:nvPicPr>
          <p:cNvPr id="1026" name="Picture 2" descr="how-ondc-works-india">
            <a:extLst>
              <a:ext uri="{FF2B5EF4-FFF2-40B4-BE49-F238E27FC236}">
                <a16:creationId xmlns:a16="http://schemas.microsoft.com/office/drawing/2014/main" id="{EEC8C3C9-BCC1-4CCD-BF40-D3FCB5929B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045" y="1675227"/>
            <a:ext cx="781190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0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93EC-BBE3-4F0E-957E-62AE4491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Logistics Route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533C1-E58C-46FC-92C5-F0D0DAF81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Platform-centric Logistics – Big E-Com player like </a:t>
            </a:r>
            <a:r>
              <a:rPr lang="en-US" dirty="0" err="1"/>
              <a:t>flipkart</a:t>
            </a:r>
            <a:r>
              <a:rPr lang="en-US" dirty="0"/>
              <a:t> own their own logistics. Like </a:t>
            </a:r>
            <a:r>
              <a:rPr lang="en-US" dirty="0" err="1"/>
              <a:t>EKart</a:t>
            </a:r>
            <a:endParaRPr lang="en-US" dirty="0"/>
          </a:p>
          <a:p>
            <a:r>
              <a:rPr lang="en-US" dirty="0"/>
              <a:t>Logistics aggregator – Amazon like players tied up with multiple logistics based on location of the service.</a:t>
            </a:r>
          </a:p>
          <a:p>
            <a:r>
              <a:rPr lang="en-IN" dirty="0"/>
              <a:t>Courier</a:t>
            </a:r>
            <a:r>
              <a:rPr lang="en-US" dirty="0"/>
              <a:t> – Franchise based logistics network</a:t>
            </a:r>
          </a:p>
          <a:p>
            <a:r>
              <a:rPr lang="en-US" dirty="0"/>
              <a:t>Small individual seller provide home delivery to the surrounding region.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7309-E412-4E44-89E1-BF388FF0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Logistics Route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54B8-E5D8-429C-9809-1714A4A8D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20" y="1496852"/>
            <a:ext cx="10515600" cy="4351338"/>
          </a:xfrm>
        </p:spPr>
        <p:txBody>
          <a:bodyPr/>
          <a:lstStyle/>
          <a:p>
            <a:r>
              <a:rPr lang="en-US" dirty="0"/>
              <a:t>It Helps ONDC network, how efficiently it can use Logistics to deliver a product from seller to buyer. 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62EA76-58D1-479D-9578-AC0D8A003D8F}"/>
              </a:ext>
            </a:extLst>
          </p:cNvPr>
          <p:cNvSpPr/>
          <p:nvPr/>
        </p:nvSpPr>
        <p:spPr>
          <a:xfrm>
            <a:off x="399836" y="4019764"/>
            <a:ext cx="1263722" cy="883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Seller</a:t>
            </a:r>
          </a:p>
          <a:p>
            <a:pPr algn="ctr"/>
            <a:r>
              <a:rPr lang="en-US" dirty="0"/>
              <a:t>(Delhi)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86F114-6179-461F-938A-39EB07BC6A4E}"/>
              </a:ext>
            </a:extLst>
          </p:cNvPr>
          <p:cNvSpPr/>
          <p:nvPr/>
        </p:nvSpPr>
        <p:spPr>
          <a:xfrm>
            <a:off x="8756151" y="4019764"/>
            <a:ext cx="1595919" cy="883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Buyer</a:t>
            </a:r>
          </a:p>
          <a:p>
            <a:pPr algn="ctr"/>
            <a:r>
              <a:rPr lang="en-US" dirty="0"/>
              <a:t>(Chennai)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4F3760-DE89-41E0-961A-1F96E3D8BA83}"/>
              </a:ext>
            </a:extLst>
          </p:cNvPr>
          <p:cNvSpPr/>
          <p:nvPr/>
        </p:nvSpPr>
        <p:spPr>
          <a:xfrm>
            <a:off x="2856216" y="3338610"/>
            <a:ext cx="1595919" cy="8835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L1</a:t>
            </a:r>
          </a:p>
          <a:p>
            <a:pPr algn="ctr"/>
            <a:r>
              <a:rPr lang="en-US" sz="1400" dirty="0"/>
              <a:t>(Bangalore)</a:t>
            </a:r>
          </a:p>
          <a:p>
            <a:pPr algn="ctr"/>
            <a:r>
              <a:rPr lang="en-US" sz="1000" dirty="0"/>
              <a:t>Commission: 2% </a:t>
            </a:r>
          </a:p>
          <a:p>
            <a:pPr algn="ctr"/>
            <a:r>
              <a:rPr lang="en-US" sz="1000" dirty="0"/>
              <a:t>Operation time: 5hr</a:t>
            </a:r>
            <a:endParaRPr lang="en-IN" sz="1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88868D-4655-4B4B-9BC8-5BD303073399}"/>
              </a:ext>
            </a:extLst>
          </p:cNvPr>
          <p:cNvSpPr/>
          <p:nvPr/>
        </p:nvSpPr>
        <p:spPr>
          <a:xfrm>
            <a:off x="2856216" y="5138157"/>
            <a:ext cx="1595919" cy="7991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L1</a:t>
            </a:r>
          </a:p>
          <a:p>
            <a:pPr algn="ctr"/>
            <a:r>
              <a:rPr lang="en-US" sz="1400" dirty="0"/>
              <a:t>(Hyderabad)</a:t>
            </a:r>
          </a:p>
          <a:p>
            <a:pPr algn="ctr"/>
            <a:r>
              <a:rPr lang="en-US" sz="800" dirty="0"/>
              <a:t>Commission: 4% </a:t>
            </a:r>
          </a:p>
          <a:p>
            <a:pPr algn="ctr"/>
            <a:r>
              <a:rPr lang="en-US" sz="800" dirty="0"/>
              <a:t>Operation time: 6hr</a:t>
            </a:r>
            <a:endParaRPr lang="en-IN" sz="8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154CA6-0E05-455B-9905-DBAA813F7399}"/>
              </a:ext>
            </a:extLst>
          </p:cNvPr>
          <p:cNvSpPr/>
          <p:nvPr/>
        </p:nvSpPr>
        <p:spPr>
          <a:xfrm>
            <a:off x="5774933" y="3338611"/>
            <a:ext cx="1595919" cy="8835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L1</a:t>
            </a:r>
          </a:p>
          <a:p>
            <a:pPr algn="ctr"/>
            <a:r>
              <a:rPr lang="en-US" sz="1400" dirty="0"/>
              <a:t>(Bangalore)</a:t>
            </a:r>
          </a:p>
          <a:p>
            <a:pPr algn="ctr"/>
            <a:r>
              <a:rPr lang="en-US" sz="800" dirty="0"/>
              <a:t>Commission: 3% </a:t>
            </a:r>
          </a:p>
          <a:p>
            <a:pPr algn="ctr"/>
            <a:r>
              <a:rPr lang="en-US" sz="800" dirty="0"/>
              <a:t>Operation time: 2hr</a:t>
            </a:r>
            <a:endParaRPr lang="en-IN" sz="8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EACCFB9-310F-422A-8FB2-ED993EC8DA39}"/>
              </a:ext>
            </a:extLst>
          </p:cNvPr>
          <p:cNvSpPr/>
          <p:nvPr/>
        </p:nvSpPr>
        <p:spPr>
          <a:xfrm>
            <a:off x="5849420" y="5180370"/>
            <a:ext cx="1521432" cy="799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(Mumbai)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Commission: 1%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Operation time: 10hr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15888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1366-A861-425F-A000-598BC50C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Logistics Route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3645-0D2E-4799-B131-3B26E60D8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B687C-6422-4B1B-983E-4CA68CC90C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Multiple logistics players</a:t>
            </a:r>
            <a:endParaRPr lang="en-IN" dirty="0"/>
          </a:p>
          <a:p>
            <a:r>
              <a:rPr lang="en-IN" dirty="0"/>
              <a:t>Different </a:t>
            </a: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commissions</a:t>
            </a:r>
          </a:p>
          <a:p>
            <a:r>
              <a:rPr lang="en-IN" dirty="0">
                <a:solidFill>
                  <a:srgbClr val="202124"/>
                </a:solidFill>
                <a:latin typeface="Google Sans"/>
              </a:rPr>
              <a:t>Different Operation Timings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D2736-6858-4889-A0A0-0C7BB375F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98479-9C4E-4861-8F68-EDCFFD94885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Find Best route.</a:t>
            </a:r>
          </a:p>
          <a:p>
            <a:r>
              <a:rPr lang="en-US" dirty="0"/>
              <a:t>Cost efficient route.</a:t>
            </a:r>
          </a:p>
          <a:p>
            <a:r>
              <a:rPr lang="en-US" dirty="0"/>
              <a:t>Shortest route.</a:t>
            </a:r>
          </a:p>
          <a:p>
            <a:r>
              <a:rPr lang="en-US" dirty="0"/>
              <a:t>Use Travelling Salesman Problem (TSP)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13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4F2F-3E45-4561-AC33-6B111B04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2DD6-4B74-4A9B-8113-10518A64A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SQL Server-&gt; for logistics data</a:t>
            </a:r>
          </a:p>
          <a:p>
            <a:r>
              <a:rPr lang="en-US" dirty="0"/>
              <a:t>Azure Web apps -&gt; for request and response</a:t>
            </a:r>
          </a:p>
          <a:p>
            <a:r>
              <a:rPr lang="en-US" dirty="0"/>
              <a:t>Azure ML -&gt; for core logic</a:t>
            </a:r>
          </a:p>
          <a:p>
            <a:r>
              <a:rPr lang="en-US" dirty="0"/>
              <a:t>Azure BI -&gt; show best route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01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848297-2854-428B-AEAB-C63AA336D501}"/>
              </a:ext>
            </a:extLst>
          </p:cNvPr>
          <p:cNvSpPr/>
          <p:nvPr/>
        </p:nvSpPr>
        <p:spPr>
          <a:xfrm>
            <a:off x="2260315" y="2013735"/>
            <a:ext cx="6606283" cy="31644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3970C-6000-4453-9BA6-8159F0FC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5DEC35-ABE8-4FA3-9DC3-3E07FC1B00B4}"/>
              </a:ext>
            </a:extLst>
          </p:cNvPr>
          <p:cNvSpPr/>
          <p:nvPr/>
        </p:nvSpPr>
        <p:spPr>
          <a:xfrm>
            <a:off x="238981" y="3200400"/>
            <a:ext cx="1592495" cy="7911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Web app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8C2121-B8BB-44B1-8240-DDD9898EAE5E}"/>
              </a:ext>
            </a:extLst>
          </p:cNvPr>
          <p:cNvSpPr/>
          <p:nvPr/>
        </p:nvSpPr>
        <p:spPr>
          <a:xfrm>
            <a:off x="2981861" y="2480112"/>
            <a:ext cx="1715356" cy="791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Transformation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41E3E4-9F09-4FBF-8741-C1F5FE83CE68}"/>
              </a:ext>
            </a:extLst>
          </p:cNvPr>
          <p:cNvSpPr/>
          <p:nvPr/>
        </p:nvSpPr>
        <p:spPr>
          <a:xfrm>
            <a:off x="4777909" y="5701765"/>
            <a:ext cx="1787704" cy="7911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SQL Server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D5BF87-A6FA-4F68-A2A4-2E162CEE978A}"/>
              </a:ext>
            </a:extLst>
          </p:cNvPr>
          <p:cNvSpPr/>
          <p:nvPr/>
        </p:nvSpPr>
        <p:spPr>
          <a:xfrm>
            <a:off x="10265381" y="3039464"/>
            <a:ext cx="1592495" cy="7191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92A4B6-3816-4578-AB9A-EE10183B4FCB}"/>
              </a:ext>
            </a:extLst>
          </p:cNvPr>
          <p:cNvSpPr/>
          <p:nvPr/>
        </p:nvSpPr>
        <p:spPr>
          <a:xfrm>
            <a:off x="6096000" y="2458583"/>
            <a:ext cx="1715356" cy="791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Transformation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7C788-8755-49D5-BBE1-7BF2D16A6038}"/>
              </a:ext>
            </a:extLst>
          </p:cNvPr>
          <p:cNvSpPr/>
          <p:nvPr/>
        </p:nvSpPr>
        <p:spPr>
          <a:xfrm>
            <a:off x="3074114" y="4131584"/>
            <a:ext cx="1530850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FCA99-6FE5-4302-BC38-C32697AB5198}"/>
              </a:ext>
            </a:extLst>
          </p:cNvPr>
          <p:cNvSpPr/>
          <p:nvPr/>
        </p:nvSpPr>
        <p:spPr>
          <a:xfrm>
            <a:off x="6280506" y="4110055"/>
            <a:ext cx="1530850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Dataset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883608-A2E3-4F5F-80D2-9DDBF49ACBB7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1831476" y="3595955"/>
            <a:ext cx="428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9ED2D3-50D0-4046-86E9-8EF7B42BD25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3839539" y="4737759"/>
            <a:ext cx="1832222" cy="96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3D1A7B-9ACA-49E9-B178-0405BE2D4FCE}"/>
              </a:ext>
            </a:extLst>
          </p:cNvPr>
          <p:cNvCxnSpPr>
            <a:stCxn id="9" idx="0"/>
          </p:cNvCxnSpPr>
          <p:nvPr/>
        </p:nvCxnSpPr>
        <p:spPr>
          <a:xfrm flipV="1">
            <a:off x="3839539" y="3271222"/>
            <a:ext cx="0" cy="86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15AB8B-FB95-4CB0-9E19-933E2E0BE00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697217" y="2854138"/>
            <a:ext cx="1398783" cy="2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A2E6D7-4FB6-4011-97E2-FCB833DBECF6}"/>
              </a:ext>
            </a:extLst>
          </p:cNvPr>
          <p:cNvCxnSpPr/>
          <p:nvPr/>
        </p:nvCxnSpPr>
        <p:spPr>
          <a:xfrm>
            <a:off x="6953678" y="3271222"/>
            <a:ext cx="92253" cy="9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EB5C70-A263-4C9E-BE2D-9022DB9E7DB7}"/>
              </a:ext>
            </a:extLst>
          </p:cNvPr>
          <p:cNvCxnSpPr>
            <a:stCxn id="10" idx="2"/>
          </p:cNvCxnSpPr>
          <p:nvPr/>
        </p:nvCxnSpPr>
        <p:spPr>
          <a:xfrm flipH="1">
            <a:off x="5911495" y="4716230"/>
            <a:ext cx="1134436" cy="98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588A26E-AA37-4FD3-9592-FCC46E6091BC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6565613" y="3758655"/>
            <a:ext cx="4496016" cy="2338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DA523F2-A8BA-4E7B-8ABC-9E7CFDD7AE02}"/>
              </a:ext>
            </a:extLst>
          </p:cNvPr>
          <p:cNvSpPr txBox="1"/>
          <p:nvPr/>
        </p:nvSpPr>
        <p:spPr>
          <a:xfrm>
            <a:off x="4777909" y="1690688"/>
            <a:ext cx="18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ML Pipeline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46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EC26-0837-4140-AC97-10D02342E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AD760-003B-4E27-AEC8-C441A46BB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10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298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Times New Roman</vt:lpstr>
      <vt:lpstr>Office Theme</vt:lpstr>
      <vt:lpstr>Smart Logistics Route  For ONDC</vt:lpstr>
      <vt:lpstr>ONDC Introduction</vt:lpstr>
      <vt:lpstr>ONDC Workflow</vt:lpstr>
      <vt:lpstr>Current Logistics Route</vt:lpstr>
      <vt:lpstr>Smart Logistics Route</vt:lpstr>
      <vt:lpstr>Smart Logistics Route</vt:lpstr>
      <vt:lpstr>Azure Services</vt:lpstr>
      <vt:lpstr>Architecture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Logistics Route  For ONDC</dc:title>
  <dc:creator>N, Gopinath (Nokia - IN/Chennai)</dc:creator>
  <cp:lastModifiedBy>N, Gopinath (Nokia - IN/Chennai)</cp:lastModifiedBy>
  <cp:revision>14</cp:revision>
  <dcterms:created xsi:type="dcterms:W3CDTF">2022-09-24T06:29:01Z</dcterms:created>
  <dcterms:modified xsi:type="dcterms:W3CDTF">2022-09-24T10:50:59Z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27cfd9-47ed-48f1-9376-4ab3148935bb_Enabled">
    <vt:lpwstr>true</vt:lpwstr>
  </property>
  <property fmtid="{D5CDD505-2E9C-101B-9397-08002B2CF9AE}" pid="3" name="MSIP_Label_4327cfd9-47ed-48f1-9376-4ab3148935bb_SetDate">
    <vt:lpwstr>2022-09-24T06:29:04Z</vt:lpwstr>
  </property>
  <property fmtid="{D5CDD505-2E9C-101B-9397-08002B2CF9AE}" pid="4" name="MSIP_Label_4327cfd9-47ed-48f1-9376-4ab3148935bb_Method">
    <vt:lpwstr>Privileged</vt:lpwstr>
  </property>
  <property fmtid="{D5CDD505-2E9C-101B-9397-08002B2CF9AE}" pid="5" name="MSIP_Label_4327cfd9-47ed-48f1-9376-4ab3148935bb_Name">
    <vt:lpwstr>4327cfd9-47ed-48f1-9376-4ab3148935bb</vt:lpwstr>
  </property>
  <property fmtid="{D5CDD505-2E9C-101B-9397-08002B2CF9AE}" pid="6" name="MSIP_Label_4327cfd9-47ed-48f1-9376-4ab3148935bb_SiteId">
    <vt:lpwstr>5d471751-9675-428d-917b-70f44f9630b0</vt:lpwstr>
  </property>
  <property fmtid="{D5CDD505-2E9C-101B-9397-08002B2CF9AE}" pid="7" name="MSIP_Label_4327cfd9-47ed-48f1-9376-4ab3148935bb_ActionId">
    <vt:lpwstr>47c90864-f156-42fc-9d3c-e9e9ee92703a</vt:lpwstr>
  </property>
  <property fmtid="{D5CDD505-2E9C-101B-9397-08002B2CF9AE}" pid="8" name="MSIP_Label_4327cfd9-47ed-48f1-9376-4ab3148935bb_ContentBits">
    <vt:lpwstr>0</vt:lpwstr>
  </property>
</Properties>
</file>