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  <p:sldId id="262" r:id="rId5"/>
    <p:sldId id="264" r:id="rId6"/>
    <p:sldId id="266" r:id="rId7"/>
    <p:sldId id="268" r:id="rId8"/>
    <p:sldId id="270" r:id="rId9"/>
    <p:sldId id="272" r:id="rId10"/>
    <p:sldId id="278" r:id="rId11"/>
    <p:sldId id="274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FAB-25D3-4FA9-BE82-F683B0834097}" type="datetimeFigureOut">
              <a:rPr lang="en-PH" smtClean="0"/>
              <a:t>30/03/2016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9FC2-6DA6-4147-B3B7-9504E24BF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948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FAB-25D3-4FA9-BE82-F683B0834097}" type="datetimeFigureOut">
              <a:rPr lang="en-PH" smtClean="0"/>
              <a:t>30/03/2016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9FC2-6DA6-4147-B3B7-9504E24BF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1586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FAB-25D3-4FA9-BE82-F683B0834097}" type="datetimeFigureOut">
              <a:rPr lang="en-PH" smtClean="0"/>
              <a:t>30/03/2016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9FC2-6DA6-4147-B3B7-9504E24BF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9494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FAB-25D3-4FA9-BE82-F683B0834097}" type="datetimeFigureOut">
              <a:rPr lang="en-PH" smtClean="0"/>
              <a:t>30/03/2016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9FC2-6DA6-4147-B3B7-9504E24BF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051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FAB-25D3-4FA9-BE82-F683B0834097}" type="datetimeFigureOut">
              <a:rPr lang="en-PH" smtClean="0"/>
              <a:t>30/03/2016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9FC2-6DA6-4147-B3B7-9504E24BF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2085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FAB-25D3-4FA9-BE82-F683B0834097}" type="datetimeFigureOut">
              <a:rPr lang="en-PH" smtClean="0"/>
              <a:t>30/03/2016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9FC2-6DA6-4147-B3B7-9504E24BF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712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FAB-25D3-4FA9-BE82-F683B0834097}" type="datetimeFigureOut">
              <a:rPr lang="en-PH" smtClean="0"/>
              <a:t>30/03/2016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9FC2-6DA6-4147-B3B7-9504E24BF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097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FAB-25D3-4FA9-BE82-F683B0834097}" type="datetimeFigureOut">
              <a:rPr lang="en-PH" smtClean="0"/>
              <a:t>30/03/2016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9FC2-6DA6-4147-B3B7-9504E24BF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878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FAB-25D3-4FA9-BE82-F683B0834097}" type="datetimeFigureOut">
              <a:rPr lang="en-PH" smtClean="0"/>
              <a:t>30/03/2016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9FC2-6DA6-4147-B3B7-9504E24BF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415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FAB-25D3-4FA9-BE82-F683B0834097}" type="datetimeFigureOut">
              <a:rPr lang="en-PH" smtClean="0"/>
              <a:t>30/03/2016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9FC2-6DA6-4147-B3B7-9504E24BF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310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FAB-25D3-4FA9-BE82-F683B0834097}" type="datetimeFigureOut">
              <a:rPr lang="en-PH" smtClean="0"/>
              <a:t>30/03/2016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9FC2-6DA6-4147-B3B7-9504E24BF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7199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7FFAB-25D3-4FA9-BE82-F683B0834097}" type="datetimeFigureOut">
              <a:rPr lang="en-PH" smtClean="0"/>
              <a:t>30/03/2016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89FC2-6DA6-4147-B3B7-9504E24BF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435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.jp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jp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.jp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6" b="30534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8423" y="5091762"/>
            <a:ext cx="7834193" cy="1264588"/>
          </a:xfrm>
        </p:spPr>
        <p:txBody>
          <a:bodyPr anchor="ctr">
            <a:noAutofit/>
          </a:bodyPr>
          <a:lstStyle/>
          <a:p>
            <a:pPr algn="r">
              <a:lnSpc>
                <a:spcPct val="70000"/>
              </a:lnSpc>
            </a:pPr>
            <a:r>
              <a:rPr lang="en-PH" sz="5100" b="1" dirty="0">
                <a:ln w="22225">
                  <a:solidFill>
                    <a:schemeClr val="bg1"/>
                  </a:solidFill>
                  <a:prstDash val="solid"/>
                </a:ln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ZX-Spectrum" panose="020B0600000000000000" pitchFamily="34" charset="0"/>
              </a:rPr>
              <a:t>SPECTRUM</a:t>
            </a:r>
            <a:br>
              <a:rPr lang="en-PH" sz="5100" b="1" dirty="0">
                <a:ln w="22225">
                  <a:solidFill>
                    <a:schemeClr val="bg1"/>
                  </a:solidFill>
                  <a:prstDash val="solid"/>
                </a:ln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ZX-Spectrum" panose="020B0600000000000000" pitchFamily="34" charset="0"/>
              </a:rPr>
            </a:br>
            <a:r>
              <a:rPr lang="en-PH" sz="5100" b="1" dirty="0">
                <a:ln w="22225">
                  <a:solidFill>
                    <a:schemeClr val="bg1"/>
                  </a:solidFill>
                  <a:prstDash val="solid"/>
                </a:ln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ZX-Spectrum" panose="020B0600000000000000" pitchFamily="34" charset="0"/>
              </a:rPr>
              <a:t>SWITCH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PH" sz="2000" b="1" dirty="0">
                <a:solidFill>
                  <a:schemeClr val="bg1"/>
                </a:solidFill>
              </a:rPr>
              <a:t>De Vera, Kenneth</a:t>
            </a:r>
          </a:p>
          <a:p>
            <a:pPr algn="l"/>
            <a:r>
              <a:rPr lang="en-PH" sz="2000" b="1" dirty="0">
                <a:solidFill>
                  <a:schemeClr val="bg1"/>
                </a:solidFill>
              </a:rPr>
              <a:t>Lopez, </a:t>
            </a:r>
            <a:r>
              <a:rPr lang="en-PH" sz="2000" b="1" dirty="0" err="1">
                <a:solidFill>
                  <a:schemeClr val="bg1"/>
                </a:solidFill>
              </a:rPr>
              <a:t>Marienne</a:t>
            </a:r>
            <a:endParaRPr lang="en-PH" sz="2000" b="1" dirty="0">
              <a:solidFill>
                <a:schemeClr val="bg1"/>
              </a:solidFill>
            </a:endParaRPr>
          </a:p>
          <a:p>
            <a:pPr algn="l"/>
            <a:r>
              <a:rPr lang="en-PH" sz="2000" b="1" dirty="0">
                <a:solidFill>
                  <a:schemeClr val="bg1"/>
                </a:solidFill>
              </a:rPr>
              <a:t>Sabellon, Aileen Benz</a:t>
            </a:r>
          </a:p>
        </p:txBody>
      </p:sp>
    </p:spTree>
    <p:extLst>
      <p:ext uri="{BB962C8B-B14F-4D97-AF65-F5344CB8AC3E}">
        <p14:creationId xmlns:p14="http://schemas.microsoft.com/office/powerpoint/2010/main" val="3265084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18"/>
          <a:stretch/>
        </p:blipFill>
        <p:spPr>
          <a:xfrm>
            <a:off x="1772164" y="2283812"/>
            <a:ext cx="3171568" cy="3171568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4" b="24923"/>
          <a:stretch/>
        </p:blipFill>
        <p:spPr>
          <a:xfrm rot="5400000">
            <a:off x="-2576384" y="2576385"/>
            <a:ext cx="6858001" cy="1705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233" y="358345"/>
            <a:ext cx="9648567" cy="1097564"/>
          </a:xfrm>
        </p:spPr>
        <p:txBody>
          <a:bodyPr/>
          <a:lstStyle/>
          <a:p>
            <a:pPr algn="ctr"/>
            <a:r>
              <a:rPr lang="en-PH" b="1" dirty="0">
                <a:ln w="22225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ZX-Spectrum" panose="020B0600000000000000" pitchFamily="34" charset="0"/>
              </a:rPr>
              <a:t>USER INTERFACE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164" y="2283812"/>
            <a:ext cx="3171568" cy="317156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410" y="2283812"/>
            <a:ext cx="3171568" cy="31715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18"/>
          <a:stretch/>
        </p:blipFill>
        <p:spPr>
          <a:xfrm>
            <a:off x="8744656" y="2283812"/>
            <a:ext cx="3171568" cy="31715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/>
          <p:cNvSpPr txBox="1"/>
          <p:nvPr/>
        </p:nvSpPr>
        <p:spPr>
          <a:xfrm>
            <a:off x="2627812" y="5788976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PAUSE SCENE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60971" y="5788976"/>
            <a:ext cx="176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SETTINGS SCENE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07325" y="5788976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GAME SCENE</a:t>
            </a:r>
          </a:p>
        </p:txBody>
      </p:sp>
    </p:spTree>
    <p:extLst>
      <p:ext uri="{BB962C8B-B14F-4D97-AF65-F5344CB8AC3E}">
        <p14:creationId xmlns:p14="http://schemas.microsoft.com/office/powerpoint/2010/main" val="3765326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42" y="2665901"/>
            <a:ext cx="3437240" cy="343724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4" b="24923"/>
          <a:stretch/>
        </p:blipFill>
        <p:spPr>
          <a:xfrm rot="5400000">
            <a:off x="-2576384" y="2576385"/>
            <a:ext cx="6858001" cy="1705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232" y="282164"/>
            <a:ext cx="9648567" cy="1097564"/>
          </a:xfrm>
        </p:spPr>
        <p:txBody>
          <a:bodyPr>
            <a:normAutofit fontScale="90000"/>
          </a:bodyPr>
          <a:lstStyle/>
          <a:p>
            <a:r>
              <a:rPr lang="en-PH" b="1" dirty="0">
                <a:ln w="22225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ZX-Spectrum" panose="020B0600000000000000" pitchFamily="34" charset="0"/>
              </a:rPr>
              <a:t>TECHNICAL GUIDELINES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132" y="259816"/>
            <a:ext cx="2666667" cy="21904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87132" y="2622762"/>
            <a:ext cx="266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b="1" dirty="0">
                <a:solidFill>
                  <a:schemeClr val="bg1"/>
                </a:solidFill>
              </a:rPr>
              <a:t>NAMING CONVENTION</a:t>
            </a:r>
          </a:p>
          <a:p>
            <a:pPr algn="ctr"/>
            <a:r>
              <a:rPr lang="en-PH" sz="1200" b="1" dirty="0">
                <a:solidFill>
                  <a:schemeClr val="bg1"/>
                </a:solidFill>
              </a:rPr>
              <a:t>(WHAT FOR)_(TYPE)_(NAME)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358" y="4329205"/>
            <a:ext cx="1054870" cy="10548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464" y="4402179"/>
            <a:ext cx="1054870" cy="105487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9723476" y="4876243"/>
            <a:ext cx="8287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702" y="4929614"/>
            <a:ext cx="3437240" cy="74371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02"/>
          <a:stretch/>
        </p:blipFill>
        <p:spPr>
          <a:xfrm>
            <a:off x="3919235" y="4355351"/>
            <a:ext cx="3451654" cy="75195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238" y="2762262"/>
            <a:ext cx="3451654" cy="189058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TextBox 21"/>
          <p:cNvSpPr txBox="1"/>
          <p:nvPr/>
        </p:nvSpPr>
        <p:spPr>
          <a:xfrm>
            <a:off x="2088292" y="6103141"/>
            <a:ext cx="1669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b="1" dirty="0">
                <a:solidFill>
                  <a:schemeClr val="bg1"/>
                </a:solidFill>
              </a:rPr>
              <a:t>BACKGROUND AS BASE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69618" y="5673328"/>
            <a:ext cx="1917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b="1" dirty="0">
                <a:solidFill>
                  <a:schemeClr val="bg1"/>
                </a:solidFill>
              </a:rPr>
              <a:t>THEN THE PLATFORM BASE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37062" y="5107076"/>
            <a:ext cx="1628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b="1" dirty="0">
                <a:solidFill>
                  <a:schemeClr val="bg1"/>
                </a:solidFill>
              </a:rPr>
              <a:t>THEN THE PLATFORMS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63968" y="4645411"/>
            <a:ext cx="2555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200" b="1" dirty="0">
                <a:solidFill>
                  <a:schemeClr val="bg1"/>
                </a:solidFill>
              </a:rPr>
              <a:t>FINALLY THE OBSTACLES AND OTHER </a:t>
            </a:r>
          </a:p>
          <a:p>
            <a:pPr algn="ctr"/>
            <a:r>
              <a:rPr lang="en-PH" sz="1200" b="1" dirty="0">
                <a:solidFill>
                  <a:schemeClr val="bg1"/>
                </a:solidFill>
              </a:rPr>
              <a:t>ELEMENTS OF THE GAME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28246" y="1791982"/>
            <a:ext cx="256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b="1" dirty="0">
                <a:solidFill>
                  <a:schemeClr val="bg1"/>
                </a:solidFill>
              </a:rPr>
              <a:t>GAME STRUCTURE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743700" y="5504050"/>
            <a:ext cx="750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400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81594" y="5502593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400" b="1" dirty="0">
                <a:solidFill>
                  <a:schemeClr val="bg1"/>
                </a:solidFill>
              </a:rPr>
              <a:t>SPRITE</a:t>
            </a:r>
          </a:p>
        </p:txBody>
      </p:sp>
    </p:spTree>
    <p:extLst>
      <p:ext uri="{BB962C8B-B14F-4D97-AF65-F5344CB8AC3E}">
        <p14:creationId xmlns:p14="http://schemas.microsoft.com/office/powerpoint/2010/main" val="3143185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4" b="24923"/>
          <a:stretch/>
        </p:blipFill>
        <p:spPr>
          <a:xfrm rot="5400000">
            <a:off x="-2576384" y="2576385"/>
            <a:ext cx="6858001" cy="1705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233" y="125616"/>
            <a:ext cx="9648567" cy="1097564"/>
          </a:xfrm>
        </p:spPr>
        <p:txBody>
          <a:bodyPr>
            <a:normAutofit fontScale="90000"/>
          </a:bodyPr>
          <a:lstStyle/>
          <a:p>
            <a:pPr algn="ctr"/>
            <a:r>
              <a:rPr lang="en-PH" b="1" dirty="0">
                <a:ln w="22225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ZX-Spectrum" panose="020B0600000000000000" pitchFamily="34" charset="0"/>
              </a:rPr>
              <a:t>REFERENCES/MOOD BOARDS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394" y="1516634"/>
            <a:ext cx="3517236" cy="233154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395" y="4020113"/>
            <a:ext cx="3517236" cy="23131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365" y="2016808"/>
            <a:ext cx="2397210" cy="31598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309" y="2016807"/>
            <a:ext cx="2369923" cy="315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96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4" b="24923"/>
          <a:stretch/>
        </p:blipFill>
        <p:spPr>
          <a:xfrm rot="5400000">
            <a:off x="-2576384" y="2576385"/>
            <a:ext cx="6858001" cy="1705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233" y="160638"/>
            <a:ext cx="9648567" cy="1097564"/>
          </a:xfrm>
        </p:spPr>
        <p:txBody>
          <a:bodyPr>
            <a:normAutofit/>
          </a:bodyPr>
          <a:lstStyle/>
          <a:p>
            <a:pPr algn="ctr"/>
            <a:r>
              <a:rPr lang="en-PH" b="1" dirty="0">
                <a:ln w="22225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ZX-Spectrum" panose="020B0600000000000000" pitchFamily="34" charset="0"/>
              </a:rPr>
              <a:t>GAME CREATORS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352" b="49288"/>
          <a:stretch/>
        </p:blipFill>
        <p:spPr>
          <a:xfrm>
            <a:off x="2360140" y="2156254"/>
            <a:ext cx="2347247" cy="232051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78" b="49774"/>
          <a:stretch/>
        </p:blipFill>
        <p:spPr>
          <a:xfrm>
            <a:off x="5449328" y="2111543"/>
            <a:ext cx="2347248" cy="23652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2" b="49490"/>
          <a:stretch/>
        </p:blipFill>
        <p:spPr>
          <a:xfrm>
            <a:off x="8538517" y="2156254"/>
            <a:ext cx="2347246" cy="23497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82508" y="4505978"/>
            <a:ext cx="189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AILEEN SABELLON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79609" y="4505978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KENNETH DE VERA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65599" y="4505978"/>
            <a:ext cx="1893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MARIENNE LOPEZ</a:t>
            </a:r>
          </a:p>
        </p:txBody>
      </p:sp>
    </p:spTree>
    <p:extLst>
      <p:ext uri="{BB962C8B-B14F-4D97-AF65-F5344CB8AC3E}">
        <p14:creationId xmlns:p14="http://schemas.microsoft.com/office/powerpoint/2010/main" val="112214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6079" y="0"/>
            <a:ext cx="7005921" cy="6858000"/>
          </a:xfrm>
          <a:prstGeom prst="rect">
            <a:avLst/>
          </a:prstGeom>
        </p:spPr>
      </p:pic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6" name="Straight Connector 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PH" sz="48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ZX-Spectrum" panose="020B0600000000000000" pitchFamily="34" charset="0"/>
              </a:rPr>
              <a:t>ART BIBLE</a:t>
            </a:r>
          </a:p>
        </p:txBody>
      </p:sp>
    </p:spTree>
    <p:extLst>
      <p:ext uri="{BB962C8B-B14F-4D97-AF65-F5344CB8AC3E}">
        <p14:creationId xmlns:p14="http://schemas.microsoft.com/office/powerpoint/2010/main" val="423132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4" b="24923"/>
          <a:stretch/>
        </p:blipFill>
        <p:spPr>
          <a:xfrm rot="5400000">
            <a:off x="-2576384" y="2576385"/>
            <a:ext cx="6858001" cy="1705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233" y="111211"/>
            <a:ext cx="9648567" cy="1097564"/>
          </a:xfrm>
        </p:spPr>
        <p:txBody>
          <a:bodyPr/>
          <a:lstStyle/>
          <a:p>
            <a:r>
              <a:rPr lang="en-PH" b="1" dirty="0">
                <a:ln w="22225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ZX-Spectrum" panose="020B0600000000000000" pitchFamily="34" charset="0"/>
              </a:rPr>
              <a:t>ART STYLE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415" y="1761791"/>
            <a:ext cx="980112" cy="980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58"/>
          <a:stretch/>
        </p:blipFill>
        <p:spPr>
          <a:xfrm>
            <a:off x="4230553" y="1593381"/>
            <a:ext cx="4130643" cy="40894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58060" y="5744293"/>
            <a:ext cx="3475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STYLIZED GEOMETRY SHAPES FOR </a:t>
            </a:r>
          </a:p>
          <a:p>
            <a:pPr algn="ctr"/>
            <a:r>
              <a:rPr lang="en-PH" b="1" dirty="0">
                <a:solidFill>
                  <a:schemeClr val="bg1"/>
                </a:solidFill>
              </a:rPr>
              <a:t>OBSTACLES AND PLATFORM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8612" y="2741903"/>
            <a:ext cx="2118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600" b="1" dirty="0">
                <a:solidFill>
                  <a:schemeClr val="bg1"/>
                </a:solidFill>
              </a:rPr>
              <a:t>CHARACTER ART USES </a:t>
            </a:r>
          </a:p>
          <a:p>
            <a:pPr algn="ctr"/>
            <a:r>
              <a:rPr lang="en-PH" sz="1600" b="1" dirty="0">
                <a:solidFill>
                  <a:schemeClr val="bg1"/>
                </a:solidFill>
              </a:rPr>
              <a:t>A SIMPLE CIRCULAR </a:t>
            </a:r>
          </a:p>
          <a:p>
            <a:pPr algn="ctr"/>
            <a:r>
              <a:rPr lang="en-PH" sz="1600" b="1" dirty="0">
                <a:solidFill>
                  <a:schemeClr val="bg1"/>
                </a:solidFill>
              </a:rPr>
              <a:t>GEOMETRY SHAPE</a:t>
            </a:r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3686" y="664781"/>
            <a:ext cx="655205" cy="6552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53012" y="664782"/>
            <a:ext cx="655205" cy="6552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50615" y="664782"/>
            <a:ext cx="655205" cy="6552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81748" y="664781"/>
            <a:ext cx="655205" cy="655205"/>
          </a:xfrm>
          <a:prstGeom prst="rect">
            <a:avLst/>
          </a:prstGeom>
        </p:spPr>
      </p:pic>
      <p:cxnSp>
        <p:nvCxnSpPr>
          <p:cNvPr id="14" name="Curved Connector 13"/>
          <p:cNvCxnSpPr>
            <a:stCxn id="10" idx="2"/>
            <a:endCxn id="13" idx="2"/>
          </p:cNvCxnSpPr>
          <p:nvPr/>
        </p:nvCxnSpPr>
        <p:spPr>
          <a:xfrm rot="16200000" flipH="1">
            <a:off x="9515319" y="925955"/>
            <a:ext cx="12700" cy="788062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3" idx="0"/>
            <a:endCxn id="12" idx="0"/>
          </p:cNvCxnSpPr>
          <p:nvPr/>
        </p:nvCxnSpPr>
        <p:spPr>
          <a:xfrm rot="16200000" flipH="1">
            <a:off x="10343782" y="230348"/>
            <a:ext cx="1" cy="868867"/>
          </a:xfrm>
          <a:prstGeom prst="curvedConnector3">
            <a:avLst>
              <a:gd name="adj1" fmla="val -2286000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16200000" flipH="1">
            <a:off x="11247780" y="926298"/>
            <a:ext cx="12700" cy="788062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221086" y="1761791"/>
            <a:ext cx="2453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CHARACTER CHANGES </a:t>
            </a:r>
          </a:p>
          <a:p>
            <a:pPr algn="ctr"/>
            <a:r>
              <a:rPr lang="en-PH" b="1" dirty="0">
                <a:solidFill>
                  <a:schemeClr val="bg1"/>
                </a:solidFill>
              </a:rPr>
              <a:t>INTO RANDOM COLORS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672" y="2928283"/>
            <a:ext cx="1388079" cy="138807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781" y="2992073"/>
            <a:ext cx="1361306" cy="136130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152953" y="5374961"/>
            <a:ext cx="2697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ART STYLE IS VERY SIMPLE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858" y="4937331"/>
            <a:ext cx="3372383" cy="289577"/>
          </a:xfrm>
          <a:prstGeom prst="rect">
            <a:avLst/>
          </a:prstGeom>
        </p:spPr>
      </p:pic>
      <p:pic>
        <p:nvPicPr>
          <p:cNvPr id="2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917" y="4224119"/>
            <a:ext cx="546020" cy="546020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2951937" y="4497129"/>
            <a:ext cx="61319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1"/>
          </p:cNvCxnSpPr>
          <p:nvPr/>
        </p:nvCxnSpPr>
        <p:spPr>
          <a:xfrm flipH="1">
            <a:off x="1859895" y="4497129"/>
            <a:ext cx="54602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0"/>
          </p:cNvCxnSpPr>
          <p:nvPr/>
        </p:nvCxnSpPr>
        <p:spPr>
          <a:xfrm flipV="1">
            <a:off x="2678927" y="3756885"/>
            <a:ext cx="0" cy="4672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79452" y="4811409"/>
            <a:ext cx="2188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>
                <a:solidFill>
                  <a:schemeClr val="bg1"/>
                </a:solidFill>
              </a:rPr>
              <a:t>PLAYER CAN MOVE TO THE LEFT, TO THE RIGHT, OR JUMP</a:t>
            </a:r>
          </a:p>
        </p:txBody>
      </p:sp>
    </p:spTree>
    <p:extLst>
      <p:ext uri="{BB962C8B-B14F-4D97-AF65-F5344CB8AC3E}">
        <p14:creationId xmlns:p14="http://schemas.microsoft.com/office/powerpoint/2010/main" val="86710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4" b="24923"/>
          <a:stretch/>
        </p:blipFill>
        <p:spPr>
          <a:xfrm rot="5400000">
            <a:off x="-2576384" y="2576385"/>
            <a:ext cx="6858001" cy="1705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942" y="300566"/>
            <a:ext cx="9648567" cy="1097564"/>
          </a:xfrm>
        </p:spPr>
        <p:txBody>
          <a:bodyPr/>
          <a:lstStyle/>
          <a:p>
            <a:pPr algn="ctr"/>
            <a:r>
              <a:rPr lang="en-PH" b="1" dirty="0">
                <a:ln w="22225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ZX-Spectrum" panose="020B0600000000000000" pitchFamily="34" charset="0"/>
              </a:rPr>
              <a:t>CHARACTER ART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82471" y="1530047"/>
            <a:ext cx="1863038" cy="18630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00887" y="1535068"/>
            <a:ext cx="1863038" cy="1863038"/>
          </a:xfrm>
          <a:prstGeom prst="rect">
            <a:avLst/>
          </a:prstGeom>
        </p:spPr>
      </p:pic>
      <p:pic>
        <p:nvPicPr>
          <p:cNvPr id="18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0749" y="1530047"/>
            <a:ext cx="1863038" cy="18630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19303" y="1530047"/>
            <a:ext cx="1863038" cy="18630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6992" y="3429000"/>
            <a:ext cx="6577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CHARACTER DESIGN IS CREATED USING A CIRCULAR</a:t>
            </a:r>
          </a:p>
          <a:p>
            <a:pPr algn="ctr"/>
            <a:r>
              <a:rPr lang="en-PH" b="1" dirty="0">
                <a:solidFill>
                  <a:schemeClr val="bg1"/>
                </a:solidFill>
              </a:rPr>
              <a:t>GEOMETRY  SHAPE AND COLORS THAT COMPLIMENTS EACH OTHER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536" y="4156592"/>
            <a:ext cx="1949609" cy="194960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792607" y="6106201"/>
            <a:ext cx="7466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CHARACTER CAN ALSO BE CHANGED INTO A NEUTRAL COLOR (WHITE)</a:t>
            </a:r>
          </a:p>
          <a:p>
            <a:pPr algn="ctr"/>
            <a:r>
              <a:rPr lang="en-PH" b="1" dirty="0">
                <a:solidFill>
                  <a:schemeClr val="bg1"/>
                </a:solidFill>
              </a:rPr>
              <a:t>WHICH WILL ALLOW IT TO PASS THROUGH ANY OBSTACLE WITH ANY COLOR</a:t>
            </a:r>
          </a:p>
        </p:txBody>
      </p:sp>
    </p:spTree>
    <p:extLst>
      <p:ext uri="{BB962C8B-B14F-4D97-AF65-F5344CB8AC3E}">
        <p14:creationId xmlns:p14="http://schemas.microsoft.com/office/powerpoint/2010/main" val="377488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4" b="24923"/>
          <a:stretch/>
        </p:blipFill>
        <p:spPr>
          <a:xfrm rot="5400000">
            <a:off x="-2576384" y="2576385"/>
            <a:ext cx="6858001" cy="1705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8735" y="231883"/>
            <a:ext cx="9648567" cy="1097564"/>
          </a:xfrm>
        </p:spPr>
        <p:txBody>
          <a:bodyPr/>
          <a:lstStyle/>
          <a:p>
            <a:pPr algn="ctr"/>
            <a:r>
              <a:rPr lang="en-PH" b="1" dirty="0">
                <a:ln w="22225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ZX-Spectrum" panose="020B0600000000000000" pitchFamily="34" charset="0"/>
              </a:rPr>
              <a:t>LEVEL OF DETAILS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080" y="1775729"/>
            <a:ext cx="6417719" cy="2556860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996" y="4602978"/>
            <a:ext cx="742067" cy="7420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857" y="5345045"/>
            <a:ext cx="1474575" cy="2433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899" y="4675839"/>
            <a:ext cx="986429" cy="986429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622" y="4566161"/>
            <a:ext cx="742067" cy="7420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653" y="5328812"/>
            <a:ext cx="1474575" cy="2433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133" y="4763612"/>
            <a:ext cx="748917" cy="7420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31559" y="5660263"/>
            <a:ext cx="4145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b="1" dirty="0">
                <a:solidFill>
                  <a:schemeClr val="bg1"/>
                </a:solidFill>
              </a:rPr>
              <a:t>PLAYER CAN ONLY STAND ON PLATFORMS </a:t>
            </a:r>
          </a:p>
          <a:p>
            <a:pPr algn="ctr"/>
            <a:r>
              <a:rPr lang="en-PH" sz="1400" b="1" dirty="0">
                <a:solidFill>
                  <a:schemeClr val="bg1"/>
                </a:solidFill>
              </a:rPr>
              <a:t>AND PASS THROUGH OBSTACLES</a:t>
            </a:r>
          </a:p>
          <a:p>
            <a:pPr algn="ctr"/>
            <a:r>
              <a:rPr lang="en-PH" sz="1400" b="1" dirty="0">
                <a:solidFill>
                  <a:schemeClr val="bg1"/>
                </a:solidFill>
              </a:rPr>
              <a:t>IF THEY HAVE THE SAME COLOR AS THE PLAYER’S. </a:t>
            </a:r>
          </a:p>
          <a:p>
            <a:pPr algn="ctr"/>
            <a:r>
              <a:rPr lang="en-PH" sz="1400" b="1" dirty="0">
                <a:solidFill>
                  <a:schemeClr val="bg1"/>
                </a:solidFill>
              </a:rPr>
              <a:t>DOING OTHERWISE WILL RESULT TO A GAME OVER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48562">
            <a:off x="6548628" y="4791676"/>
            <a:ext cx="1610310" cy="1610310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782" y="4993016"/>
            <a:ext cx="537377" cy="5373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177" y="5258264"/>
            <a:ext cx="420713" cy="416865"/>
          </a:xfrm>
          <a:prstGeom prst="rect">
            <a:avLst/>
          </a:prstGeom>
        </p:spPr>
      </p:pic>
      <p:pic>
        <p:nvPicPr>
          <p:cNvPr id="15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245" y="4890670"/>
            <a:ext cx="537377" cy="5373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77880">
            <a:off x="8843454" y="4725237"/>
            <a:ext cx="1610310" cy="161031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294" y="5079603"/>
            <a:ext cx="595526" cy="59552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46" y="1576529"/>
            <a:ext cx="1005046" cy="100504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019214" y="1817442"/>
            <a:ext cx="3215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b="1" dirty="0">
                <a:solidFill>
                  <a:schemeClr val="bg1"/>
                </a:solidFill>
              </a:rPr>
              <a:t>THIS BUFF CHANGES THE </a:t>
            </a:r>
          </a:p>
          <a:p>
            <a:pPr algn="ctr"/>
            <a:r>
              <a:rPr lang="en-PH" sz="1400" b="1" dirty="0">
                <a:solidFill>
                  <a:schemeClr val="bg1"/>
                </a:solidFill>
              </a:rPr>
              <a:t>PLAYER’S COLOR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743" y="2793321"/>
            <a:ext cx="611645" cy="61164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282357" y="2793321"/>
            <a:ext cx="29096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b="1" dirty="0">
                <a:solidFill>
                  <a:schemeClr val="bg1"/>
                </a:solidFill>
              </a:rPr>
              <a:t>THIS IS THE SCORE, IT GIVES THE PLAYER POINTS TO USE </a:t>
            </a:r>
          </a:p>
          <a:p>
            <a:pPr algn="ctr"/>
            <a:r>
              <a:rPr lang="en-PH" sz="1400" b="1" dirty="0">
                <a:solidFill>
                  <a:schemeClr val="bg1"/>
                </a:solidFill>
              </a:rPr>
              <a:t>IN THE STORE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317" y="3591356"/>
            <a:ext cx="709071" cy="78934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409692" y="3697779"/>
            <a:ext cx="29096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b="1" dirty="0">
                <a:solidFill>
                  <a:schemeClr val="bg1"/>
                </a:solidFill>
              </a:rPr>
              <a:t>THIS IS FINISH LINE OF THE GAME</a:t>
            </a:r>
          </a:p>
          <a:p>
            <a:pPr algn="ctr"/>
            <a:r>
              <a:rPr lang="en-PH" sz="1400" b="1" dirty="0">
                <a:solidFill>
                  <a:schemeClr val="bg1"/>
                </a:solidFill>
              </a:rPr>
              <a:t>ENTERING THIS WILL MOVE THE PLAER TO THE NEXT LEVEL</a:t>
            </a:r>
          </a:p>
        </p:txBody>
      </p:sp>
    </p:spTree>
    <p:extLst>
      <p:ext uri="{BB962C8B-B14F-4D97-AF65-F5344CB8AC3E}">
        <p14:creationId xmlns:p14="http://schemas.microsoft.com/office/powerpoint/2010/main" val="248377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18"/>
          <a:stretch/>
        </p:blipFill>
        <p:spPr>
          <a:xfrm>
            <a:off x="3126939" y="1767761"/>
            <a:ext cx="6525061" cy="4191167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4" b="24923"/>
          <a:stretch/>
        </p:blipFill>
        <p:spPr>
          <a:xfrm rot="5400000">
            <a:off x="-2576384" y="2576385"/>
            <a:ext cx="6858001" cy="1705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233" y="84538"/>
            <a:ext cx="9648567" cy="1097564"/>
          </a:xfrm>
        </p:spPr>
        <p:txBody>
          <a:bodyPr/>
          <a:lstStyle/>
          <a:p>
            <a:pPr algn="ctr"/>
            <a:r>
              <a:rPr lang="en-PH" b="1" dirty="0">
                <a:ln w="22225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ZX-Spectrum" panose="020B0600000000000000" pitchFamily="34" charset="0"/>
              </a:rPr>
              <a:t>CAMERA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2" t="16225" r="9797" b="30705"/>
          <a:stretch/>
        </p:blipFill>
        <p:spPr>
          <a:xfrm>
            <a:off x="2772132" y="1016001"/>
            <a:ext cx="7387868" cy="5109028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457" y="1787479"/>
            <a:ext cx="390143" cy="44739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36319" y="6232335"/>
            <a:ext cx="316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SIDE SCROLLER POINT OF VIEW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606" y="1807197"/>
            <a:ext cx="318788" cy="407959"/>
          </a:xfrm>
          <a:prstGeom prst="rect">
            <a:avLst/>
          </a:prstGeom>
        </p:spPr>
      </p:pic>
      <p:sp>
        <p:nvSpPr>
          <p:cNvPr id="18" name="Oval Callout 17"/>
          <p:cNvSpPr/>
          <p:nvPr/>
        </p:nvSpPr>
        <p:spPr>
          <a:xfrm>
            <a:off x="1888985" y="2999015"/>
            <a:ext cx="2125362" cy="1143000"/>
          </a:xfrm>
          <a:prstGeom prst="wedgeEllipseCallout">
            <a:avLst>
              <a:gd name="adj1" fmla="val 22771"/>
              <a:gd name="adj2" fmla="val 9601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>
                <a:solidFill>
                  <a:schemeClr val="bg1"/>
                </a:solidFill>
              </a:rPr>
              <a:t>PLAYER STARTS AT THE LEFT AND </a:t>
            </a:r>
          </a:p>
          <a:p>
            <a:pPr algn="ctr"/>
            <a:r>
              <a:rPr lang="en-PH" sz="1200" b="1" dirty="0">
                <a:solidFill>
                  <a:schemeClr val="bg1"/>
                </a:solidFill>
              </a:rPr>
              <a:t>PROGRESS TO THE RIGHT</a:t>
            </a:r>
          </a:p>
        </p:txBody>
      </p:sp>
      <p:sp>
        <p:nvSpPr>
          <p:cNvPr id="19" name="Oval Callout 18"/>
          <p:cNvSpPr/>
          <p:nvPr/>
        </p:nvSpPr>
        <p:spPr>
          <a:xfrm>
            <a:off x="4308188" y="2113565"/>
            <a:ext cx="1845478" cy="1090183"/>
          </a:xfrm>
          <a:prstGeom prst="wedgeEllipseCallout">
            <a:avLst>
              <a:gd name="adj1" fmla="val -81239"/>
              <a:gd name="adj2" fmla="val -4816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>
                <a:solidFill>
                  <a:schemeClr val="bg1"/>
                </a:solidFill>
              </a:rPr>
              <a:t>SCORE IS VISIBLE TO THE PLAYER FOR EASY TRACK</a:t>
            </a:r>
          </a:p>
        </p:txBody>
      </p:sp>
      <p:sp>
        <p:nvSpPr>
          <p:cNvPr id="20" name="Oval Callout 19"/>
          <p:cNvSpPr/>
          <p:nvPr/>
        </p:nvSpPr>
        <p:spPr>
          <a:xfrm>
            <a:off x="7137783" y="2113564"/>
            <a:ext cx="1845478" cy="1090183"/>
          </a:xfrm>
          <a:prstGeom prst="wedgeEllipseCallout">
            <a:avLst>
              <a:gd name="adj1" fmla="val 66736"/>
              <a:gd name="adj2" fmla="val -4816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>
                <a:solidFill>
                  <a:schemeClr val="bg1"/>
                </a:solidFill>
              </a:rPr>
              <a:t>PAUSE BUTTON IS VISIBLE IN THE SCREEN </a:t>
            </a:r>
          </a:p>
        </p:txBody>
      </p:sp>
    </p:spTree>
    <p:extLst>
      <p:ext uri="{BB962C8B-B14F-4D97-AF65-F5344CB8AC3E}">
        <p14:creationId xmlns:p14="http://schemas.microsoft.com/office/powerpoint/2010/main" val="225721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4" b="24923"/>
          <a:stretch/>
        </p:blipFill>
        <p:spPr>
          <a:xfrm rot="5400000">
            <a:off x="-2576384" y="2576385"/>
            <a:ext cx="6858001" cy="1705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3918" y="116157"/>
            <a:ext cx="9648567" cy="1097564"/>
          </a:xfrm>
        </p:spPr>
        <p:txBody>
          <a:bodyPr/>
          <a:lstStyle/>
          <a:p>
            <a:pPr algn="ctr"/>
            <a:r>
              <a:rPr lang="en-PH" b="1" dirty="0">
                <a:ln w="22225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ZX-Spectrum" panose="020B0600000000000000" pitchFamily="34" charset="0"/>
              </a:rPr>
              <a:t>COLOR PALETTE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18" y="1213721"/>
            <a:ext cx="3707924" cy="994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19" y="2353263"/>
            <a:ext cx="3707924" cy="4862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18" y="2984621"/>
            <a:ext cx="3707924" cy="4862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18" y="3615979"/>
            <a:ext cx="3707924" cy="4862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18" y="4247337"/>
            <a:ext cx="3707924" cy="5079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18" y="4900417"/>
            <a:ext cx="3707924" cy="5079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18" y="5553552"/>
            <a:ext cx="3707924" cy="5079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65651" y="6043271"/>
            <a:ext cx="2987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200" b="1" dirty="0">
                <a:solidFill>
                  <a:schemeClr val="bg1"/>
                </a:solidFill>
              </a:rPr>
              <a:t>USES WARM AND COOL COLORS</a:t>
            </a:r>
          </a:p>
          <a:p>
            <a:pPr algn="ctr"/>
            <a:r>
              <a:rPr lang="en-PH" sz="1200" b="1" dirty="0">
                <a:solidFill>
                  <a:schemeClr val="bg1"/>
                </a:solidFill>
              </a:rPr>
              <a:t>THAT COMPLIMENTS EACH OTHER WHICH</a:t>
            </a:r>
          </a:p>
          <a:p>
            <a:pPr algn="ctr"/>
            <a:r>
              <a:rPr lang="en-PH" sz="1200" b="1" dirty="0">
                <a:solidFill>
                  <a:schemeClr val="bg1"/>
                </a:solidFill>
              </a:rPr>
              <a:t>MAY WORK FOR CASUAL AUDIENCE</a:t>
            </a:r>
          </a:p>
          <a:p>
            <a:pPr algn="ctr"/>
            <a:r>
              <a:rPr lang="en-PH" sz="1200" b="1" dirty="0">
                <a:solidFill>
                  <a:schemeClr val="bg1"/>
                </a:solidFill>
              </a:rPr>
              <a:t>AND MAKE THE GAME FEEL PUZZLE PACKED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983" y="2630772"/>
            <a:ext cx="2124502" cy="21245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52"/>
          <a:stretch/>
        </p:blipFill>
        <p:spPr>
          <a:xfrm>
            <a:off x="6008242" y="1213721"/>
            <a:ext cx="3169553" cy="48478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42772" y="3603797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#ed145b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42772" y="229105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#005b7f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42772" y="2998519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#00ff00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42773" y="4222581"/>
            <a:ext cx="93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#fc9d03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42771" y="4876783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#4f385c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42770" y="551343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#5e5e5e</a:t>
            </a:r>
          </a:p>
        </p:txBody>
      </p:sp>
    </p:spTree>
    <p:extLst>
      <p:ext uri="{BB962C8B-B14F-4D97-AF65-F5344CB8AC3E}">
        <p14:creationId xmlns:p14="http://schemas.microsoft.com/office/powerpoint/2010/main" val="403227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4" b="24923"/>
          <a:stretch/>
        </p:blipFill>
        <p:spPr>
          <a:xfrm rot="5400000">
            <a:off x="-2576384" y="2576385"/>
            <a:ext cx="6858001" cy="1705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8246" y="345988"/>
            <a:ext cx="9648567" cy="1097564"/>
          </a:xfrm>
        </p:spPr>
        <p:txBody>
          <a:bodyPr>
            <a:normAutofit fontScale="90000"/>
          </a:bodyPr>
          <a:lstStyle/>
          <a:p>
            <a:pPr algn="ctr"/>
            <a:r>
              <a:rPr lang="en-PH" b="1" dirty="0">
                <a:ln w="22225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ZX-Spectrum" panose="020B0600000000000000" pitchFamily="34" charset="0"/>
              </a:rPr>
              <a:t>ATMOSPHERE OR ENVIRONMENT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52"/>
          <a:stretch/>
        </p:blipFill>
        <p:spPr>
          <a:xfrm>
            <a:off x="4828399" y="1802750"/>
            <a:ext cx="3045857" cy="46586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75749" y="1705897"/>
            <a:ext cx="617296" cy="6172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19957" y="1709183"/>
            <a:ext cx="617296" cy="617296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01407" y="1709185"/>
            <a:ext cx="617296" cy="6172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10682" y="1709184"/>
            <a:ext cx="617296" cy="6172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429" y="2637454"/>
            <a:ext cx="1561986" cy="15619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039" y="2705096"/>
            <a:ext cx="1531858" cy="15318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641" y="4430774"/>
            <a:ext cx="3794886" cy="3258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37214" y="4987249"/>
            <a:ext cx="358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b="1" dirty="0">
                <a:solidFill>
                  <a:schemeClr val="bg1"/>
                </a:solidFill>
              </a:rPr>
              <a:t>COLOR SCHEME OF THE PLAYER, PLATFORM </a:t>
            </a:r>
          </a:p>
          <a:p>
            <a:pPr algn="ctr"/>
            <a:r>
              <a:rPr lang="en-PH" sz="1200" b="1" dirty="0">
                <a:solidFill>
                  <a:schemeClr val="bg1"/>
                </a:solidFill>
              </a:rPr>
              <a:t>AND OBSTACLES ARE BRIGHTER THAN THE </a:t>
            </a:r>
          </a:p>
          <a:p>
            <a:pPr algn="ctr"/>
            <a:r>
              <a:rPr lang="en-PH" sz="1200" b="1" dirty="0">
                <a:solidFill>
                  <a:schemeClr val="bg1"/>
                </a:solidFill>
              </a:rPr>
              <a:t>BACKGROUND TO MAKE THEM STAND OUT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5585" y="3240193"/>
            <a:ext cx="2997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200" b="1" dirty="0">
                <a:solidFill>
                  <a:schemeClr val="bg1"/>
                </a:solidFill>
              </a:rPr>
              <a:t>ALL OF THE ELEMENTS ARE AT THE BOTTOM</a:t>
            </a:r>
          </a:p>
          <a:p>
            <a:pPr algn="ctr"/>
            <a:r>
              <a:rPr lang="en-PH" sz="1200" b="1" dirty="0">
                <a:solidFill>
                  <a:schemeClr val="bg1"/>
                </a:solidFill>
              </a:rPr>
              <a:t>HALF, WHICH GIVES PLAYER FOCUS ON THE </a:t>
            </a:r>
          </a:p>
          <a:p>
            <a:pPr algn="ctr"/>
            <a:r>
              <a:rPr lang="en-PH" sz="1200" b="1" dirty="0">
                <a:solidFill>
                  <a:schemeClr val="bg1"/>
                </a:solidFill>
              </a:rPr>
              <a:t>PLATFORMS AND OBSTACLES</a:t>
            </a:r>
          </a:p>
        </p:txBody>
      </p:sp>
      <p:cxnSp>
        <p:nvCxnSpPr>
          <p:cNvPr id="16" name="Curved Connector 15"/>
          <p:cNvCxnSpPr>
            <a:stCxn id="4" idx="2"/>
          </p:cNvCxnSpPr>
          <p:nvPr/>
        </p:nvCxnSpPr>
        <p:spPr>
          <a:xfrm rot="16200000" flipH="1">
            <a:off x="3301363" y="3749298"/>
            <a:ext cx="1389811" cy="1664262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94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4" b="24923"/>
          <a:stretch/>
        </p:blipFill>
        <p:spPr>
          <a:xfrm rot="5400000">
            <a:off x="-2576384" y="2576385"/>
            <a:ext cx="6858001" cy="1705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232" y="383059"/>
            <a:ext cx="9648567" cy="1097564"/>
          </a:xfrm>
        </p:spPr>
        <p:txBody>
          <a:bodyPr/>
          <a:lstStyle/>
          <a:p>
            <a:pPr algn="ctr"/>
            <a:r>
              <a:rPr lang="en-PH" b="1" dirty="0">
                <a:ln w="22225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ZX-Spectrum" panose="020B0600000000000000" pitchFamily="34" charset="0"/>
              </a:rPr>
              <a:t>USER INTERFACE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65" y="2568018"/>
            <a:ext cx="3284001" cy="25422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273" y="2568018"/>
            <a:ext cx="2542209" cy="25422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590" y="2568018"/>
            <a:ext cx="2542209" cy="25422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/>
          <p:cNvSpPr txBox="1"/>
          <p:nvPr/>
        </p:nvSpPr>
        <p:spPr>
          <a:xfrm>
            <a:off x="2606485" y="5805452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MAIN MENU SCENE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50365" y="5805452"/>
            <a:ext cx="218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HOW TO PLAY SCENE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82869" y="5802891"/>
            <a:ext cx="202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GAME OVER SCENE</a:t>
            </a:r>
          </a:p>
        </p:txBody>
      </p:sp>
    </p:spTree>
    <p:extLst>
      <p:ext uri="{BB962C8B-B14F-4D97-AF65-F5344CB8AC3E}">
        <p14:creationId xmlns:p14="http://schemas.microsoft.com/office/powerpoint/2010/main" val="52313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339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ZX-Spectrum</vt:lpstr>
      <vt:lpstr>Office Theme</vt:lpstr>
      <vt:lpstr>SPECTRUM SWITCH</vt:lpstr>
      <vt:lpstr>ART BIBLE</vt:lpstr>
      <vt:lpstr>ART STYLE</vt:lpstr>
      <vt:lpstr>CHARACTER ART</vt:lpstr>
      <vt:lpstr>LEVEL OF DETAILS</vt:lpstr>
      <vt:lpstr>CAMERA</vt:lpstr>
      <vt:lpstr>COLOR PALETTE</vt:lpstr>
      <vt:lpstr>ATMOSPHERE OR ENVIRONMENT</vt:lpstr>
      <vt:lpstr>USER INTERFACE</vt:lpstr>
      <vt:lpstr>USER INTERFACE</vt:lpstr>
      <vt:lpstr>TECHNICAL GUIDELINES</vt:lpstr>
      <vt:lpstr>REFERENCES/MOOD BOARDS</vt:lpstr>
      <vt:lpstr>GAME CREATORS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SPECTRUM SWITCH</dc:title>
  <dc:creator>Aileen Sabellon</dc:creator>
  <cp:lastModifiedBy>Aileen Sabellon</cp:lastModifiedBy>
  <cp:revision>50</cp:revision>
  <dcterms:created xsi:type="dcterms:W3CDTF">2016-03-29T11:37:48Z</dcterms:created>
  <dcterms:modified xsi:type="dcterms:W3CDTF">2016-03-30T15:53:13Z</dcterms:modified>
</cp:coreProperties>
</file>