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9"/>
  </p:notesMasterIdLst>
  <p:sldIdLst>
    <p:sldId id="256" r:id="rId5"/>
    <p:sldId id="258" r:id="rId6"/>
    <p:sldId id="257" r:id="rId7"/>
    <p:sldId id="278" r:id="rId8"/>
    <p:sldId id="279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8288000" cy="10287000"/>
  <p:notesSz cx="6858000" cy="9144000"/>
  <p:embeddedFontLst>
    <p:embeddedFont>
      <p:font typeface="Fredoka" panose="020B0604020202020204" charset="0"/>
      <p:regular r:id="rId30"/>
    </p:embeddedFont>
    <p:embeddedFont>
      <p:font typeface="Poppins" panose="00000500000000000000" pitchFamily="2" charset="0"/>
      <p:regular r:id="rId31"/>
      <p:bold r:id="rId32"/>
      <p:italic r:id="rId33"/>
    </p:embeddedFont>
    <p:embeddedFont>
      <p:font typeface="Poppins Bold" panose="00000800000000000000" pitchFamily="2" charset="0"/>
      <p:regular r:id="rId34"/>
      <p:bold r:id="rId35"/>
    </p:embeddedFont>
    <p:embeddedFont>
      <p:font typeface="Poppins Italics" panose="020B0604020202020204" charset="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840479-4210-4A8D-9F32-3D16F6AB7B10}" v="531" dt="2024-11-22T10:22:01.9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173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font" Target="fonts/font5.fntdata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4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ULAUD Remi (SNCF VOYAGEURS / DIRECTION GENERALE TRANSILIEN / TN - Mass Transit Academy)" userId="ca3e21ed-bd6d-44ee-9d23-47ddbcccd1f1" providerId="ADAL" clId="{9B840479-4210-4A8D-9F32-3D16F6AB7B10}"/>
    <pc:docChg chg="undo custSel addSld modSld sldOrd">
      <pc:chgData name="COULAUD Remi (SNCF VOYAGEURS / DIRECTION GENERALE TRANSILIEN / TN - Mass Transit Academy)" userId="ca3e21ed-bd6d-44ee-9d23-47ddbcccd1f1" providerId="ADAL" clId="{9B840479-4210-4A8D-9F32-3D16F6AB7B10}" dt="2024-11-22T10:22:58.694" v="1401" actId="1076"/>
      <pc:docMkLst>
        <pc:docMk/>
      </pc:docMkLst>
      <pc:sldChg chg="modSp mod">
        <pc:chgData name="COULAUD Remi (SNCF VOYAGEURS / DIRECTION GENERALE TRANSILIEN / TN - Mass Transit Academy)" userId="ca3e21ed-bd6d-44ee-9d23-47ddbcccd1f1" providerId="ADAL" clId="{9B840479-4210-4A8D-9F32-3D16F6AB7B10}" dt="2024-11-22T09:28:38.947" v="18" actId="20577"/>
        <pc:sldMkLst>
          <pc:docMk/>
          <pc:sldMk cId="0" sldId="256"/>
        </pc:sldMkLst>
        <pc:spChg chg="mod">
          <ac:chgData name="COULAUD Remi (SNCF VOYAGEURS / DIRECTION GENERALE TRANSILIEN / TN - Mass Transit Academy)" userId="ca3e21ed-bd6d-44ee-9d23-47ddbcccd1f1" providerId="ADAL" clId="{9B840479-4210-4A8D-9F32-3D16F6AB7B10}" dt="2024-11-22T09:28:38.947" v="18" actId="20577"/>
          <ac:spMkLst>
            <pc:docMk/>
            <pc:sldMk cId="0" sldId="256"/>
            <ac:spMk id="5" creationId="{00000000-0000-0000-0000-000000000000}"/>
          </ac:spMkLst>
        </pc:spChg>
      </pc:sldChg>
      <pc:sldChg chg="addSp delSp modSp mod ord">
        <pc:chgData name="COULAUD Remi (SNCF VOYAGEURS / DIRECTION GENERALE TRANSILIEN / TN - Mass Transit Academy)" userId="ca3e21ed-bd6d-44ee-9d23-47ddbcccd1f1" providerId="ADAL" clId="{9B840479-4210-4A8D-9F32-3D16F6AB7B10}" dt="2024-11-22T10:22:58.694" v="1401" actId="1076"/>
        <pc:sldMkLst>
          <pc:docMk/>
          <pc:sldMk cId="0" sldId="257"/>
        </pc:sldMkLst>
        <pc:spChg chg="mod">
          <ac:chgData name="COULAUD Remi (SNCF VOYAGEURS / DIRECTION GENERALE TRANSILIEN / TN - Mass Transit Academy)" userId="ca3e21ed-bd6d-44ee-9d23-47ddbcccd1f1" providerId="ADAL" clId="{9B840479-4210-4A8D-9F32-3D16F6AB7B10}" dt="2024-11-22T10:00:46.630" v="1095" actId="14100"/>
          <ac:spMkLst>
            <pc:docMk/>
            <pc:sldMk cId="0" sldId="257"/>
            <ac:spMk id="2" creationId="{00000000-0000-0000-0000-000000000000}"/>
          </ac:spMkLst>
        </pc:spChg>
        <pc:spChg chg="mod">
          <ac:chgData name="COULAUD Remi (SNCF VOYAGEURS / DIRECTION GENERALE TRANSILIEN / TN - Mass Transit Academy)" userId="ca3e21ed-bd6d-44ee-9d23-47ddbcccd1f1" providerId="ADAL" clId="{9B840479-4210-4A8D-9F32-3D16F6AB7B10}" dt="2024-11-22T10:00:48.522" v="1096" actId="1076"/>
          <ac:spMkLst>
            <pc:docMk/>
            <pc:sldMk cId="0" sldId="257"/>
            <ac:spMk id="3" creationId="{00000000-0000-0000-0000-000000000000}"/>
          </ac:spMkLst>
        </pc:spChg>
        <pc:spChg chg="del mod">
          <ac:chgData name="COULAUD Remi (SNCF VOYAGEURS / DIRECTION GENERALE TRANSILIEN / TN - Mass Transit Academy)" userId="ca3e21ed-bd6d-44ee-9d23-47ddbcccd1f1" providerId="ADAL" clId="{9B840479-4210-4A8D-9F32-3D16F6AB7B10}" dt="2024-11-22T10:02:19.106" v="1245" actId="478"/>
          <ac:spMkLst>
            <pc:docMk/>
            <pc:sldMk cId="0" sldId="257"/>
            <ac:spMk id="10" creationId="{00000000-0000-0000-0000-000000000000}"/>
          </ac:spMkLst>
        </pc:spChg>
        <pc:spChg chg="mod">
          <ac:chgData name="COULAUD Remi (SNCF VOYAGEURS / DIRECTION GENERALE TRANSILIEN / TN - Mass Transit Academy)" userId="ca3e21ed-bd6d-44ee-9d23-47ddbcccd1f1" providerId="ADAL" clId="{9B840479-4210-4A8D-9F32-3D16F6AB7B10}" dt="2024-11-22T10:22:58.694" v="1401" actId="1076"/>
          <ac:spMkLst>
            <pc:docMk/>
            <pc:sldMk cId="0" sldId="257"/>
            <ac:spMk id="11" creationId="{00000000-0000-0000-0000-000000000000}"/>
          </ac:spMkLst>
        </pc:spChg>
        <pc:spChg chg="mod">
          <ac:chgData name="COULAUD Remi (SNCF VOYAGEURS / DIRECTION GENERALE TRANSILIEN / TN - Mass Transit Academy)" userId="ca3e21ed-bd6d-44ee-9d23-47ddbcccd1f1" providerId="ADAL" clId="{9B840479-4210-4A8D-9F32-3D16F6AB7B10}" dt="2024-11-22T10:17:39.252" v="1299" actId="20577"/>
          <ac:spMkLst>
            <pc:docMk/>
            <pc:sldMk cId="0" sldId="257"/>
            <ac:spMk id="12" creationId="{00000000-0000-0000-0000-000000000000}"/>
          </ac:spMkLst>
        </pc:spChg>
        <pc:spChg chg="add mod">
          <ac:chgData name="COULAUD Remi (SNCF VOYAGEURS / DIRECTION GENERALE TRANSILIEN / TN - Mass Transit Academy)" userId="ca3e21ed-bd6d-44ee-9d23-47ddbcccd1f1" providerId="ADAL" clId="{9B840479-4210-4A8D-9F32-3D16F6AB7B10}" dt="2024-11-22T10:22:54.573" v="1399" actId="6549"/>
          <ac:spMkLst>
            <pc:docMk/>
            <pc:sldMk cId="0" sldId="257"/>
            <ac:spMk id="14" creationId="{FD4A52C0-989E-FA8F-953B-A6907303C527}"/>
          </ac:spMkLst>
        </pc:spChg>
        <pc:spChg chg="add del mod">
          <ac:chgData name="COULAUD Remi (SNCF VOYAGEURS / DIRECTION GENERALE TRANSILIEN / TN - Mass Transit Academy)" userId="ca3e21ed-bd6d-44ee-9d23-47ddbcccd1f1" providerId="ADAL" clId="{9B840479-4210-4A8D-9F32-3D16F6AB7B10}" dt="2024-11-22T10:18:13.448" v="1306" actId="478"/>
          <ac:spMkLst>
            <pc:docMk/>
            <pc:sldMk cId="0" sldId="257"/>
            <ac:spMk id="19" creationId="{C786A0FE-A285-08BC-AE0B-3E0628684593}"/>
          </ac:spMkLst>
        </pc:spChg>
        <pc:spChg chg="add mod">
          <ac:chgData name="COULAUD Remi (SNCF VOYAGEURS / DIRECTION GENERALE TRANSILIEN / TN - Mass Transit Academy)" userId="ca3e21ed-bd6d-44ee-9d23-47ddbcccd1f1" providerId="ADAL" clId="{9B840479-4210-4A8D-9F32-3D16F6AB7B10}" dt="2024-11-22T10:22:50.306" v="1397" actId="1076"/>
          <ac:spMkLst>
            <pc:docMk/>
            <pc:sldMk cId="0" sldId="257"/>
            <ac:spMk id="22" creationId="{059A819C-743E-FA74-2A85-3875D74AF21F}"/>
          </ac:spMkLst>
        </pc:spChg>
        <pc:grpChg chg="del">
          <ac:chgData name="COULAUD Remi (SNCF VOYAGEURS / DIRECTION GENERALE TRANSILIEN / TN - Mass Transit Academy)" userId="ca3e21ed-bd6d-44ee-9d23-47ddbcccd1f1" providerId="ADAL" clId="{9B840479-4210-4A8D-9F32-3D16F6AB7B10}" dt="2024-11-22T10:00:24.319" v="1077" actId="478"/>
          <ac:grpSpMkLst>
            <pc:docMk/>
            <pc:sldMk cId="0" sldId="257"/>
            <ac:grpSpMk id="8" creationId="{00000000-0000-0000-0000-000000000000}"/>
          </ac:grpSpMkLst>
        </pc:grpChg>
        <pc:graphicFrameChg chg="add mod">
          <ac:chgData name="COULAUD Remi (SNCF VOYAGEURS / DIRECTION GENERALE TRANSILIEN / TN - Mass Transit Academy)" userId="ca3e21ed-bd6d-44ee-9d23-47ddbcccd1f1" providerId="ADAL" clId="{9B840479-4210-4A8D-9F32-3D16F6AB7B10}" dt="2024-11-22T10:22:39.629" v="1393" actId="14100"/>
          <ac:graphicFrameMkLst>
            <pc:docMk/>
            <pc:sldMk cId="0" sldId="257"/>
            <ac:graphicFrameMk id="25" creationId="{FA80CE3B-67C9-D012-AC3E-57E14E6C5B24}"/>
          </ac:graphicFrameMkLst>
        </pc:graphicFrameChg>
        <pc:picChg chg="add mod modCrop">
          <ac:chgData name="COULAUD Remi (SNCF VOYAGEURS / DIRECTION GENERALE TRANSILIEN / TN - Mass Transit Academy)" userId="ca3e21ed-bd6d-44ee-9d23-47ddbcccd1f1" providerId="ADAL" clId="{9B840479-4210-4A8D-9F32-3D16F6AB7B10}" dt="2024-11-22T10:22:48.040" v="1396" actId="14100"/>
          <ac:picMkLst>
            <pc:docMk/>
            <pc:sldMk cId="0" sldId="257"/>
            <ac:picMk id="13" creationId="{DA51B2D1-6EF8-C403-AB34-F2B37AC760A0}"/>
          </ac:picMkLst>
        </pc:picChg>
        <pc:picChg chg="add del mod">
          <ac:chgData name="COULAUD Remi (SNCF VOYAGEURS / DIRECTION GENERALE TRANSILIEN / TN - Mass Transit Academy)" userId="ca3e21ed-bd6d-44ee-9d23-47ddbcccd1f1" providerId="ADAL" clId="{9B840479-4210-4A8D-9F32-3D16F6AB7B10}" dt="2024-11-22T10:22:55.857" v="1400" actId="478"/>
          <ac:picMkLst>
            <pc:docMk/>
            <pc:sldMk cId="0" sldId="257"/>
            <ac:picMk id="16" creationId="{A978A537-1DFA-F3E5-BCBE-992E76842242}"/>
          </ac:picMkLst>
        </pc:picChg>
        <pc:picChg chg="add mod">
          <ac:chgData name="COULAUD Remi (SNCF VOYAGEURS / DIRECTION GENERALE TRANSILIEN / TN - Mass Transit Academy)" userId="ca3e21ed-bd6d-44ee-9d23-47ddbcccd1f1" providerId="ADAL" clId="{9B840479-4210-4A8D-9F32-3D16F6AB7B10}" dt="2024-11-22T10:17:21.342" v="1247"/>
          <ac:picMkLst>
            <pc:docMk/>
            <pc:sldMk cId="0" sldId="257"/>
            <ac:picMk id="18" creationId="{D0986948-FE9D-4E35-3910-31E7850710D0}"/>
          </ac:picMkLst>
        </pc:picChg>
        <pc:picChg chg="add mod">
          <ac:chgData name="COULAUD Remi (SNCF VOYAGEURS / DIRECTION GENERALE TRANSILIEN / TN - Mass Transit Academy)" userId="ca3e21ed-bd6d-44ee-9d23-47ddbcccd1f1" providerId="ADAL" clId="{9B840479-4210-4A8D-9F32-3D16F6AB7B10}" dt="2024-11-22T10:18:11.167" v="1305" actId="1076"/>
          <ac:picMkLst>
            <pc:docMk/>
            <pc:sldMk cId="0" sldId="257"/>
            <ac:picMk id="21" creationId="{37F3BE45-1D70-9E06-2C2F-5A238FB2FFF0}"/>
          </ac:picMkLst>
        </pc:picChg>
      </pc:sldChg>
      <pc:sldChg chg="addSp delSp modSp mod ord">
        <pc:chgData name="COULAUD Remi (SNCF VOYAGEURS / DIRECTION GENERALE TRANSILIEN / TN - Mass Transit Academy)" userId="ca3e21ed-bd6d-44ee-9d23-47ddbcccd1f1" providerId="ADAL" clId="{9B840479-4210-4A8D-9F32-3D16F6AB7B10}" dt="2024-11-22T09:59:49.791" v="1026" actId="20577"/>
        <pc:sldMkLst>
          <pc:docMk/>
          <pc:sldMk cId="0" sldId="258"/>
        </pc:sldMkLst>
        <pc:spChg chg="mod">
          <ac:chgData name="COULAUD Remi (SNCF VOYAGEURS / DIRECTION GENERALE TRANSILIEN / TN - Mass Transit Academy)" userId="ca3e21ed-bd6d-44ee-9d23-47ddbcccd1f1" providerId="ADAL" clId="{9B840479-4210-4A8D-9F32-3D16F6AB7B10}" dt="2024-11-22T09:35:09.160" v="186" actId="14100"/>
          <ac:spMkLst>
            <pc:docMk/>
            <pc:sldMk cId="0" sldId="258"/>
            <ac:spMk id="2" creationId="{00000000-0000-0000-0000-000000000000}"/>
          </ac:spMkLst>
        </pc:spChg>
        <pc:spChg chg="mod ord">
          <ac:chgData name="COULAUD Remi (SNCF VOYAGEURS / DIRECTION GENERALE TRANSILIEN / TN - Mass Transit Academy)" userId="ca3e21ed-bd6d-44ee-9d23-47ddbcccd1f1" providerId="ADAL" clId="{9B840479-4210-4A8D-9F32-3D16F6AB7B10}" dt="2024-11-22T09:35:06.733" v="185" actId="166"/>
          <ac:spMkLst>
            <pc:docMk/>
            <pc:sldMk cId="0" sldId="258"/>
            <ac:spMk id="3" creationId="{00000000-0000-0000-0000-000000000000}"/>
          </ac:spMkLst>
        </pc:spChg>
        <pc:spChg chg="del">
          <ac:chgData name="COULAUD Remi (SNCF VOYAGEURS / DIRECTION GENERALE TRANSILIEN / TN - Mass Transit Academy)" userId="ca3e21ed-bd6d-44ee-9d23-47ddbcccd1f1" providerId="ADAL" clId="{9B840479-4210-4A8D-9F32-3D16F6AB7B10}" dt="2024-11-22T09:33:11.060" v="147" actId="478"/>
          <ac:spMkLst>
            <pc:docMk/>
            <pc:sldMk cId="0" sldId="258"/>
            <ac:spMk id="11" creationId="{00000000-0000-0000-0000-000000000000}"/>
          </ac:spMkLst>
        </pc:spChg>
        <pc:spChg chg="del">
          <ac:chgData name="COULAUD Remi (SNCF VOYAGEURS / DIRECTION GENERALE TRANSILIEN / TN - Mass Transit Academy)" userId="ca3e21ed-bd6d-44ee-9d23-47ddbcccd1f1" providerId="ADAL" clId="{9B840479-4210-4A8D-9F32-3D16F6AB7B10}" dt="2024-11-22T09:38:09.862" v="297" actId="478"/>
          <ac:spMkLst>
            <pc:docMk/>
            <pc:sldMk cId="0" sldId="258"/>
            <ac:spMk id="12" creationId="{00000000-0000-0000-0000-000000000000}"/>
          </ac:spMkLst>
        </pc:spChg>
        <pc:spChg chg="del">
          <ac:chgData name="COULAUD Remi (SNCF VOYAGEURS / DIRECTION GENERALE TRANSILIEN / TN - Mass Transit Academy)" userId="ca3e21ed-bd6d-44ee-9d23-47ddbcccd1f1" providerId="ADAL" clId="{9B840479-4210-4A8D-9F32-3D16F6AB7B10}" dt="2024-11-22T09:38:09.862" v="297" actId="478"/>
          <ac:spMkLst>
            <pc:docMk/>
            <pc:sldMk cId="0" sldId="258"/>
            <ac:spMk id="13" creationId="{00000000-0000-0000-0000-000000000000}"/>
          </ac:spMkLst>
        </pc:spChg>
        <pc:spChg chg="del">
          <ac:chgData name="COULAUD Remi (SNCF VOYAGEURS / DIRECTION GENERALE TRANSILIEN / TN - Mass Transit Academy)" userId="ca3e21ed-bd6d-44ee-9d23-47ddbcccd1f1" providerId="ADAL" clId="{9B840479-4210-4A8D-9F32-3D16F6AB7B10}" dt="2024-11-22T09:38:09.862" v="297" actId="478"/>
          <ac:spMkLst>
            <pc:docMk/>
            <pc:sldMk cId="0" sldId="258"/>
            <ac:spMk id="14" creationId="{00000000-0000-0000-0000-000000000000}"/>
          </ac:spMkLst>
        </pc:spChg>
        <pc:spChg chg="del">
          <ac:chgData name="COULAUD Remi (SNCF VOYAGEURS / DIRECTION GENERALE TRANSILIEN / TN - Mass Transit Academy)" userId="ca3e21ed-bd6d-44ee-9d23-47ddbcccd1f1" providerId="ADAL" clId="{9B840479-4210-4A8D-9F32-3D16F6AB7B10}" dt="2024-11-22T09:38:09.862" v="297" actId="478"/>
          <ac:spMkLst>
            <pc:docMk/>
            <pc:sldMk cId="0" sldId="258"/>
            <ac:spMk id="15" creationId="{00000000-0000-0000-0000-000000000000}"/>
          </ac:spMkLst>
        </pc:spChg>
        <pc:spChg chg="del">
          <ac:chgData name="COULAUD Remi (SNCF VOYAGEURS / DIRECTION GENERALE TRANSILIEN / TN - Mass Transit Academy)" userId="ca3e21ed-bd6d-44ee-9d23-47ddbcccd1f1" providerId="ADAL" clId="{9B840479-4210-4A8D-9F32-3D16F6AB7B10}" dt="2024-11-22T09:38:00.954" v="296" actId="478"/>
          <ac:spMkLst>
            <pc:docMk/>
            <pc:sldMk cId="0" sldId="258"/>
            <ac:spMk id="16" creationId="{00000000-0000-0000-0000-000000000000}"/>
          </ac:spMkLst>
        </pc:spChg>
        <pc:spChg chg="del">
          <ac:chgData name="COULAUD Remi (SNCF VOYAGEURS / DIRECTION GENERALE TRANSILIEN / TN - Mass Transit Academy)" userId="ca3e21ed-bd6d-44ee-9d23-47ddbcccd1f1" providerId="ADAL" clId="{9B840479-4210-4A8D-9F32-3D16F6AB7B10}" dt="2024-11-22T09:38:00.954" v="296" actId="478"/>
          <ac:spMkLst>
            <pc:docMk/>
            <pc:sldMk cId="0" sldId="258"/>
            <ac:spMk id="17" creationId="{00000000-0000-0000-0000-000000000000}"/>
          </ac:spMkLst>
        </pc:spChg>
        <pc:spChg chg="del">
          <ac:chgData name="COULAUD Remi (SNCF VOYAGEURS / DIRECTION GENERALE TRANSILIEN / TN - Mass Transit Academy)" userId="ca3e21ed-bd6d-44ee-9d23-47ddbcccd1f1" providerId="ADAL" clId="{9B840479-4210-4A8D-9F32-3D16F6AB7B10}" dt="2024-11-22T09:38:00.954" v="296" actId="478"/>
          <ac:spMkLst>
            <pc:docMk/>
            <pc:sldMk cId="0" sldId="258"/>
            <ac:spMk id="18" creationId="{00000000-0000-0000-0000-000000000000}"/>
          </ac:spMkLst>
        </pc:spChg>
        <pc:spChg chg="del">
          <ac:chgData name="COULAUD Remi (SNCF VOYAGEURS / DIRECTION GENERALE TRANSILIEN / TN - Mass Transit Academy)" userId="ca3e21ed-bd6d-44ee-9d23-47ddbcccd1f1" providerId="ADAL" clId="{9B840479-4210-4A8D-9F32-3D16F6AB7B10}" dt="2024-11-22T09:38:00.954" v="296" actId="478"/>
          <ac:spMkLst>
            <pc:docMk/>
            <pc:sldMk cId="0" sldId="258"/>
            <ac:spMk id="19" creationId="{00000000-0000-0000-0000-000000000000}"/>
          </ac:spMkLst>
        </pc:spChg>
        <pc:spChg chg="del">
          <ac:chgData name="COULAUD Remi (SNCF VOYAGEURS / DIRECTION GENERALE TRANSILIEN / TN - Mass Transit Academy)" userId="ca3e21ed-bd6d-44ee-9d23-47ddbcccd1f1" providerId="ADAL" clId="{9B840479-4210-4A8D-9F32-3D16F6AB7B10}" dt="2024-11-22T09:38:00.954" v="296" actId="478"/>
          <ac:spMkLst>
            <pc:docMk/>
            <pc:sldMk cId="0" sldId="258"/>
            <ac:spMk id="20" creationId="{00000000-0000-0000-0000-000000000000}"/>
          </ac:spMkLst>
        </pc:spChg>
        <pc:spChg chg="del">
          <ac:chgData name="COULAUD Remi (SNCF VOYAGEURS / DIRECTION GENERALE TRANSILIEN / TN - Mass Transit Academy)" userId="ca3e21ed-bd6d-44ee-9d23-47ddbcccd1f1" providerId="ADAL" clId="{9B840479-4210-4A8D-9F32-3D16F6AB7B10}" dt="2024-11-22T09:38:00.954" v="296" actId="478"/>
          <ac:spMkLst>
            <pc:docMk/>
            <pc:sldMk cId="0" sldId="258"/>
            <ac:spMk id="21" creationId="{00000000-0000-0000-0000-000000000000}"/>
          </ac:spMkLst>
        </pc:spChg>
        <pc:spChg chg="mod">
          <ac:chgData name="COULAUD Remi (SNCF VOYAGEURS / DIRECTION GENERALE TRANSILIEN / TN - Mass Transit Academy)" userId="ca3e21ed-bd6d-44ee-9d23-47ddbcccd1f1" providerId="ADAL" clId="{9B840479-4210-4A8D-9F32-3D16F6AB7B10}" dt="2024-11-22T09:50:09.996" v="451" actId="20577"/>
          <ac:spMkLst>
            <pc:docMk/>
            <pc:sldMk cId="0" sldId="258"/>
            <ac:spMk id="22" creationId="{00000000-0000-0000-0000-000000000000}"/>
          </ac:spMkLst>
        </pc:spChg>
        <pc:spChg chg="del">
          <ac:chgData name="COULAUD Remi (SNCF VOYAGEURS / DIRECTION GENERALE TRANSILIEN / TN - Mass Transit Academy)" userId="ca3e21ed-bd6d-44ee-9d23-47ddbcccd1f1" providerId="ADAL" clId="{9B840479-4210-4A8D-9F32-3D16F6AB7B10}" dt="2024-11-22T09:38:17.983" v="298" actId="478"/>
          <ac:spMkLst>
            <pc:docMk/>
            <pc:sldMk cId="0" sldId="258"/>
            <ac:spMk id="23" creationId="{00000000-0000-0000-0000-000000000000}"/>
          </ac:spMkLst>
        </pc:spChg>
        <pc:spChg chg="del">
          <ac:chgData name="COULAUD Remi (SNCF VOYAGEURS / DIRECTION GENERALE TRANSILIEN / TN - Mass Transit Academy)" userId="ca3e21ed-bd6d-44ee-9d23-47ddbcccd1f1" providerId="ADAL" clId="{9B840479-4210-4A8D-9F32-3D16F6AB7B10}" dt="2024-11-22T09:38:17.983" v="298" actId="478"/>
          <ac:spMkLst>
            <pc:docMk/>
            <pc:sldMk cId="0" sldId="258"/>
            <ac:spMk id="24" creationId="{00000000-0000-0000-0000-000000000000}"/>
          </ac:spMkLst>
        </pc:spChg>
        <pc:spChg chg="del">
          <ac:chgData name="COULAUD Remi (SNCF VOYAGEURS / DIRECTION GENERALE TRANSILIEN / TN - Mass Transit Academy)" userId="ca3e21ed-bd6d-44ee-9d23-47ddbcccd1f1" providerId="ADAL" clId="{9B840479-4210-4A8D-9F32-3D16F6AB7B10}" dt="2024-11-22T09:38:17.983" v="298" actId="478"/>
          <ac:spMkLst>
            <pc:docMk/>
            <pc:sldMk cId="0" sldId="258"/>
            <ac:spMk id="25" creationId="{00000000-0000-0000-0000-000000000000}"/>
          </ac:spMkLst>
        </pc:spChg>
        <pc:spChg chg="del">
          <ac:chgData name="COULAUD Remi (SNCF VOYAGEURS / DIRECTION GENERALE TRANSILIEN / TN - Mass Transit Academy)" userId="ca3e21ed-bd6d-44ee-9d23-47ddbcccd1f1" providerId="ADAL" clId="{9B840479-4210-4A8D-9F32-3D16F6AB7B10}" dt="2024-11-22T09:38:09.862" v="297" actId="478"/>
          <ac:spMkLst>
            <pc:docMk/>
            <pc:sldMk cId="0" sldId="258"/>
            <ac:spMk id="26" creationId="{00000000-0000-0000-0000-000000000000}"/>
          </ac:spMkLst>
        </pc:spChg>
        <pc:spChg chg="mod">
          <ac:chgData name="COULAUD Remi (SNCF VOYAGEURS / DIRECTION GENERALE TRANSILIEN / TN - Mass Transit Academy)" userId="ca3e21ed-bd6d-44ee-9d23-47ddbcccd1f1" providerId="ADAL" clId="{9B840479-4210-4A8D-9F32-3D16F6AB7B10}" dt="2024-11-22T09:38:24.615" v="301" actId="1076"/>
          <ac:spMkLst>
            <pc:docMk/>
            <pc:sldMk cId="0" sldId="258"/>
            <ac:spMk id="27" creationId="{00000000-0000-0000-0000-000000000000}"/>
          </ac:spMkLst>
        </pc:spChg>
        <pc:spChg chg="del mod">
          <ac:chgData name="COULAUD Remi (SNCF VOYAGEURS / DIRECTION GENERALE TRANSILIEN / TN - Mass Transit Academy)" userId="ca3e21ed-bd6d-44ee-9d23-47ddbcccd1f1" providerId="ADAL" clId="{9B840479-4210-4A8D-9F32-3D16F6AB7B10}" dt="2024-11-22T09:38:21.223" v="300" actId="478"/>
          <ac:spMkLst>
            <pc:docMk/>
            <pc:sldMk cId="0" sldId="258"/>
            <ac:spMk id="28" creationId="{00000000-0000-0000-0000-000000000000}"/>
          </ac:spMkLst>
        </pc:spChg>
        <pc:spChg chg="add mod">
          <ac:chgData name="COULAUD Remi (SNCF VOYAGEURS / DIRECTION GENERALE TRANSILIEN / TN - Mass Transit Academy)" userId="ca3e21ed-bd6d-44ee-9d23-47ddbcccd1f1" providerId="ADAL" clId="{9B840479-4210-4A8D-9F32-3D16F6AB7B10}" dt="2024-11-22T09:35:34.290" v="263" actId="14100"/>
          <ac:spMkLst>
            <pc:docMk/>
            <pc:sldMk cId="0" sldId="258"/>
            <ac:spMk id="29" creationId="{B9CBD950-C72D-0CE9-6C06-670D01E7EBD1}"/>
          </ac:spMkLst>
        </pc:spChg>
        <pc:spChg chg="mod">
          <ac:chgData name="COULAUD Remi (SNCF VOYAGEURS / DIRECTION GENERALE TRANSILIEN / TN - Mass Transit Academy)" userId="ca3e21ed-bd6d-44ee-9d23-47ddbcccd1f1" providerId="ADAL" clId="{9B840479-4210-4A8D-9F32-3D16F6AB7B10}" dt="2024-11-22T09:50:02.491" v="436"/>
          <ac:spMkLst>
            <pc:docMk/>
            <pc:sldMk cId="0" sldId="258"/>
            <ac:spMk id="46" creationId="{71F5F1EF-68FC-453C-C3FC-2618A08A31C6}"/>
          </ac:spMkLst>
        </pc:spChg>
        <pc:spChg chg="add del mod">
          <ac:chgData name="COULAUD Remi (SNCF VOYAGEURS / DIRECTION GENERALE TRANSILIEN / TN - Mass Transit Academy)" userId="ca3e21ed-bd6d-44ee-9d23-47ddbcccd1f1" providerId="ADAL" clId="{9B840479-4210-4A8D-9F32-3D16F6AB7B10}" dt="2024-11-22T09:57:00.026" v="470" actId="478"/>
          <ac:spMkLst>
            <pc:docMk/>
            <pc:sldMk cId="0" sldId="258"/>
            <ac:spMk id="47" creationId="{6FB892E4-7FC0-D4FD-01B1-1E444FAB5122}"/>
          </ac:spMkLst>
        </pc:spChg>
        <pc:spChg chg="add mod">
          <ac:chgData name="COULAUD Remi (SNCF VOYAGEURS / DIRECTION GENERALE TRANSILIEN / TN - Mass Transit Academy)" userId="ca3e21ed-bd6d-44ee-9d23-47ddbcccd1f1" providerId="ADAL" clId="{9B840479-4210-4A8D-9F32-3D16F6AB7B10}" dt="2024-11-22T09:52:27.426" v="468" actId="1076"/>
          <ac:spMkLst>
            <pc:docMk/>
            <pc:sldMk cId="0" sldId="258"/>
            <ac:spMk id="53" creationId="{AE3064BE-72B1-AB8A-0AEB-01CD07782053}"/>
          </ac:spMkLst>
        </pc:spChg>
        <pc:spChg chg="add mod">
          <ac:chgData name="COULAUD Remi (SNCF VOYAGEURS / DIRECTION GENERALE TRANSILIEN / TN - Mass Transit Academy)" userId="ca3e21ed-bd6d-44ee-9d23-47ddbcccd1f1" providerId="ADAL" clId="{9B840479-4210-4A8D-9F32-3D16F6AB7B10}" dt="2024-11-22T09:52:29.441" v="469" actId="1076"/>
          <ac:spMkLst>
            <pc:docMk/>
            <pc:sldMk cId="0" sldId="258"/>
            <ac:spMk id="55" creationId="{B7A7C409-EF88-7C30-2A12-9FA92EE18DDD}"/>
          </ac:spMkLst>
        </pc:spChg>
        <pc:spChg chg="add mod">
          <ac:chgData name="COULAUD Remi (SNCF VOYAGEURS / DIRECTION GENERALE TRANSILIEN / TN - Mass Transit Academy)" userId="ca3e21ed-bd6d-44ee-9d23-47ddbcccd1f1" providerId="ADAL" clId="{9B840479-4210-4A8D-9F32-3D16F6AB7B10}" dt="2024-11-22T09:58:21.037" v="600" actId="1076"/>
          <ac:spMkLst>
            <pc:docMk/>
            <pc:sldMk cId="0" sldId="258"/>
            <ac:spMk id="62" creationId="{EF2B65F8-E61D-CFDF-DF25-C8012DFF35BA}"/>
          </ac:spMkLst>
        </pc:spChg>
        <pc:spChg chg="add mod">
          <ac:chgData name="COULAUD Remi (SNCF VOYAGEURS / DIRECTION GENERALE TRANSILIEN / TN - Mass Transit Academy)" userId="ca3e21ed-bd6d-44ee-9d23-47ddbcccd1f1" providerId="ADAL" clId="{9B840479-4210-4A8D-9F32-3D16F6AB7B10}" dt="2024-11-22T09:59:49.791" v="1026" actId="20577"/>
          <ac:spMkLst>
            <pc:docMk/>
            <pc:sldMk cId="0" sldId="258"/>
            <ac:spMk id="63" creationId="{07711238-2778-84C3-1A75-43067E328B43}"/>
          </ac:spMkLst>
        </pc:spChg>
        <pc:grpChg chg="del">
          <ac:chgData name="COULAUD Remi (SNCF VOYAGEURS / DIRECTION GENERALE TRANSILIEN / TN - Mass Transit Academy)" userId="ca3e21ed-bd6d-44ee-9d23-47ddbcccd1f1" providerId="ADAL" clId="{9B840479-4210-4A8D-9F32-3D16F6AB7B10}" dt="2024-11-22T09:50:02.134" v="435" actId="478"/>
          <ac:grpSpMkLst>
            <pc:docMk/>
            <pc:sldMk cId="0" sldId="258"/>
            <ac:grpSpMk id="9" creationId="{00000000-0000-0000-0000-000000000000}"/>
          </ac:grpSpMkLst>
        </pc:grpChg>
        <pc:grpChg chg="add mod">
          <ac:chgData name="COULAUD Remi (SNCF VOYAGEURS / DIRECTION GENERALE TRANSILIEN / TN - Mass Transit Academy)" userId="ca3e21ed-bd6d-44ee-9d23-47ddbcccd1f1" providerId="ADAL" clId="{9B840479-4210-4A8D-9F32-3D16F6AB7B10}" dt="2024-11-22T09:57:52.309" v="480" actId="1076"/>
          <ac:grpSpMkLst>
            <pc:docMk/>
            <pc:sldMk cId="0" sldId="258"/>
            <ac:grpSpMk id="45" creationId="{65B004D6-07C5-8F6C-9B65-CC7C4F157EDB}"/>
          </ac:grpSpMkLst>
        </pc:grpChg>
        <pc:graphicFrameChg chg="add del mod modGraphic">
          <ac:chgData name="COULAUD Remi (SNCF VOYAGEURS / DIRECTION GENERALE TRANSILIEN / TN - Mass Transit Academy)" userId="ca3e21ed-bd6d-44ee-9d23-47ddbcccd1f1" providerId="ADAL" clId="{9B840479-4210-4A8D-9F32-3D16F6AB7B10}" dt="2024-11-22T09:47:46.632" v="378" actId="478"/>
          <ac:graphicFrameMkLst>
            <pc:docMk/>
            <pc:sldMk cId="0" sldId="258"/>
            <ac:graphicFrameMk id="38" creationId="{EAFA889E-4E8A-6FF4-C541-469969A64DA2}"/>
          </ac:graphicFrameMkLst>
        </pc:graphicFrameChg>
        <pc:picChg chg="add del mod">
          <ac:chgData name="COULAUD Remi (SNCF VOYAGEURS / DIRECTION GENERALE TRANSILIEN / TN - Mass Transit Academy)" userId="ca3e21ed-bd6d-44ee-9d23-47ddbcccd1f1" providerId="ADAL" clId="{9B840479-4210-4A8D-9F32-3D16F6AB7B10}" dt="2024-11-22T09:45:13.900" v="310" actId="478"/>
          <ac:picMkLst>
            <pc:docMk/>
            <pc:sldMk cId="0" sldId="258"/>
            <ac:picMk id="31" creationId="{3F3A36E6-62C2-2981-FA4B-4B5EBFE55198}"/>
          </ac:picMkLst>
        </pc:picChg>
        <pc:picChg chg="add mod">
          <ac:chgData name="COULAUD Remi (SNCF VOYAGEURS / DIRECTION GENERALE TRANSILIEN / TN - Mass Transit Academy)" userId="ca3e21ed-bd6d-44ee-9d23-47ddbcccd1f1" providerId="ADAL" clId="{9B840479-4210-4A8D-9F32-3D16F6AB7B10}" dt="2024-11-22T09:47:50.962" v="380" actId="1076"/>
          <ac:picMkLst>
            <pc:docMk/>
            <pc:sldMk cId="0" sldId="258"/>
            <ac:picMk id="33" creationId="{F0065663-698C-C700-27FE-60CD20F2CF83}"/>
          </ac:picMkLst>
        </pc:picChg>
        <pc:picChg chg="add mod">
          <ac:chgData name="COULAUD Remi (SNCF VOYAGEURS / DIRECTION GENERALE TRANSILIEN / TN - Mass Transit Academy)" userId="ca3e21ed-bd6d-44ee-9d23-47ddbcccd1f1" providerId="ADAL" clId="{9B840479-4210-4A8D-9F32-3D16F6AB7B10}" dt="2024-11-22T09:50:04.741" v="437" actId="1076"/>
          <ac:picMkLst>
            <pc:docMk/>
            <pc:sldMk cId="0" sldId="258"/>
            <ac:picMk id="35" creationId="{94BD00CD-6246-1697-CCE7-DB67CEE73B23}"/>
          </ac:picMkLst>
        </pc:picChg>
        <pc:picChg chg="add del mod">
          <ac:chgData name="COULAUD Remi (SNCF VOYAGEURS / DIRECTION GENERALE TRANSILIEN / TN - Mass Transit Academy)" userId="ca3e21ed-bd6d-44ee-9d23-47ddbcccd1f1" providerId="ADAL" clId="{9B840479-4210-4A8D-9F32-3D16F6AB7B10}" dt="2024-11-22T09:47:49.538" v="379" actId="478"/>
          <ac:picMkLst>
            <pc:docMk/>
            <pc:sldMk cId="0" sldId="258"/>
            <ac:picMk id="37" creationId="{C9328D51-6426-8371-4541-D1156D98E08F}"/>
          </ac:picMkLst>
        </pc:picChg>
        <pc:picChg chg="add del mod">
          <ac:chgData name="COULAUD Remi (SNCF VOYAGEURS / DIRECTION GENERALE TRANSILIEN / TN - Mass Transit Academy)" userId="ca3e21ed-bd6d-44ee-9d23-47ddbcccd1f1" providerId="ADAL" clId="{9B840479-4210-4A8D-9F32-3D16F6AB7B10}" dt="2024-11-22T09:47:49.538" v="379" actId="478"/>
          <ac:picMkLst>
            <pc:docMk/>
            <pc:sldMk cId="0" sldId="258"/>
            <ac:picMk id="40" creationId="{3CCEDD95-4365-54E8-31CB-BB0C5E2178BA}"/>
          </ac:picMkLst>
        </pc:picChg>
        <pc:picChg chg="add del mod">
          <ac:chgData name="COULAUD Remi (SNCF VOYAGEURS / DIRECTION GENERALE TRANSILIEN / TN - Mass Transit Academy)" userId="ca3e21ed-bd6d-44ee-9d23-47ddbcccd1f1" providerId="ADAL" clId="{9B840479-4210-4A8D-9F32-3D16F6AB7B10}" dt="2024-11-22T09:47:49.538" v="379" actId="478"/>
          <ac:picMkLst>
            <pc:docMk/>
            <pc:sldMk cId="0" sldId="258"/>
            <ac:picMk id="42" creationId="{A8299303-62FD-9DF1-C5D1-74D7B7FE0D92}"/>
          </ac:picMkLst>
        </pc:picChg>
        <pc:picChg chg="add mod">
          <ac:chgData name="COULAUD Remi (SNCF VOYAGEURS / DIRECTION GENERALE TRANSILIEN / TN - Mass Transit Academy)" userId="ca3e21ed-bd6d-44ee-9d23-47ddbcccd1f1" providerId="ADAL" clId="{9B840479-4210-4A8D-9F32-3D16F6AB7B10}" dt="2024-11-22T09:57:50.940" v="479" actId="1076"/>
          <ac:picMkLst>
            <pc:docMk/>
            <pc:sldMk cId="0" sldId="258"/>
            <ac:picMk id="44" creationId="{1D12D0A7-2D79-0594-8058-94D620695A55}"/>
          </ac:picMkLst>
        </pc:picChg>
        <pc:picChg chg="add mod">
          <ac:chgData name="COULAUD Remi (SNCF VOYAGEURS / DIRECTION GENERALE TRANSILIEN / TN - Mass Transit Academy)" userId="ca3e21ed-bd6d-44ee-9d23-47ddbcccd1f1" providerId="ADAL" clId="{9B840479-4210-4A8D-9F32-3D16F6AB7B10}" dt="2024-11-22T09:52:19.250" v="465" actId="1076"/>
          <ac:picMkLst>
            <pc:docMk/>
            <pc:sldMk cId="0" sldId="258"/>
            <ac:picMk id="49" creationId="{AF82A95E-647B-812D-2DC0-B1AB73BDA5A1}"/>
          </ac:picMkLst>
        </pc:picChg>
        <pc:picChg chg="add mod">
          <ac:chgData name="COULAUD Remi (SNCF VOYAGEURS / DIRECTION GENERALE TRANSILIEN / TN - Mass Transit Academy)" userId="ca3e21ed-bd6d-44ee-9d23-47ddbcccd1f1" providerId="ADAL" clId="{9B840479-4210-4A8D-9F32-3D16F6AB7B10}" dt="2024-11-22T09:51:19.411" v="460" actId="1076"/>
          <ac:picMkLst>
            <pc:docMk/>
            <pc:sldMk cId="0" sldId="258"/>
            <ac:picMk id="51" creationId="{CD634741-6C06-F7A3-C3C7-EF877D2E6CB1}"/>
          </ac:picMkLst>
        </pc:picChg>
        <pc:picChg chg="add mod">
          <ac:chgData name="COULAUD Remi (SNCF VOYAGEURS / DIRECTION GENERALE TRANSILIEN / TN - Mass Transit Academy)" userId="ca3e21ed-bd6d-44ee-9d23-47ddbcccd1f1" providerId="ADAL" clId="{9B840479-4210-4A8D-9F32-3D16F6AB7B10}" dt="2024-11-22T09:57:49.322" v="478" actId="1076"/>
          <ac:picMkLst>
            <pc:docMk/>
            <pc:sldMk cId="0" sldId="258"/>
            <ac:picMk id="57" creationId="{4440C619-7C80-C554-82C2-807B138F8CDF}"/>
          </ac:picMkLst>
        </pc:picChg>
        <pc:picChg chg="add">
          <ac:chgData name="COULAUD Remi (SNCF VOYAGEURS / DIRECTION GENERALE TRANSILIEN / TN - Mass Transit Academy)" userId="ca3e21ed-bd6d-44ee-9d23-47ddbcccd1f1" providerId="ADAL" clId="{9B840479-4210-4A8D-9F32-3D16F6AB7B10}" dt="2024-11-22T09:57:15.470" v="473" actId="22"/>
          <ac:picMkLst>
            <pc:docMk/>
            <pc:sldMk cId="0" sldId="258"/>
            <ac:picMk id="59" creationId="{A1BF1E41-66A7-1A8B-8233-BF729CEC223F}"/>
          </ac:picMkLst>
        </pc:picChg>
        <pc:picChg chg="add mod">
          <ac:chgData name="COULAUD Remi (SNCF VOYAGEURS / DIRECTION GENERALE TRANSILIEN / TN - Mass Transit Academy)" userId="ca3e21ed-bd6d-44ee-9d23-47ddbcccd1f1" providerId="ADAL" clId="{9B840479-4210-4A8D-9F32-3D16F6AB7B10}" dt="2024-11-22T09:57:48.373" v="477" actId="1076"/>
          <ac:picMkLst>
            <pc:docMk/>
            <pc:sldMk cId="0" sldId="258"/>
            <ac:picMk id="61" creationId="{EC3C352A-A0BC-FA37-E014-167333AFCF77}"/>
          </ac:picMkLst>
        </pc:picChg>
      </pc:sldChg>
      <pc:sldChg chg="addSp new mod">
        <pc:chgData name="COULAUD Remi (SNCF VOYAGEURS / DIRECTION GENERALE TRANSILIEN / TN - Mass Transit Academy)" userId="ca3e21ed-bd6d-44ee-9d23-47ddbcccd1f1" providerId="ADAL" clId="{9B840479-4210-4A8D-9F32-3D16F6AB7B10}" dt="2024-11-22T09:37:11.866" v="265" actId="22"/>
        <pc:sldMkLst>
          <pc:docMk/>
          <pc:sldMk cId="3338746107" sldId="278"/>
        </pc:sldMkLst>
        <pc:picChg chg="add">
          <ac:chgData name="COULAUD Remi (SNCF VOYAGEURS / DIRECTION GENERALE TRANSILIEN / TN - Mass Transit Academy)" userId="ca3e21ed-bd6d-44ee-9d23-47ddbcccd1f1" providerId="ADAL" clId="{9B840479-4210-4A8D-9F32-3D16F6AB7B10}" dt="2024-11-22T09:37:11.866" v="265" actId="22"/>
          <ac:picMkLst>
            <pc:docMk/>
            <pc:sldMk cId="3338746107" sldId="278"/>
            <ac:picMk id="3" creationId="{1FD20EA9-FAF4-B2F2-290B-7193DF4168D2}"/>
          </ac:picMkLst>
        </pc:picChg>
      </pc:sldChg>
      <pc:sldChg chg="addSp delSp new mod">
        <pc:chgData name="COULAUD Remi (SNCF VOYAGEURS / DIRECTION GENERALE TRANSILIEN / TN - Mass Transit Academy)" userId="ca3e21ed-bd6d-44ee-9d23-47ddbcccd1f1" providerId="ADAL" clId="{9B840479-4210-4A8D-9F32-3D16F6AB7B10}" dt="2024-11-22T10:00:16.761" v="1069" actId="21"/>
        <pc:sldMkLst>
          <pc:docMk/>
          <pc:sldMk cId="1375798609" sldId="279"/>
        </pc:sldMkLst>
        <pc:picChg chg="add del">
          <ac:chgData name="COULAUD Remi (SNCF VOYAGEURS / DIRECTION GENERALE TRANSILIEN / TN - Mass Transit Academy)" userId="ca3e21ed-bd6d-44ee-9d23-47ddbcccd1f1" providerId="ADAL" clId="{9B840479-4210-4A8D-9F32-3D16F6AB7B10}" dt="2024-11-22T10:00:16.761" v="1069" actId="21"/>
          <ac:picMkLst>
            <pc:docMk/>
            <pc:sldMk cId="1375798609" sldId="279"/>
            <ac:picMk id="3" creationId="{DA51B2D1-6EF8-C403-AB34-F2B37AC760A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Medium" panose="020B0502040204020203" pitchFamily="2" charset="0"/>
                <a:ea typeface="+mn-ea"/>
                <a:cs typeface="Poppins Medium" panose="020B0502040204020203" pitchFamily="2" charset="0"/>
              </a:defRPr>
            </a:pPr>
            <a:r>
              <a:rPr lang="en-US" dirty="0" err="1"/>
              <a:t>L’insécurité</a:t>
            </a:r>
            <a:r>
              <a:rPr lang="en-US" baseline="0" dirty="0"/>
              <a:t> : un </a:t>
            </a:r>
            <a:r>
              <a:rPr lang="en-US" baseline="0" dirty="0" err="1"/>
              <a:t>critère</a:t>
            </a:r>
            <a:r>
              <a:rPr lang="en-US" baseline="0" dirty="0"/>
              <a:t> multi-</a:t>
            </a:r>
            <a:r>
              <a:rPr lang="en-US" baseline="0" dirty="0" err="1"/>
              <a:t>factoriel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Poppins Medium" panose="020B0502040204020203" pitchFamily="2" charset="0"/>
              <a:ea typeface="+mn-ea"/>
              <a:cs typeface="Poppins Medium" panose="020B0502040204020203" pitchFamily="2" charset="0"/>
            </a:defRPr>
          </a:pPr>
          <a:endParaRPr lang="fr-FR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Proxy pour estimer l'insécurité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Feuil1!$A$2:$A$6</c:f>
              <c:strCache>
                <c:ptCount val="5"/>
                <c:pt idx="0">
                  <c:v>Affluence</c:v>
                </c:pt>
                <c:pt idx="1">
                  <c:v>Temps d'attente</c:v>
                </c:pt>
                <c:pt idx="2">
                  <c:v>Criminalité</c:v>
                </c:pt>
                <c:pt idx="3">
                  <c:v>Fraude</c:v>
                </c:pt>
                <c:pt idx="4">
                  <c:v>Présence en gare</c:v>
                </c:pt>
              </c:strCache>
            </c:strRef>
          </c:cat>
          <c:val>
            <c:numRef>
              <c:f>Feuil1!$B$2:$B$6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0-1E43-4FAD-BE2E-B0454F9C20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8421056"/>
        <c:axId val="2028434976"/>
      </c:radarChart>
      <c:catAx>
        <c:axId val="2028421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Medium" panose="020B0502040204020203" pitchFamily="2" charset="0"/>
                <a:ea typeface="+mn-ea"/>
                <a:cs typeface="Poppins Medium" panose="020B0502040204020203" pitchFamily="2" charset="0"/>
              </a:defRPr>
            </a:pPr>
            <a:endParaRPr lang="fr-FR"/>
          </a:p>
        </c:txPr>
        <c:crossAx val="2028434976"/>
        <c:crosses val="autoZero"/>
        <c:auto val="1"/>
        <c:lblAlgn val="ctr"/>
        <c:lblOffset val="100"/>
        <c:noMultiLvlLbl val="0"/>
      </c:catAx>
      <c:valAx>
        <c:axId val="202843497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28421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Poppins Medium" panose="020B0502040204020203" pitchFamily="2" charset="0"/>
          <a:cs typeface="Poppins Medium" panose="020B0502040204020203" pitchFamily="2" charset="0"/>
        </a:defRPr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‹N°›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C49F49-D81F-D86B-376C-E7B12D8AC9E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10071100"/>
            <a:ext cx="4079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00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13" Type="http://schemas.openxmlformats.org/officeDocument/2006/relationships/image" Target="../media/image8.png"/><Relationship Id="rId18" Type="http://schemas.openxmlformats.org/officeDocument/2006/relationships/image" Target="../media/image15.svg"/><Relationship Id="rId3" Type="http://schemas.openxmlformats.org/officeDocument/2006/relationships/image" Target="../media/image10.png"/><Relationship Id="rId21" Type="http://schemas.openxmlformats.org/officeDocument/2006/relationships/image" Target="../media/image47.png"/><Relationship Id="rId7" Type="http://schemas.openxmlformats.org/officeDocument/2006/relationships/image" Target="../media/image55.png"/><Relationship Id="rId12" Type="http://schemas.openxmlformats.org/officeDocument/2006/relationships/image" Target="../media/image7.sv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3.svg"/><Relationship Id="rId20" Type="http://schemas.openxmlformats.org/officeDocument/2006/relationships/image" Target="../media/image4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svg"/><Relationship Id="rId11" Type="http://schemas.openxmlformats.org/officeDocument/2006/relationships/image" Target="../media/image6.png"/><Relationship Id="rId5" Type="http://schemas.openxmlformats.org/officeDocument/2006/relationships/image" Target="../media/image53.png"/><Relationship Id="rId15" Type="http://schemas.openxmlformats.org/officeDocument/2006/relationships/image" Target="../media/image12.png"/><Relationship Id="rId23" Type="http://schemas.openxmlformats.org/officeDocument/2006/relationships/image" Target="../media/image21.png"/><Relationship Id="rId10" Type="http://schemas.openxmlformats.org/officeDocument/2006/relationships/image" Target="../media/image58.svg"/><Relationship Id="rId19" Type="http://schemas.openxmlformats.org/officeDocument/2006/relationships/image" Target="../media/image45.png"/><Relationship Id="rId4" Type="http://schemas.openxmlformats.org/officeDocument/2006/relationships/image" Target="../media/image11.svg"/><Relationship Id="rId9" Type="http://schemas.openxmlformats.org/officeDocument/2006/relationships/image" Target="../media/image57.png"/><Relationship Id="rId14" Type="http://schemas.openxmlformats.org/officeDocument/2006/relationships/image" Target="../media/image9.svg"/><Relationship Id="rId22" Type="http://schemas.openxmlformats.org/officeDocument/2006/relationships/image" Target="../media/image4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13" Type="http://schemas.openxmlformats.org/officeDocument/2006/relationships/image" Target="../media/image8.png"/><Relationship Id="rId18" Type="http://schemas.openxmlformats.org/officeDocument/2006/relationships/image" Target="../media/image15.svg"/><Relationship Id="rId3" Type="http://schemas.openxmlformats.org/officeDocument/2006/relationships/image" Target="../media/image10.png"/><Relationship Id="rId21" Type="http://schemas.openxmlformats.org/officeDocument/2006/relationships/image" Target="../media/image47.png"/><Relationship Id="rId7" Type="http://schemas.openxmlformats.org/officeDocument/2006/relationships/image" Target="../media/image55.png"/><Relationship Id="rId12" Type="http://schemas.openxmlformats.org/officeDocument/2006/relationships/image" Target="../media/image7.sv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3.svg"/><Relationship Id="rId20" Type="http://schemas.openxmlformats.org/officeDocument/2006/relationships/image" Target="../media/image4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svg"/><Relationship Id="rId11" Type="http://schemas.openxmlformats.org/officeDocument/2006/relationships/image" Target="../media/image6.png"/><Relationship Id="rId5" Type="http://schemas.openxmlformats.org/officeDocument/2006/relationships/image" Target="../media/image53.png"/><Relationship Id="rId15" Type="http://schemas.openxmlformats.org/officeDocument/2006/relationships/image" Target="../media/image12.png"/><Relationship Id="rId23" Type="http://schemas.openxmlformats.org/officeDocument/2006/relationships/image" Target="../media/image21.png"/><Relationship Id="rId10" Type="http://schemas.openxmlformats.org/officeDocument/2006/relationships/image" Target="../media/image58.svg"/><Relationship Id="rId19" Type="http://schemas.openxmlformats.org/officeDocument/2006/relationships/image" Target="../media/image45.png"/><Relationship Id="rId4" Type="http://schemas.openxmlformats.org/officeDocument/2006/relationships/image" Target="../media/image11.svg"/><Relationship Id="rId9" Type="http://schemas.openxmlformats.org/officeDocument/2006/relationships/image" Target="../media/image57.png"/><Relationship Id="rId14" Type="http://schemas.openxmlformats.org/officeDocument/2006/relationships/image" Target="../media/image9.svg"/><Relationship Id="rId22" Type="http://schemas.openxmlformats.org/officeDocument/2006/relationships/image" Target="../media/image4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13" Type="http://schemas.openxmlformats.org/officeDocument/2006/relationships/image" Target="../media/image8.png"/><Relationship Id="rId18" Type="http://schemas.openxmlformats.org/officeDocument/2006/relationships/image" Target="../media/image15.svg"/><Relationship Id="rId3" Type="http://schemas.openxmlformats.org/officeDocument/2006/relationships/image" Target="../media/image10.png"/><Relationship Id="rId21" Type="http://schemas.openxmlformats.org/officeDocument/2006/relationships/image" Target="../media/image47.png"/><Relationship Id="rId7" Type="http://schemas.openxmlformats.org/officeDocument/2006/relationships/image" Target="../media/image55.png"/><Relationship Id="rId12" Type="http://schemas.openxmlformats.org/officeDocument/2006/relationships/image" Target="../media/image7.sv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3.svg"/><Relationship Id="rId20" Type="http://schemas.openxmlformats.org/officeDocument/2006/relationships/image" Target="../media/image4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svg"/><Relationship Id="rId11" Type="http://schemas.openxmlformats.org/officeDocument/2006/relationships/image" Target="../media/image6.png"/><Relationship Id="rId5" Type="http://schemas.openxmlformats.org/officeDocument/2006/relationships/image" Target="../media/image53.png"/><Relationship Id="rId15" Type="http://schemas.openxmlformats.org/officeDocument/2006/relationships/image" Target="../media/image12.png"/><Relationship Id="rId23" Type="http://schemas.openxmlformats.org/officeDocument/2006/relationships/image" Target="../media/image21.png"/><Relationship Id="rId10" Type="http://schemas.openxmlformats.org/officeDocument/2006/relationships/image" Target="../media/image58.svg"/><Relationship Id="rId19" Type="http://schemas.openxmlformats.org/officeDocument/2006/relationships/image" Target="../media/image45.png"/><Relationship Id="rId4" Type="http://schemas.openxmlformats.org/officeDocument/2006/relationships/image" Target="../media/image11.svg"/><Relationship Id="rId9" Type="http://schemas.openxmlformats.org/officeDocument/2006/relationships/image" Target="../media/image57.png"/><Relationship Id="rId14" Type="http://schemas.openxmlformats.org/officeDocument/2006/relationships/image" Target="../media/image9.svg"/><Relationship Id="rId22" Type="http://schemas.openxmlformats.org/officeDocument/2006/relationships/image" Target="../media/image4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13" Type="http://schemas.openxmlformats.org/officeDocument/2006/relationships/image" Target="../media/image8.png"/><Relationship Id="rId18" Type="http://schemas.openxmlformats.org/officeDocument/2006/relationships/image" Target="../media/image15.svg"/><Relationship Id="rId3" Type="http://schemas.openxmlformats.org/officeDocument/2006/relationships/image" Target="../media/image10.png"/><Relationship Id="rId21" Type="http://schemas.openxmlformats.org/officeDocument/2006/relationships/image" Target="../media/image47.png"/><Relationship Id="rId7" Type="http://schemas.openxmlformats.org/officeDocument/2006/relationships/image" Target="../media/image55.png"/><Relationship Id="rId12" Type="http://schemas.openxmlformats.org/officeDocument/2006/relationships/image" Target="../media/image7.sv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3.svg"/><Relationship Id="rId20" Type="http://schemas.openxmlformats.org/officeDocument/2006/relationships/image" Target="../media/image4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svg"/><Relationship Id="rId11" Type="http://schemas.openxmlformats.org/officeDocument/2006/relationships/image" Target="../media/image6.png"/><Relationship Id="rId5" Type="http://schemas.openxmlformats.org/officeDocument/2006/relationships/image" Target="../media/image53.png"/><Relationship Id="rId15" Type="http://schemas.openxmlformats.org/officeDocument/2006/relationships/image" Target="../media/image12.png"/><Relationship Id="rId23" Type="http://schemas.openxmlformats.org/officeDocument/2006/relationships/image" Target="../media/image21.png"/><Relationship Id="rId10" Type="http://schemas.openxmlformats.org/officeDocument/2006/relationships/image" Target="../media/image58.svg"/><Relationship Id="rId19" Type="http://schemas.openxmlformats.org/officeDocument/2006/relationships/image" Target="../media/image45.png"/><Relationship Id="rId4" Type="http://schemas.openxmlformats.org/officeDocument/2006/relationships/image" Target="../media/image11.svg"/><Relationship Id="rId9" Type="http://schemas.openxmlformats.org/officeDocument/2006/relationships/image" Target="../media/image57.png"/><Relationship Id="rId14" Type="http://schemas.openxmlformats.org/officeDocument/2006/relationships/image" Target="../media/image9.svg"/><Relationship Id="rId22" Type="http://schemas.openxmlformats.org/officeDocument/2006/relationships/image" Target="../media/image4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13" Type="http://schemas.openxmlformats.org/officeDocument/2006/relationships/image" Target="../media/image8.png"/><Relationship Id="rId18" Type="http://schemas.openxmlformats.org/officeDocument/2006/relationships/image" Target="../media/image15.svg"/><Relationship Id="rId3" Type="http://schemas.openxmlformats.org/officeDocument/2006/relationships/image" Target="../media/image10.png"/><Relationship Id="rId21" Type="http://schemas.openxmlformats.org/officeDocument/2006/relationships/image" Target="../media/image47.png"/><Relationship Id="rId7" Type="http://schemas.openxmlformats.org/officeDocument/2006/relationships/image" Target="../media/image55.png"/><Relationship Id="rId12" Type="http://schemas.openxmlformats.org/officeDocument/2006/relationships/image" Target="../media/image7.sv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3.svg"/><Relationship Id="rId20" Type="http://schemas.openxmlformats.org/officeDocument/2006/relationships/image" Target="../media/image4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svg"/><Relationship Id="rId11" Type="http://schemas.openxmlformats.org/officeDocument/2006/relationships/image" Target="../media/image6.png"/><Relationship Id="rId5" Type="http://schemas.openxmlformats.org/officeDocument/2006/relationships/image" Target="../media/image53.png"/><Relationship Id="rId15" Type="http://schemas.openxmlformats.org/officeDocument/2006/relationships/image" Target="../media/image12.png"/><Relationship Id="rId23" Type="http://schemas.openxmlformats.org/officeDocument/2006/relationships/image" Target="../media/image21.png"/><Relationship Id="rId10" Type="http://schemas.openxmlformats.org/officeDocument/2006/relationships/image" Target="../media/image58.svg"/><Relationship Id="rId19" Type="http://schemas.openxmlformats.org/officeDocument/2006/relationships/image" Target="../media/image45.png"/><Relationship Id="rId4" Type="http://schemas.openxmlformats.org/officeDocument/2006/relationships/image" Target="../media/image11.svg"/><Relationship Id="rId9" Type="http://schemas.openxmlformats.org/officeDocument/2006/relationships/image" Target="../media/image57.png"/><Relationship Id="rId14" Type="http://schemas.openxmlformats.org/officeDocument/2006/relationships/image" Target="../media/image9.svg"/><Relationship Id="rId22" Type="http://schemas.openxmlformats.org/officeDocument/2006/relationships/image" Target="../media/image4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13" Type="http://schemas.openxmlformats.org/officeDocument/2006/relationships/image" Target="../media/image12.png"/><Relationship Id="rId18" Type="http://schemas.openxmlformats.org/officeDocument/2006/relationships/image" Target="../media/image46.svg"/><Relationship Id="rId3" Type="http://schemas.openxmlformats.org/officeDocument/2006/relationships/image" Target="../media/image10.png"/><Relationship Id="rId21" Type="http://schemas.openxmlformats.org/officeDocument/2006/relationships/image" Target="../media/image21.png"/><Relationship Id="rId7" Type="http://schemas.openxmlformats.org/officeDocument/2006/relationships/image" Target="../media/image57.png"/><Relationship Id="rId12" Type="http://schemas.openxmlformats.org/officeDocument/2006/relationships/image" Target="../media/image9.sv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5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svg"/><Relationship Id="rId11" Type="http://schemas.openxmlformats.org/officeDocument/2006/relationships/image" Target="../media/image8.png"/><Relationship Id="rId5" Type="http://schemas.openxmlformats.org/officeDocument/2006/relationships/image" Target="../media/image55.png"/><Relationship Id="rId15" Type="http://schemas.openxmlformats.org/officeDocument/2006/relationships/image" Target="../media/image14.png"/><Relationship Id="rId10" Type="http://schemas.openxmlformats.org/officeDocument/2006/relationships/image" Target="../media/image7.svg"/><Relationship Id="rId19" Type="http://schemas.openxmlformats.org/officeDocument/2006/relationships/image" Target="../media/image47.png"/><Relationship Id="rId4" Type="http://schemas.openxmlformats.org/officeDocument/2006/relationships/image" Target="../media/image11.svg"/><Relationship Id="rId9" Type="http://schemas.openxmlformats.org/officeDocument/2006/relationships/image" Target="../media/image6.png"/><Relationship Id="rId14" Type="http://schemas.openxmlformats.org/officeDocument/2006/relationships/image" Target="../media/image13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55.png"/><Relationship Id="rId18" Type="http://schemas.openxmlformats.org/officeDocument/2006/relationships/image" Target="../media/image46.svg"/><Relationship Id="rId3" Type="http://schemas.openxmlformats.org/officeDocument/2006/relationships/image" Target="../media/image10.png"/><Relationship Id="rId21" Type="http://schemas.openxmlformats.org/officeDocument/2006/relationships/image" Target="../media/image21.png"/><Relationship Id="rId7" Type="http://schemas.openxmlformats.org/officeDocument/2006/relationships/image" Target="../media/image6.png"/><Relationship Id="rId12" Type="http://schemas.openxmlformats.org/officeDocument/2006/relationships/image" Target="../media/image13.sv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5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svg"/><Relationship Id="rId11" Type="http://schemas.openxmlformats.org/officeDocument/2006/relationships/image" Target="../media/image12.png"/><Relationship Id="rId5" Type="http://schemas.openxmlformats.org/officeDocument/2006/relationships/image" Target="../media/image57.png"/><Relationship Id="rId15" Type="http://schemas.openxmlformats.org/officeDocument/2006/relationships/image" Target="../media/image14.png"/><Relationship Id="rId23" Type="http://schemas.openxmlformats.org/officeDocument/2006/relationships/image" Target="../media/image54.svg"/><Relationship Id="rId10" Type="http://schemas.openxmlformats.org/officeDocument/2006/relationships/image" Target="../media/image9.svg"/><Relationship Id="rId19" Type="http://schemas.openxmlformats.org/officeDocument/2006/relationships/image" Target="../media/image47.png"/><Relationship Id="rId4" Type="http://schemas.openxmlformats.org/officeDocument/2006/relationships/image" Target="../media/image11.svg"/><Relationship Id="rId9" Type="http://schemas.openxmlformats.org/officeDocument/2006/relationships/image" Target="../media/image8.png"/><Relationship Id="rId14" Type="http://schemas.openxmlformats.org/officeDocument/2006/relationships/image" Target="../media/image56.svg"/><Relationship Id="rId22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13" Type="http://schemas.openxmlformats.org/officeDocument/2006/relationships/image" Target="../media/image12.png"/><Relationship Id="rId18" Type="http://schemas.openxmlformats.org/officeDocument/2006/relationships/image" Target="../media/image46.svg"/><Relationship Id="rId3" Type="http://schemas.openxmlformats.org/officeDocument/2006/relationships/image" Target="../media/image10.png"/><Relationship Id="rId21" Type="http://schemas.openxmlformats.org/officeDocument/2006/relationships/image" Target="../media/image21.png"/><Relationship Id="rId7" Type="http://schemas.openxmlformats.org/officeDocument/2006/relationships/image" Target="../media/image57.png"/><Relationship Id="rId12" Type="http://schemas.openxmlformats.org/officeDocument/2006/relationships/image" Target="../media/image9.sv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5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svg"/><Relationship Id="rId11" Type="http://schemas.openxmlformats.org/officeDocument/2006/relationships/image" Target="../media/image8.png"/><Relationship Id="rId5" Type="http://schemas.openxmlformats.org/officeDocument/2006/relationships/image" Target="../media/image55.png"/><Relationship Id="rId15" Type="http://schemas.openxmlformats.org/officeDocument/2006/relationships/image" Target="../media/image14.png"/><Relationship Id="rId10" Type="http://schemas.openxmlformats.org/officeDocument/2006/relationships/image" Target="../media/image7.svg"/><Relationship Id="rId19" Type="http://schemas.openxmlformats.org/officeDocument/2006/relationships/image" Target="../media/image47.png"/><Relationship Id="rId4" Type="http://schemas.openxmlformats.org/officeDocument/2006/relationships/image" Target="../media/image11.svg"/><Relationship Id="rId9" Type="http://schemas.openxmlformats.org/officeDocument/2006/relationships/image" Target="../media/image6.png"/><Relationship Id="rId14" Type="http://schemas.openxmlformats.org/officeDocument/2006/relationships/image" Target="../media/image13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13" Type="http://schemas.openxmlformats.org/officeDocument/2006/relationships/image" Target="../media/image12.png"/><Relationship Id="rId18" Type="http://schemas.openxmlformats.org/officeDocument/2006/relationships/image" Target="../media/image46.svg"/><Relationship Id="rId3" Type="http://schemas.openxmlformats.org/officeDocument/2006/relationships/image" Target="../media/image10.png"/><Relationship Id="rId21" Type="http://schemas.openxmlformats.org/officeDocument/2006/relationships/image" Target="../media/image21.png"/><Relationship Id="rId7" Type="http://schemas.openxmlformats.org/officeDocument/2006/relationships/image" Target="../media/image57.png"/><Relationship Id="rId12" Type="http://schemas.openxmlformats.org/officeDocument/2006/relationships/image" Target="../media/image9.sv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5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svg"/><Relationship Id="rId11" Type="http://schemas.openxmlformats.org/officeDocument/2006/relationships/image" Target="../media/image8.png"/><Relationship Id="rId5" Type="http://schemas.openxmlformats.org/officeDocument/2006/relationships/image" Target="../media/image55.png"/><Relationship Id="rId15" Type="http://schemas.openxmlformats.org/officeDocument/2006/relationships/image" Target="../media/image14.png"/><Relationship Id="rId10" Type="http://schemas.openxmlformats.org/officeDocument/2006/relationships/image" Target="../media/image7.svg"/><Relationship Id="rId19" Type="http://schemas.openxmlformats.org/officeDocument/2006/relationships/image" Target="../media/image47.png"/><Relationship Id="rId4" Type="http://schemas.openxmlformats.org/officeDocument/2006/relationships/image" Target="../media/image11.svg"/><Relationship Id="rId9" Type="http://schemas.openxmlformats.org/officeDocument/2006/relationships/image" Target="../media/image6.png"/><Relationship Id="rId14" Type="http://schemas.openxmlformats.org/officeDocument/2006/relationships/image" Target="../media/image13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13" Type="http://schemas.openxmlformats.org/officeDocument/2006/relationships/image" Target="../media/image12.png"/><Relationship Id="rId18" Type="http://schemas.openxmlformats.org/officeDocument/2006/relationships/image" Target="../media/image46.svg"/><Relationship Id="rId3" Type="http://schemas.openxmlformats.org/officeDocument/2006/relationships/image" Target="../media/image10.png"/><Relationship Id="rId21" Type="http://schemas.openxmlformats.org/officeDocument/2006/relationships/image" Target="../media/image21.png"/><Relationship Id="rId7" Type="http://schemas.openxmlformats.org/officeDocument/2006/relationships/image" Target="../media/image57.png"/><Relationship Id="rId12" Type="http://schemas.openxmlformats.org/officeDocument/2006/relationships/image" Target="../media/image9.sv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5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svg"/><Relationship Id="rId11" Type="http://schemas.openxmlformats.org/officeDocument/2006/relationships/image" Target="../media/image8.png"/><Relationship Id="rId5" Type="http://schemas.openxmlformats.org/officeDocument/2006/relationships/image" Target="../media/image55.png"/><Relationship Id="rId15" Type="http://schemas.openxmlformats.org/officeDocument/2006/relationships/image" Target="../media/image14.png"/><Relationship Id="rId10" Type="http://schemas.openxmlformats.org/officeDocument/2006/relationships/image" Target="../media/image7.svg"/><Relationship Id="rId19" Type="http://schemas.openxmlformats.org/officeDocument/2006/relationships/image" Target="../media/image47.png"/><Relationship Id="rId4" Type="http://schemas.openxmlformats.org/officeDocument/2006/relationships/image" Target="../media/image11.svg"/><Relationship Id="rId9" Type="http://schemas.openxmlformats.org/officeDocument/2006/relationships/image" Target="../media/image6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sv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svg"/><Relationship Id="rId19" Type="http://schemas.openxmlformats.org/officeDocument/2006/relationships/image" Target="../media/image20.jp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65.png"/><Relationship Id="rId18" Type="http://schemas.openxmlformats.org/officeDocument/2006/relationships/image" Target="../media/image48.svg"/><Relationship Id="rId3" Type="http://schemas.openxmlformats.org/officeDocument/2006/relationships/image" Target="../media/image59.png"/><Relationship Id="rId21" Type="http://schemas.openxmlformats.org/officeDocument/2006/relationships/image" Target="../media/image69.png"/><Relationship Id="rId7" Type="http://schemas.openxmlformats.org/officeDocument/2006/relationships/image" Target="../media/image6.png"/><Relationship Id="rId12" Type="http://schemas.openxmlformats.org/officeDocument/2006/relationships/image" Target="../media/image64.sv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46.sv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svg"/><Relationship Id="rId11" Type="http://schemas.openxmlformats.org/officeDocument/2006/relationships/image" Target="../media/image63.png"/><Relationship Id="rId5" Type="http://schemas.openxmlformats.org/officeDocument/2006/relationships/image" Target="../media/image61.png"/><Relationship Id="rId15" Type="http://schemas.openxmlformats.org/officeDocument/2006/relationships/image" Target="../media/image45.png"/><Relationship Id="rId23" Type="http://schemas.openxmlformats.org/officeDocument/2006/relationships/image" Target="../media/image71.png"/><Relationship Id="rId10" Type="http://schemas.openxmlformats.org/officeDocument/2006/relationships/image" Target="../media/image9.svg"/><Relationship Id="rId19" Type="http://schemas.openxmlformats.org/officeDocument/2006/relationships/image" Target="../media/image67.png"/><Relationship Id="rId4" Type="http://schemas.openxmlformats.org/officeDocument/2006/relationships/image" Target="../media/image60.svg"/><Relationship Id="rId9" Type="http://schemas.openxmlformats.org/officeDocument/2006/relationships/image" Target="../media/image8.png"/><Relationship Id="rId14" Type="http://schemas.openxmlformats.org/officeDocument/2006/relationships/image" Target="../media/image66.svg"/><Relationship Id="rId22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45.png"/><Relationship Id="rId3" Type="http://schemas.openxmlformats.org/officeDocument/2006/relationships/image" Target="../media/image72.png"/><Relationship Id="rId7" Type="http://schemas.openxmlformats.org/officeDocument/2006/relationships/image" Target="../media/image8.png"/><Relationship Id="rId12" Type="http://schemas.openxmlformats.org/officeDocument/2006/relationships/image" Target="../media/image15.sv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4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5" Type="http://schemas.openxmlformats.org/officeDocument/2006/relationships/image" Target="../media/image47.png"/><Relationship Id="rId10" Type="http://schemas.openxmlformats.org/officeDocument/2006/relationships/image" Target="../media/image13.svg"/><Relationship Id="rId4" Type="http://schemas.openxmlformats.org/officeDocument/2006/relationships/image" Target="../media/image73.svg"/><Relationship Id="rId9" Type="http://schemas.openxmlformats.org/officeDocument/2006/relationships/image" Target="../media/image12.png"/><Relationship Id="rId14" Type="http://schemas.openxmlformats.org/officeDocument/2006/relationships/image" Target="../media/image46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65.png"/><Relationship Id="rId18" Type="http://schemas.openxmlformats.org/officeDocument/2006/relationships/image" Target="../media/image48.svg"/><Relationship Id="rId3" Type="http://schemas.openxmlformats.org/officeDocument/2006/relationships/image" Target="../media/image59.png"/><Relationship Id="rId7" Type="http://schemas.openxmlformats.org/officeDocument/2006/relationships/image" Target="../media/image6.png"/><Relationship Id="rId12" Type="http://schemas.openxmlformats.org/officeDocument/2006/relationships/image" Target="../media/image64.sv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4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svg"/><Relationship Id="rId11" Type="http://schemas.openxmlformats.org/officeDocument/2006/relationships/image" Target="../media/image63.png"/><Relationship Id="rId5" Type="http://schemas.openxmlformats.org/officeDocument/2006/relationships/image" Target="../media/image61.png"/><Relationship Id="rId15" Type="http://schemas.openxmlformats.org/officeDocument/2006/relationships/image" Target="../media/image45.png"/><Relationship Id="rId10" Type="http://schemas.openxmlformats.org/officeDocument/2006/relationships/image" Target="../media/image9.svg"/><Relationship Id="rId4" Type="http://schemas.openxmlformats.org/officeDocument/2006/relationships/image" Target="../media/image60.svg"/><Relationship Id="rId9" Type="http://schemas.openxmlformats.org/officeDocument/2006/relationships/image" Target="../media/image8.png"/><Relationship Id="rId14" Type="http://schemas.openxmlformats.org/officeDocument/2006/relationships/image" Target="../media/image66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13" Type="http://schemas.openxmlformats.org/officeDocument/2006/relationships/image" Target="../media/image80.png"/><Relationship Id="rId18" Type="http://schemas.openxmlformats.org/officeDocument/2006/relationships/image" Target="../media/image84.svg"/><Relationship Id="rId3" Type="http://schemas.openxmlformats.org/officeDocument/2006/relationships/image" Target="../media/image74.png"/><Relationship Id="rId21" Type="http://schemas.openxmlformats.org/officeDocument/2006/relationships/hyperlink" Target="https://github.com/IleDeFranceMobilites/hackathon_ia_mobilites_2024/tree/main" TargetMode="External"/><Relationship Id="rId7" Type="http://schemas.openxmlformats.org/officeDocument/2006/relationships/image" Target="../media/image78.png"/><Relationship Id="rId12" Type="http://schemas.openxmlformats.org/officeDocument/2006/relationships/image" Target="../media/image33.svg"/><Relationship Id="rId17" Type="http://schemas.openxmlformats.org/officeDocument/2006/relationships/image" Target="../media/image83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82.svg"/><Relationship Id="rId20" Type="http://schemas.openxmlformats.org/officeDocument/2006/relationships/image" Target="../media/image8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svg"/><Relationship Id="rId11" Type="http://schemas.openxmlformats.org/officeDocument/2006/relationships/image" Target="../media/image8.png"/><Relationship Id="rId5" Type="http://schemas.openxmlformats.org/officeDocument/2006/relationships/image" Target="../media/image76.png"/><Relationship Id="rId15" Type="http://schemas.openxmlformats.org/officeDocument/2006/relationships/image" Target="../media/image65.png"/><Relationship Id="rId10" Type="http://schemas.openxmlformats.org/officeDocument/2006/relationships/image" Target="../media/image32.svg"/><Relationship Id="rId19" Type="http://schemas.openxmlformats.org/officeDocument/2006/relationships/image" Target="../media/image47.png"/><Relationship Id="rId4" Type="http://schemas.openxmlformats.org/officeDocument/2006/relationships/image" Target="../media/image75.svg"/><Relationship Id="rId9" Type="http://schemas.openxmlformats.org/officeDocument/2006/relationships/image" Target="../media/image31.png"/><Relationship Id="rId14" Type="http://schemas.openxmlformats.org/officeDocument/2006/relationships/image" Target="../media/image81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33.svg"/><Relationship Id="rId3" Type="http://schemas.openxmlformats.org/officeDocument/2006/relationships/image" Target="../media/image86.png"/><Relationship Id="rId7" Type="http://schemas.openxmlformats.org/officeDocument/2006/relationships/image" Target="../media/image35.svg"/><Relationship Id="rId12" Type="http://schemas.openxmlformats.org/officeDocument/2006/relationships/image" Target="../media/image8.png"/><Relationship Id="rId17" Type="http://schemas.openxmlformats.org/officeDocument/2006/relationships/image" Target="../media/image92.sv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2.svg"/><Relationship Id="rId5" Type="http://schemas.openxmlformats.org/officeDocument/2006/relationships/image" Target="../media/image88.svg"/><Relationship Id="rId15" Type="http://schemas.openxmlformats.org/officeDocument/2006/relationships/image" Target="../media/image36.svg"/><Relationship Id="rId10" Type="http://schemas.openxmlformats.org/officeDocument/2006/relationships/image" Target="../media/image31.png"/><Relationship Id="rId4" Type="http://schemas.openxmlformats.org/officeDocument/2006/relationships/image" Target="../media/image87.png"/><Relationship Id="rId9" Type="http://schemas.openxmlformats.org/officeDocument/2006/relationships/image" Target="../media/image90.sv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14.png"/><Relationship Id="rId18" Type="http://schemas.openxmlformats.org/officeDocument/2006/relationships/chart" Target="../charts/chart1.xml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5.svg"/><Relationship Id="rId17" Type="http://schemas.openxmlformats.org/officeDocument/2006/relationships/image" Target="../media/image39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sv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5" Type="http://schemas.openxmlformats.org/officeDocument/2006/relationships/image" Target="../media/image37.png"/><Relationship Id="rId10" Type="http://schemas.openxmlformats.org/officeDocument/2006/relationships/image" Target="../media/image33.svg"/><Relationship Id="rId4" Type="http://schemas.openxmlformats.org/officeDocument/2006/relationships/image" Target="../media/image28.svg"/><Relationship Id="rId9" Type="http://schemas.openxmlformats.org/officeDocument/2006/relationships/image" Target="../media/image8.png"/><Relationship Id="rId14" Type="http://schemas.openxmlformats.org/officeDocument/2006/relationships/image" Target="../media/image3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4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42.svg"/><Relationship Id="rId9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44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11" Type="http://schemas.openxmlformats.org/officeDocument/2006/relationships/image" Target="../media/image14.png"/><Relationship Id="rId5" Type="http://schemas.openxmlformats.org/officeDocument/2006/relationships/image" Target="../media/image16.png"/><Relationship Id="rId10" Type="http://schemas.openxmlformats.org/officeDocument/2006/relationships/image" Target="../media/image13.svg"/><Relationship Id="rId4" Type="http://schemas.openxmlformats.org/officeDocument/2006/relationships/image" Target="../media/image5.sv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47.png"/><Relationship Id="rId18" Type="http://schemas.openxmlformats.org/officeDocument/2006/relationships/image" Target="../media/image17.sv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46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45.png"/><Relationship Id="rId5" Type="http://schemas.openxmlformats.org/officeDocument/2006/relationships/image" Target="../media/image8.png"/><Relationship Id="rId15" Type="http://schemas.openxmlformats.org/officeDocument/2006/relationships/image" Target="../media/image4.png"/><Relationship Id="rId10" Type="http://schemas.openxmlformats.org/officeDocument/2006/relationships/image" Target="../media/image15.svg"/><Relationship Id="rId4" Type="http://schemas.openxmlformats.org/officeDocument/2006/relationships/image" Target="../media/image7.svg"/><Relationship Id="rId9" Type="http://schemas.openxmlformats.org/officeDocument/2006/relationships/image" Target="../media/image14.png"/><Relationship Id="rId14" Type="http://schemas.openxmlformats.org/officeDocument/2006/relationships/image" Target="../media/image4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51.svg"/><Relationship Id="rId5" Type="http://schemas.openxmlformats.org/officeDocument/2006/relationships/image" Target="../media/image14.png"/><Relationship Id="rId10" Type="http://schemas.openxmlformats.org/officeDocument/2006/relationships/image" Target="../media/image50.png"/><Relationship Id="rId4" Type="http://schemas.openxmlformats.org/officeDocument/2006/relationships/image" Target="../media/image13.svg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7962" cy="10287043"/>
            <a:chOff x="0" y="0"/>
            <a:chExt cx="24765636" cy="139307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765636" cy="13930757"/>
            </a:xfrm>
            <a:custGeom>
              <a:avLst/>
              <a:gdLst/>
              <a:ahLst/>
              <a:cxnLst/>
              <a:rect l="l" t="t" r="r" b="b"/>
              <a:pathLst>
                <a:path w="24765636" h="13930757">
                  <a:moveTo>
                    <a:pt x="0" y="0"/>
                  </a:moveTo>
                  <a:lnTo>
                    <a:pt x="24765636" y="0"/>
                  </a:lnTo>
                  <a:lnTo>
                    <a:pt x="24765636" y="13930757"/>
                  </a:lnTo>
                  <a:lnTo>
                    <a:pt x="0" y="139307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" name="Freeform 4"/>
          <p:cNvSpPr/>
          <p:nvPr/>
        </p:nvSpPr>
        <p:spPr>
          <a:xfrm>
            <a:off x="5879740" y="5224012"/>
            <a:ext cx="14446847" cy="1362890"/>
          </a:xfrm>
          <a:custGeom>
            <a:avLst/>
            <a:gdLst/>
            <a:ahLst/>
            <a:cxnLst/>
            <a:rect l="l" t="t" r="r" b="b"/>
            <a:pathLst>
              <a:path w="14446847" h="1362890">
                <a:moveTo>
                  <a:pt x="0" y="0"/>
                </a:moveTo>
                <a:lnTo>
                  <a:pt x="14446847" y="0"/>
                </a:lnTo>
                <a:lnTo>
                  <a:pt x="14446847" y="1362890"/>
                </a:lnTo>
                <a:lnTo>
                  <a:pt x="0" y="1362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TextBox 5"/>
          <p:cNvSpPr txBox="1"/>
          <p:nvPr/>
        </p:nvSpPr>
        <p:spPr>
          <a:xfrm>
            <a:off x="6595468" y="5158581"/>
            <a:ext cx="11223600" cy="1176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22"/>
              </a:lnSpc>
            </a:pPr>
            <a:r>
              <a:rPr lang="en-US" sz="5966" b="1" dirty="0" err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Tranquil’iti</a:t>
            </a:r>
            <a:endParaRPr lang="en-US" sz="5966" b="1" dirty="0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595468" y="6631126"/>
            <a:ext cx="11349388" cy="996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2"/>
              </a:lnSpc>
            </a:pPr>
            <a:r>
              <a:rPr lang="en-US" sz="2400" b="1">
                <a:solidFill>
                  <a:srgbClr val="4E338A"/>
                </a:solidFill>
                <a:latin typeface="Poppins Bold"/>
                <a:ea typeface="Poppins Bold"/>
                <a:cs typeface="Poppins Bold"/>
                <a:sym typeface="Poppins Bold"/>
              </a:rPr>
              <a:t>Pour que chaque trajet devienne une expérience sereine et sécurisée</a:t>
            </a:r>
          </a:p>
          <a:p>
            <a:pPr algn="l">
              <a:lnSpc>
                <a:spcPts val="4032"/>
              </a:lnSpc>
            </a:pPr>
            <a:endParaRPr lang="en-US" sz="2400" b="1">
              <a:solidFill>
                <a:srgbClr val="4E338A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580335" y="-507963"/>
            <a:ext cx="8967898" cy="10968105"/>
          </a:xfrm>
          <a:custGeom>
            <a:avLst/>
            <a:gdLst/>
            <a:ahLst/>
            <a:cxnLst/>
            <a:rect l="l" t="t" r="r" b="b"/>
            <a:pathLst>
              <a:path w="8967898" h="10968105">
                <a:moveTo>
                  <a:pt x="0" y="0"/>
                </a:moveTo>
                <a:lnTo>
                  <a:pt x="8967898" y="0"/>
                </a:lnTo>
                <a:lnTo>
                  <a:pt x="8967898" y="10968105"/>
                </a:lnTo>
                <a:lnTo>
                  <a:pt x="0" y="10968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-1585061" y="847873"/>
            <a:ext cx="6409638" cy="1363467"/>
          </a:xfrm>
          <a:custGeom>
            <a:avLst/>
            <a:gdLst/>
            <a:ahLst/>
            <a:cxnLst/>
            <a:rect l="l" t="t" r="r" b="b"/>
            <a:pathLst>
              <a:path w="6409638" h="1363467">
                <a:moveTo>
                  <a:pt x="0" y="0"/>
                </a:moveTo>
                <a:lnTo>
                  <a:pt x="6409638" y="0"/>
                </a:lnTo>
                <a:lnTo>
                  <a:pt x="6409638" y="1363467"/>
                </a:lnTo>
                <a:lnTo>
                  <a:pt x="0" y="13634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>
            <a:off x="4999223" y="847873"/>
            <a:ext cx="2018508" cy="1363467"/>
          </a:xfrm>
          <a:custGeom>
            <a:avLst/>
            <a:gdLst/>
            <a:ahLst/>
            <a:cxnLst/>
            <a:rect l="l" t="t" r="r" b="b"/>
            <a:pathLst>
              <a:path w="2018508" h="1363467">
                <a:moveTo>
                  <a:pt x="0" y="0"/>
                </a:moveTo>
                <a:lnTo>
                  <a:pt x="2018508" y="0"/>
                </a:lnTo>
                <a:lnTo>
                  <a:pt x="2018508" y="1363467"/>
                </a:lnTo>
                <a:lnTo>
                  <a:pt x="0" y="13634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/>
          <p:cNvSpPr/>
          <p:nvPr/>
        </p:nvSpPr>
        <p:spPr>
          <a:xfrm>
            <a:off x="7289779" y="847873"/>
            <a:ext cx="1183494" cy="1363467"/>
          </a:xfrm>
          <a:custGeom>
            <a:avLst/>
            <a:gdLst/>
            <a:ahLst/>
            <a:cxnLst/>
            <a:rect l="l" t="t" r="r" b="b"/>
            <a:pathLst>
              <a:path w="1183494" h="1363467">
                <a:moveTo>
                  <a:pt x="0" y="0"/>
                </a:moveTo>
                <a:lnTo>
                  <a:pt x="1183494" y="0"/>
                </a:lnTo>
                <a:lnTo>
                  <a:pt x="1183494" y="1363467"/>
                </a:lnTo>
                <a:lnTo>
                  <a:pt x="0" y="136346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14888498" y="9361750"/>
            <a:ext cx="2399192" cy="2399192"/>
          </a:xfrm>
          <a:custGeom>
            <a:avLst/>
            <a:gdLst/>
            <a:ahLst/>
            <a:cxnLst/>
            <a:rect l="l" t="t" r="r" b="b"/>
            <a:pathLst>
              <a:path w="2399192" h="2399192">
                <a:moveTo>
                  <a:pt x="0" y="0"/>
                </a:moveTo>
                <a:lnTo>
                  <a:pt x="2399191" y="0"/>
                </a:lnTo>
                <a:lnTo>
                  <a:pt x="2399191" y="2399191"/>
                </a:lnTo>
                <a:lnTo>
                  <a:pt x="0" y="239919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>
            <a:off x="16786255" y="9040801"/>
            <a:ext cx="548721" cy="548721"/>
          </a:xfrm>
          <a:custGeom>
            <a:avLst/>
            <a:gdLst/>
            <a:ahLst/>
            <a:cxnLst/>
            <a:rect l="l" t="t" r="r" b="b"/>
            <a:pathLst>
              <a:path w="548721" h="548721">
                <a:moveTo>
                  <a:pt x="0" y="0"/>
                </a:moveTo>
                <a:lnTo>
                  <a:pt x="548721" y="0"/>
                </a:lnTo>
                <a:lnTo>
                  <a:pt x="548721" y="548721"/>
                </a:lnTo>
                <a:lnTo>
                  <a:pt x="0" y="54872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/>
        </p:nvSpPr>
        <p:spPr>
          <a:xfrm>
            <a:off x="3799613" y="9361750"/>
            <a:ext cx="2399192" cy="2399192"/>
          </a:xfrm>
          <a:custGeom>
            <a:avLst/>
            <a:gdLst/>
            <a:ahLst/>
            <a:cxnLst/>
            <a:rect l="l" t="t" r="r" b="b"/>
            <a:pathLst>
              <a:path w="2399192" h="2399192">
                <a:moveTo>
                  <a:pt x="0" y="0"/>
                </a:moveTo>
                <a:lnTo>
                  <a:pt x="2399191" y="0"/>
                </a:lnTo>
                <a:lnTo>
                  <a:pt x="2399191" y="2399191"/>
                </a:lnTo>
                <a:lnTo>
                  <a:pt x="0" y="239919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Freeform 9"/>
          <p:cNvSpPr/>
          <p:nvPr/>
        </p:nvSpPr>
        <p:spPr>
          <a:xfrm>
            <a:off x="3723135" y="9258300"/>
            <a:ext cx="548721" cy="548721"/>
          </a:xfrm>
          <a:custGeom>
            <a:avLst/>
            <a:gdLst/>
            <a:ahLst/>
            <a:cxnLst/>
            <a:rect l="l" t="t" r="r" b="b"/>
            <a:pathLst>
              <a:path w="548721" h="548721">
                <a:moveTo>
                  <a:pt x="0" y="0"/>
                </a:moveTo>
                <a:lnTo>
                  <a:pt x="548721" y="0"/>
                </a:lnTo>
                <a:lnTo>
                  <a:pt x="548721" y="548721"/>
                </a:lnTo>
                <a:lnTo>
                  <a:pt x="0" y="54872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TextBox 10"/>
          <p:cNvSpPr txBox="1"/>
          <p:nvPr/>
        </p:nvSpPr>
        <p:spPr>
          <a:xfrm>
            <a:off x="242525" y="663475"/>
            <a:ext cx="4265100" cy="125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22"/>
              </a:lnSpc>
            </a:pPr>
            <a:r>
              <a:rPr lang="en-US" sz="5966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Equipe #1</a:t>
            </a:r>
          </a:p>
        </p:txBody>
      </p:sp>
      <p:sp>
        <p:nvSpPr>
          <p:cNvPr id="11" name="Freeform 11"/>
          <p:cNvSpPr/>
          <p:nvPr/>
        </p:nvSpPr>
        <p:spPr>
          <a:xfrm>
            <a:off x="17088390" y="402794"/>
            <a:ext cx="2399192" cy="2399192"/>
          </a:xfrm>
          <a:custGeom>
            <a:avLst/>
            <a:gdLst/>
            <a:ahLst/>
            <a:cxnLst/>
            <a:rect l="l" t="t" r="r" b="b"/>
            <a:pathLst>
              <a:path w="2399192" h="2399192">
                <a:moveTo>
                  <a:pt x="0" y="0"/>
                </a:moveTo>
                <a:lnTo>
                  <a:pt x="2399191" y="0"/>
                </a:lnTo>
                <a:lnTo>
                  <a:pt x="2399191" y="2399191"/>
                </a:lnTo>
                <a:lnTo>
                  <a:pt x="0" y="239919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2" name="Freeform 12"/>
          <p:cNvSpPr/>
          <p:nvPr/>
        </p:nvSpPr>
        <p:spPr>
          <a:xfrm>
            <a:off x="16710580" y="2158272"/>
            <a:ext cx="548721" cy="548721"/>
          </a:xfrm>
          <a:custGeom>
            <a:avLst/>
            <a:gdLst/>
            <a:ahLst/>
            <a:cxnLst/>
            <a:rect l="l" t="t" r="r" b="b"/>
            <a:pathLst>
              <a:path w="548721" h="548721">
                <a:moveTo>
                  <a:pt x="0" y="0"/>
                </a:moveTo>
                <a:lnTo>
                  <a:pt x="548721" y="0"/>
                </a:lnTo>
                <a:lnTo>
                  <a:pt x="548721" y="548721"/>
                </a:lnTo>
                <a:lnTo>
                  <a:pt x="0" y="54872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3" name="TextBox 13"/>
          <p:cNvSpPr txBox="1"/>
          <p:nvPr/>
        </p:nvSpPr>
        <p:spPr>
          <a:xfrm>
            <a:off x="1481825" y="2706402"/>
            <a:ext cx="9742800" cy="108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76"/>
              </a:lnSpc>
            </a:pPr>
            <a:r>
              <a:rPr lang="en-US" sz="32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L’équipe actuellement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25150" y="3836550"/>
            <a:ext cx="7233900" cy="390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54330" lvl="1" indent="-177165" algn="l">
              <a:lnSpc>
                <a:spcPts val="3036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Gaëtan, Marc, Cécile, Katia et Etienne</a:t>
            </a:r>
          </a:p>
          <a:p>
            <a:pPr marL="354330" lvl="1" indent="-177165" algn="l">
              <a:lnSpc>
                <a:spcPts val="3036"/>
              </a:lnSpc>
            </a:pPr>
            <a:endParaRPr lang="en-US" sz="22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54330" lvl="1" indent="-177165" algn="l">
              <a:lnSpc>
                <a:spcPts val="3036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Compétences souhaitées : NLP/TAL</a:t>
            </a:r>
          </a:p>
          <a:p>
            <a:pPr marL="354330" lvl="1" indent="-177165" algn="l">
              <a:lnSpc>
                <a:spcPts val="3036"/>
              </a:lnSpc>
            </a:pPr>
            <a:endParaRPr lang="en-US" sz="22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54330" lvl="1" indent="-177165" algn="l">
              <a:lnSpc>
                <a:spcPts val="3036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Défi envisagé : </a:t>
            </a:r>
          </a:p>
          <a:p>
            <a:pPr marL="811530" lvl="2" indent="-270510" algn="l">
              <a:lnSpc>
                <a:spcPts val="3036"/>
              </a:lnSpc>
              <a:buFont typeface="Arial"/>
              <a:buChar char="⚬"/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Défi 1</a:t>
            </a:r>
          </a:p>
          <a:p>
            <a:pPr marL="811530" lvl="2" indent="-270510" algn="l">
              <a:lnSpc>
                <a:spcPts val="3036"/>
              </a:lnSpc>
              <a:buFont typeface="Arial"/>
              <a:buChar char="⚬"/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Défi 4</a:t>
            </a:r>
          </a:p>
          <a:p>
            <a:pPr marL="811530" lvl="2" indent="-270510" algn="l">
              <a:lnSpc>
                <a:spcPts val="3036"/>
              </a:lnSpc>
            </a:pPr>
            <a:endParaRPr lang="en-US" sz="22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54330" lvl="1" indent="-177165" algn="l">
              <a:lnSpc>
                <a:spcPts val="3036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Première rencontre vendredi</a:t>
            </a:r>
          </a:p>
          <a:p>
            <a:pPr marL="225483" lvl="1" indent="-112741" algn="l">
              <a:lnSpc>
                <a:spcPts val="1931"/>
              </a:lnSpc>
            </a:pPr>
            <a:endParaRPr lang="en-US" sz="22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8766162" y="7847250"/>
            <a:ext cx="12700254" cy="1467898"/>
            <a:chOff x="0" y="0"/>
            <a:chExt cx="16933672" cy="19571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6933672" cy="1957197"/>
            </a:xfrm>
            <a:custGeom>
              <a:avLst/>
              <a:gdLst/>
              <a:ahLst/>
              <a:cxnLst/>
              <a:rect l="l" t="t" r="r" b="b"/>
              <a:pathLst>
                <a:path w="16933672" h="1957197">
                  <a:moveTo>
                    <a:pt x="0" y="0"/>
                  </a:moveTo>
                  <a:lnTo>
                    <a:pt x="16933672" y="0"/>
                  </a:lnTo>
                  <a:lnTo>
                    <a:pt x="16933672" y="1957197"/>
                  </a:lnTo>
                  <a:lnTo>
                    <a:pt x="0" y="19571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880975" y="2733150"/>
            <a:ext cx="6209400" cy="3056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76"/>
              </a:lnSpc>
            </a:pPr>
            <a:r>
              <a:rPr lang="en-US" sz="32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Qui pourrait rejoindre ? </a:t>
            </a:r>
          </a:p>
          <a:p>
            <a:pPr marL="320040" lvl="1" indent="-160020" algn="l">
              <a:lnSpc>
                <a:spcPts val="2688"/>
              </a:lnSpc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Théo et Rémy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580335" y="-507963"/>
            <a:ext cx="8967898" cy="10968105"/>
          </a:xfrm>
          <a:custGeom>
            <a:avLst/>
            <a:gdLst/>
            <a:ahLst/>
            <a:cxnLst/>
            <a:rect l="l" t="t" r="r" b="b"/>
            <a:pathLst>
              <a:path w="8967898" h="10968105">
                <a:moveTo>
                  <a:pt x="0" y="0"/>
                </a:moveTo>
                <a:lnTo>
                  <a:pt x="8967898" y="0"/>
                </a:lnTo>
                <a:lnTo>
                  <a:pt x="8967898" y="10968105"/>
                </a:lnTo>
                <a:lnTo>
                  <a:pt x="0" y="10968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-1585061" y="847873"/>
            <a:ext cx="6409638" cy="1363467"/>
          </a:xfrm>
          <a:custGeom>
            <a:avLst/>
            <a:gdLst/>
            <a:ahLst/>
            <a:cxnLst/>
            <a:rect l="l" t="t" r="r" b="b"/>
            <a:pathLst>
              <a:path w="6409638" h="1363467">
                <a:moveTo>
                  <a:pt x="0" y="0"/>
                </a:moveTo>
                <a:lnTo>
                  <a:pt x="6409638" y="0"/>
                </a:lnTo>
                <a:lnTo>
                  <a:pt x="6409638" y="1363467"/>
                </a:lnTo>
                <a:lnTo>
                  <a:pt x="0" y="13634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>
            <a:off x="4999223" y="847873"/>
            <a:ext cx="2018508" cy="1363467"/>
          </a:xfrm>
          <a:custGeom>
            <a:avLst/>
            <a:gdLst/>
            <a:ahLst/>
            <a:cxnLst/>
            <a:rect l="l" t="t" r="r" b="b"/>
            <a:pathLst>
              <a:path w="2018508" h="1363467">
                <a:moveTo>
                  <a:pt x="0" y="0"/>
                </a:moveTo>
                <a:lnTo>
                  <a:pt x="2018508" y="0"/>
                </a:lnTo>
                <a:lnTo>
                  <a:pt x="2018508" y="1363467"/>
                </a:lnTo>
                <a:lnTo>
                  <a:pt x="0" y="13634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/>
          <p:cNvSpPr/>
          <p:nvPr/>
        </p:nvSpPr>
        <p:spPr>
          <a:xfrm>
            <a:off x="7289779" y="847873"/>
            <a:ext cx="1183494" cy="1363467"/>
          </a:xfrm>
          <a:custGeom>
            <a:avLst/>
            <a:gdLst/>
            <a:ahLst/>
            <a:cxnLst/>
            <a:rect l="l" t="t" r="r" b="b"/>
            <a:pathLst>
              <a:path w="1183494" h="1363467">
                <a:moveTo>
                  <a:pt x="0" y="0"/>
                </a:moveTo>
                <a:lnTo>
                  <a:pt x="1183494" y="0"/>
                </a:lnTo>
                <a:lnTo>
                  <a:pt x="1183494" y="1363467"/>
                </a:lnTo>
                <a:lnTo>
                  <a:pt x="0" y="136346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14888498" y="9361750"/>
            <a:ext cx="2399192" cy="2399192"/>
          </a:xfrm>
          <a:custGeom>
            <a:avLst/>
            <a:gdLst/>
            <a:ahLst/>
            <a:cxnLst/>
            <a:rect l="l" t="t" r="r" b="b"/>
            <a:pathLst>
              <a:path w="2399192" h="2399192">
                <a:moveTo>
                  <a:pt x="0" y="0"/>
                </a:moveTo>
                <a:lnTo>
                  <a:pt x="2399191" y="0"/>
                </a:lnTo>
                <a:lnTo>
                  <a:pt x="2399191" y="2399191"/>
                </a:lnTo>
                <a:lnTo>
                  <a:pt x="0" y="239919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>
            <a:off x="16786255" y="9040801"/>
            <a:ext cx="548721" cy="548721"/>
          </a:xfrm>
          <a:custGeom>
            <a:avLst/>
            <a:gdLst/>
            <a:ahLst/>
            <a:cxnLst/>
            <a:rect l="l" t="t" r="r" b="b"/>
            <a:pathLst>
              <a:path w="548721" h="548721">
                <a:moveTo>
                  <a:pt x="0" y="0"/>
                </a:moveTo>
                <a:lnTo>
                  <a:pt x="548721" y="0"/>
                </a:lnTo>
                <a:lnTo>
                  <a:pt x="548721" y="548721"/>
                </a:lnTo>
                <a:lnTo>
                  <a:pt x="0" y="54872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/>
        </p:nvSpPr>
        <p:spPr>
          <a:xfrm>
            <a:off x="3799613" y="9361750"/>
            <a:ext cx="2399192" cy="2399192"/>
          </a:xfrm>
          <a:custGeom>
            <a:avLst/>
            <a:gdLst/>
            <a:ahLst/>
            <a:cxnLst/>
            <a:rect l="l" t="t" r="r" b="b"/>
            <a:pathLst>
              <a:path w="2399192" h="2399192">
                <a:moveTo>
                  <a:pt x="0" y="0"/>
                </a:moveTo>
                <a:lnTo>
                  <a:pt x="2399191" y="0"/>
                </a:lnTo>
                <a:lnTo>
                  <a:pt x="2399191" y="2399191"/>
                </a:lnTo>
                <a:lnTo>
                  <a:pt x="0" y="239919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Freeform 9"/>
          <p:cNvSpPr/>
          <p:nvPr/>
        </p:nvSpPr>
        <p:spPr>
          <a:xfrm>
            <a:off x="3723135" y="9258300"/>
            <a:ext cx="548721" cy="548721"/>
          </a:xfrm>
          <a:custGeom>
            <a:avLst/>
            <a:gdLst/>
            <a:ahLst/>
            <a:cxnLst/>
            <a:rect l="l" t="t" r="r" b="b"/>
            <a:pathLst>
              <a:path w="548721" h="548721">
                <a:moveTo>
                  <a:pt x="0" y="0"/>
                </a:moveTo>
                <a:lnTo>
                  <a:pt x="548721" y="0"/>
                </a:lnTo>
                <a:lnTo>
                  <a:pt x="548721" y="548721"/>
                </a:lnTo>
                <a:lnTo>
                  <a:pt x="0" y="54872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TextBox 10"/>
          <p:cNvSpPr txBox="1"/>
          <p:nvPr/>
        </p:nvSpPr>
        <p:spPr>
          <a:xfrm>
            <a:off x="242525" y="663475"/>
            <a:ext cx="4265100" cy="125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22"/>
              </a:lnSpc>
            </a:pPr>
            <a:r>
              <a:rPr lang="en-US" sz="5966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Equipe #2</a:t>
            </a:r>
          </a:p>
        </p:txBody>
      </p:sp>
      <p:sp>
        <p:nvSpPr>
          <p:cNvPr id="11" name="Freeform 11"/>
          <p:cNvSpPr/>
          <p:nvPr/>
        </p:nvSpPr>
        <p:spPr>
          <a:xfrm>
            <a:off x="17088390" y="402794"/>
            <a:ext cx="2399192" cy="2399192"/>
          </a:xfrm>
          <a:custGeom>
            <a:avLst/>
            <a:gdLst/>
            <a:ahLst/>
            <a:cxnLst/>
            <a:rect l="l" t="t" r="r" b="b"/>
            <a:pathLst>
              <a:path w="2399192" h="2399192">
                <a:moveTo>
                  <a:pt x="0" y="0"/>
                </a:moveTo>
                <a:lnTo>
                  <a:pt x="2399191" y="0"/>
                </a:lnTo>
                <a:lnTo>
                  <a:pt x="2399191" y="2399191"/>
                </a:lnTo>
                <a:lnTo>
                  <a:pt x="0" y="239919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2" name="Freeform 12"/>
          <p:cNvSpPr/>
          <p:nvPr/>
        </p:nvSpPr>
        <p:spPr>
          <a:xfrm>
            <a:off x="16710580" y="2158272"/>
            <a:ext cx="548721" cy="548721"/>
          </a:xfrm>
          <a:custGeom>
            <a:avLst/>
            <a:gdLst/>
            <a:ahLst/>
            <a:cxnLst/>
            <a:rect l="l" t="t" r="r" b="b"/>
            <a:pathLst>
              <a:path w="548721" h="548721">
                <a:moveTo>
                  <a:pt x="0" y="0"/>
                </a:moveTo>
                <a:lnTo>
                  <a:pt x="548721" y="0"/>
                </a:lnTo>
                <a:lnTo>
                  <a:pt x="548721" y="548721"/>
                </a:lnTo>
                <a:lnTo>
                  <a:pt x="0" y="54872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3" name="TextBox 13"/>
          <p:cNvSpPr txBox="1"/>
          <p:nvPr/>
        </p:nvSpPr>
        <p:spPr>
          <a:xfrm>
            <a:off x="1481825" y="2706402"/>
            <a:ext cx="9742800" cy="108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76"/>
              </a:lnSpc>
            </a:pPr>
            <a:r>
              <a:rPr lang="en-US" sz="32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L’équipe actuellement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25150" y="3836550"/>
            <a:ext cx="7233900" cy="4679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54330" lvl="1" indent="-177165" algn="l">
              <a:lnSpc>
                <a:spcPts val="3036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Baptise, Noëlie et Martin</a:t>
            </a:r>
          </a:p>
          <a:p>
            <a:pPr marL="354330" lvl="1" indent="-177165" algn="l">
              <a:lnSpc>
                <a:spcPts val="3036"/>
              </a:lnSpc>
            </a:pPr>
            <a:endParaRPr lang="en-US" sz="22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54330" lvl="1" indent="-177165" algn="l">
              <a:lnSpc>
                <a:spcPts val="3036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Compétences : data science / analyse de données de transport en commun (spécialités python/pandas, machine learning, algos)</a:t>
            </a:r>
          </a:p>
          <a:p>
            <a:pPr marL="354330" lvl="1" indent="-177165" algn="l">
              <a:lnSpc>
                <a:spcPts val="3036"/>
              </a:lnSpc>
            </a:pPr>
            <a:endParaRPr lang="en-US" sz="22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54330" lvl="1" indent="-177165" algn="l">
              <a:lnSpc>
                <a:spcPts val="3036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Compétences souhaitées : TAL / NLP, accessibilité, design UX</a:t>
            </a:r>
          </a:p>
          <a:p>
            <a:pPr marL="354330" lvl="1" indent="-177165" algn="l">
              <a:lnSpc>
                <a:spcPts val="3036"/>
              </a:lnSpc>
            </a:pPr>
            <a:endParaRPr lang="en-US" sz="22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54330" lvl="1" indent="-177165" algn="l">
              <a:lnSpc>
                <a:spcPts val="3036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Défis envisagés : </a:t>
            </a:r>
          </a:p>
          <a:p>
            <a:pPr marL="811530" lvl="2" indent="-270510" algn="l">
              <a:lnSpc>
                <a:spcPts val="3036"/>
              </a:lnSpc>
              <a:buFont typeface="Arial"/>
              <a:buChar char="⚬"/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Défi 1 </a:t>
            </a:r>
          </a:p>
          <a:p>
            <a:pPr marL="811530" lvl="2" indent="-270510" algn="l">
              <a:lnSpc>
                <a:spcPts val="3036"/>
              </a:lnSpc>
              <a:buFont typeface="Arial"/>
              <a:buChar char="⚬"/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Défi 4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8766162" y="7847250"/>
            <a:ext cx="12700254" cy="1467898"/>
            <a:chOff x="0" y="0"/>
            <a:chExt cx="16933672" cy="19571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6933672" cy="1957197"/>
            </a:xfrm>
            <a:custGeom>
              <a:avLst/>
              <a:gdLst/>
              <a:ahLst/>
              <a:cxnLst/>
              <a:rect l="l" t="t" r="r" b="b"/>
              <a:pathLst>
                <a:path w="16933672" h="1957197">
                  <a:moveTo>
                    <a:pt x="0" y="0"/>
                  </a:moveTo>
                  <a:lnTo>
                    <a:pt x="16933672" y="0"/>
                  </a:lnTo>
                  <a:lnTo>
                    <a:pt x="16933672" y="1957197"/>
                  </a:lnTo>
                  <a:lnTo>
                    <a:pt x="0" y="19571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880975" y="2733150"/>
            <a:ext cx="6209400" cy="3056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76"/>
              </a:lnSpc>
            </a:pPr>
            <a:r>
              <a:rPr lang="en-US" sz="32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Qui pourrait rejoindre ? </a:t>
            </a:r>
          </a:p>
          <a:p>
            <a:pPr marL="320040" lvl="1" indent="-160020" algn="l">
              <a:lnSpc>
                <a:spcPts val="2688"/>
              </a:lnSpc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Loïc</a:t>
            </a:r>
          </a:p>
          <a:p>
            <a:pPr marL="320040" lvl="1" indent="-160020" algn="l">
              <a:lnSpc>
                <a:spcPts val="2688"/>
              </a:lnSpc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Aurélie</a:t>
            </a:r>
          </a:p>
          <a:p>
            <a:pPr marL="320040" lvl="1" indent="-160020" algn="l">
              <a:lnSpc>
                <a:spcPts val="2688"/>
              </a:lnSpc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Sarugan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580335" y="-507963"/>
            <a:ext cx="8967898" cy="10968105"/>
          </a:xfrm>
          <a:custGeom>
            <a:avLst/>
            <a:gdLst/>
            <a:ahLst/>
            <a:cxnLst/>
            <a:rect l="l" t="t" r="r" b="b"/>
            <a:pathLst>
              <a:path w="8967898" h="10968105">
                <a:moveTo>
                  <a:pt x="0" y="0"/>
                </a:moveTo>
                <a:lnTo>
                  <a:pt x="8967898" y="0"/>
                </a:lnTo>
                <a:lnTo>
                  <a:pt x="8967898" y="10968105"/>
                </a:lnTo>
                <a:lnTo>
                  <a:pt x="0" y="10968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-1585061" y="847873"/>
            <a:ext cx="6409638" cy="1363467"/>
          </a:xfrm>
          <a:custGeom>
            <a:avLst/>
            <a:gdLst/>
            <a:ahLst/>
            <a:cxnLst/>
            <a:rect l="l" t="t" r="r" b="b"/>
            <a:pathLst>
              <a:path w="6409638" h="1363467">
                <a:moveTo>
                  <a:pt x="0" y="0"/>
                </a:moveTo>
                <a:lnTo>
                  <a:pt x="6409638" y="0"/>
                </a:lnTo>
                <a:lnTo>
                  <a:pt x="6409638" y="1363467"/>
                </a:lnTo>
                <a:lnTo>
                  <a:pt x="0" y="13634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>
            <a:off x="4999223" y="847873"/>
            <a:ext cx="2018508" cy="1363467"/>
          </a:xfrm>
          <a:custGeom>
            <a:avLst/>
            <a:gdLst/>
            <a:ahLst/>
            <a:cxnLst/>
            <a:rect l="l" t="t" r="r" b="b"/>
            <a:pathLst>
              <a:path w="2018508" h="1363467">
                <a:moveTo>
                  <a:pt x="0" y="0"/>
                </a:moveTo>
                <a:lnTo>
                  <a:pt x="2018508" y="0"/>
                </a:lnTo>
                <a:lnTo>
                  <a:pt x="2018508" y="1363467"/>
                </a:lnTo>
                <a:lnTo>
                  <a:pt x="0" y="13634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/>
          <p:cNvSpPr/>
          <p:nvPr/>
        </p:nvSpPr>
        <p:spPr>
          <a:xfrm>
            <a:off x="7289779" y="847873"/>
            <a:ext cx="1183494" cy="1363467"/>
          </a:xfrm>
          <a:custGeom>
            <a:avLst/>
            <a:gdLst/>
            <a:ahLst/>
            <a:cxnLst/>
            <a:rect l="l" t="t" r="r" b="b"/>
            <a:pathLst>
              <a:path w="1183494" h="1363467">
                <a:moveTo>
                  <a:pt x="0" y="0"/>
                </a:moveTo>
                <a:lnTo>
                  <a:pt x="1183494" y="0"/>
                </a:lnTo>
                <a:lnTo>
                  <a:pt x="1183494" y="1363467"/>
                </a:lnTo>
                <a:lnTo>
                  <a:pt x="0" y="136346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14888498" y="9361750"/>
            <a:ext cx="2399192" cy="2399192"/>
          </a:xfrm>
          <a:custGeom>
            <a:avLst/>
            <a:gdLst/>
            <a:ahLst/>
            <a:cxnLst/>
            <a:rect l="l" t="t" r="r" b="b"/>
            <a:pathLst>
              <a:path w="2399192" h="2399192">
                <a:moveTo>
                  <a:pt x="0" y="0"/>
                </a:moveTo>
                <a:lnTo>
                  <a:pt x="2399191" y="0"/>
                </a:lnTo>
                <a:lnTo>
                  <a:pt x="2399191" y="2399191"/>
                </a:lnTo>
                <a:lnTo>
                  <a:pt x="0" y="239919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>
            <a:off x="16786255" y="9040801"/>
            <a:ext cx="548721" cy="548721"/>
          </a:xfrm>
          <a:custGeom>
            <a:avLst/>
            <a:gdLst/>
            <a:ahLst/>
            <a:cxnLst/>
            <a:rect l="l" t="t" r="r" b="b"/>
            <a:pathLst>
              <a:path w="548721" h="548721">
                <a:moveTo>
                  <a:pt x="0" y="0"/>
                </a:moveTo>
                <a:lnTo>
                  <a:pt x="548721" y="0"/>
                </a:lnTo>
                <a:lnTo>
                  <a:pt x="548721" y="548721"/>
                </a:lnTo>
                <a:lnTo>
                  <a:pt x="0" y="54872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/>
        </p:nvSpPr>
        <p:spPr>
          <a:xfrm>
            <a:off x="3799613" y="9361750"/>
            <a:ext cx="2399192" cy="2399192"/>
          </a:xfrm>
          <a:custGeom>
            <a:avLst/>
            <a:gdLst/>
            <a:ahLst/>
            <a:cxnLst/>
            <a:rect l="l" t="t" r="r" b="b"/>
            <a:pathLst>
              <a:path w="2399192" h="2399192">
                <a:moveTo>
                  <a:pt x="0" y="0"/>
                </a:moveTo>
                <a:lnTo>
                  <a:pt x="2399191" y="0"/>
                </a:lnTo>
                <a:lnTo>
                  <a:pt x="2399191" y="2399191"/>
                </a:lnTo>
                <a:lnTo>
                  <a:pt x="0" y="239919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Freeform 9"/>
          <p:cNvSpPr/>
          <p:nvPr/>
        </p:nvSpPr>
        <p:spPr>
          <a:xfrm>
            <a:off x="3723135" y="9258300"/>
            <a:ext cx="548721" cy="548721"/>
          </a:xfrm>
          <a:custGeom>
            <a:avLst/>
            <a:gdLst/>
            <a:ahLst/>
            <a:cxnLst/>
            <a:rect l="l" t="t" r="r" b="b"/>
            <a:pathLst>
              <a:path w="548721" h="548721">
                <a:moveTo>
                  <a:pt x="0" y="0"/>
                </a:moveTo>
                <a:lnTo>
                  <a:pt x="548721" y="0"/>
                </a:lnTo>
                <a:lnTo>
                  <a:pt x="548721" y="548721"/>
                </a:lnTo>
                <a:lnTo>
                  <a:pt x="0" y="54872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TextBox 10"/>
          <p:cNvSpPr txBox="1"/>
          <p:nvPr/>
        </p:nvSpPr>
        <p:spPr>
          <a:xfrm>
            <a:off x="242525" y="663475"/>
            <a:ext cx="4265100" cy="125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22"/>
              </a:lnSpc>
            </a:pPr>
            <a:r>
              <a:rPr lang="en-US" sz="5966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Equipe #3</a:t>
            </a:r>
          </a:p>
        </p:txBody>
      </p:sp>
      <p:sp>
        <p:nvSpPr>
          <p:cNvPr id="11" name="Freeform 11"/>
          <p:cNvSpPr/>
          <p:nvPr/>
        </p:nvSpPr>
        <p:spPr>
          <a:xfrm>
            <a:off x="17088390" y="402794"/>
            <a:ext cx="2399192" cy="2399192"/>
          </a:xfrm>
          <a:custGeom>
            <a:avLst/>
            <a:gdLst/>
            <a:ahLst/>
            <a:cxnLst/>
            <a:rect l="l" t="t" r="r" b="b"/>
            <a:pathLst>
              <a:path w="2399192" h="2399192">
                <a:moveTo>
                  <a:pt x="0" y="0"/>
                </a:moveTo>
                <a:lnTo>
                  <a:pt x="2399191" y="0"/>
                </a:lnTo>
                <a:lnTo>
                  <a:pt x="2399191" y="2399191"/>
                </a:lnTo>
                <a:lnTo>
                  <a:pt x="0" y="239919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2" name="Freeform 12"/>
          <p:cNvSpPr/>
          <p:nvPr/>
        </p:nvSpPr>
        <p:spPr>
          <a:xfrm>
            <a:off x="16710580" y="2158272"/>
            <a:ext cx="548721" cy="548721"/>
          </a:xfrm>
          <a:custGeom>
            <a:avLst/>
            <a:gdLst/>
            <a:ahLst/>
            <a:cxnLst/>
            <a:rect l="l" t="t" r="r" b="b"/>
            <a:pathLst>
              <a:path w="548721" h="548721">
                <a:moveTo>
                  <a:pt x="0" y="0"/>
                </a:moveTo>
                <a:lnTo>
                  <a:pt x="548721" y="0"/>
                </a:lnTo>
                <a:lnTo>
                  <a:pt x="548721" y="548721"/>
                </a:lnTo>
                <a:lnTo>
                  <a:pt x="0" y="54872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3" name="TextBox 13"/>
          <p:cNvSpPr txBox="1"/>
          <p:nvPr/>
        </p:nvSpPr>
        <p:spPr>
          <a:xfrm>
            <a:off x="1481825" y="2706402"/>
            <a:ext cx="9742800" cy="108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76"/>
              </a:lnSpc>
            </a:pPr>
            <a:r>
              <a:rPr lang="en-US" sz="32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L’équipe actuellement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25150" y="3836550"/>
            <a:ext cx="7233900" cy="4290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54330" lvl="1" indent="-177165" algn="l">
              <a:lnSpc>
                <a:spcPts val="3036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Ibrahim et Medhi</a:t>
            </a:r>
          </a:p>
          <a:p>
            <a:pPr marL="354330" lvl="1" indent="-177165" algn="l">
              <a:lnSpc>
                <a:spcPts val="3036"/>
              </a:lnSpc>
            </a:pPr>
            <a:endParaRPr lang="en-US" sz="22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54330" lvl="1" indent="-177165" algn="l">
              <a:lnSpc>
                <a:spcPts val="3036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Compétences : data science, machine learning et développement full stack</a:t>
            </a:r>
          </a:p>
          <a:p>
            <a:pPr marL="354330" lvl="1" indent="-177165" algn="l">
              <a:lnSpc>
                <a:spcPts val="3036"/>
              </a:lnSpc>
            </a:pPr>
            <a:endParaRPr lang="en-US" sz="22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54330" lvl="1" indent="-177165" algn="l">
              <a:lnSpc>
                <a:spcPts val="3036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Compétences souhaitées : design UX/IA, développement IA</a:t>
            </a:r>
          </a:p>
          <a:p>
            <a:pPr marL="354330" lvl="1" indent="-177165" algn="l">
              <a:lnSpc>
                <a:spcPts val="3036"/>
              </a:lnSpc>
            </a:pPr>
            <a:endParaRPr lang="en-US" sz="22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54330" lvl="1" indent="-177165" algn="l">
              <a:lnSpc>
                <a:spcPts val="3036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Défis envisagés : </a:t>
            </a:r>
          </a:p>
          <a:p>
            <a:pPr marL="811530" lvl="2" indent="-270510" algn="l">
              <a:lnSpc>
                <a:spcPts val="3036"/>
              </a:lnSpc>
              <a:buFont typeface="Arial"/>
              <a:buChar char="⚬"/>
            </a:pPr>
            <a:r>
              <a:rPr lang="en-US" sz="22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Défi 3 (priorité)</a:t>
            </a:r>
          </a:p>
          <a:p>
            <a:pPr marL="811530" lvl="2" indent="-270510" algn="l">
              <a:lnSpc>
                <a:spcPts val="3036"/>
              </a:lnSpc>
              <a:buFont typeface="Arial"/>
              <a:buChar char="⚬"/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Défi 1, 2 et 4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8766162" y="7847250"/>
            <a:ext cx="12700254" cy="1467898"/>
            <a:chOff x="0" y="0"/>
            <a:chExt cx="16933672" cy="19571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6933672" cy="1957197"/>
            </a:xfrm>
            <a:custGeom>
              <a:avLst/>
              <a:gdLst/>
              <a:ahLst/>
              <a:cxnLst/>
              <a:rect l="l" t="t" r="r" b="b"/>
              <a:pathLst>
                <a:path w="16933672" h="1957197">
                  <a:moveTo>
                    <a:pt x="0" y="0"/>
                  </a:moveTo>
                  <a:lnTo>
                    <a:pt x="16933672" y="0"/>
                  </a:lnTo>
                  <a:lnTo>
                    <a:pt x="16933672" y="1957197"/>
                  </a:lnTo>
                  <a:lnTo>
                    <a:pt x="0" y="19571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880975" y="2733150"/>
            <a:ext cx="6209400" cy="3056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76"/>
              </a:lnSpc>
            </a:pPr>
            <a:r>
              <a:rPr lang="en-US" sz="32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Qui pourrait rejoindre ? </a:t>
            </a:r>
          </a:p>
          <a:p>
            <a:pPr marL="320040" lvl="1" indent="-160020" algn="l">
              <a:lnSpc>
                <a:spcPts val="2688"/>
              </a:lnSpc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Théo et Rémy</a:t>
            </a:r>
          </a:p>
          <a:p>
            <a:pPr marL="320040" lvl="1" indent="-160020" algn="l">
              <a:lnSpc>
                <a:spcPts val="2688"/>
              </a:lnSpc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Ramdan et Alan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580335" y="-507963"/>
            <a:ext cx="8967898" cy="10968105"/>
          </a:xfrm>
          <a:custGeom>
            <a:avLst/>
            <a:gdLst/>
            <a:ahLst/>
            <a:cxnLst/>
            <a:rect l="l" t="t" r="r" b="b"/>
            <a:pathLst>
              <a:path w="8967898" h="10968105">
                <a:moveTo>
                  <a:pt x="0" y="0"/>
                </a:moveTo>
                <a:lnTo>
                  <a:pt x="8967898" y="0"/>
                </a:lnTo>
                <a:lnTo>
                  <a:pt x="8967898" y="10968105"/>
                </a:lnTo>
                <a:lnTo>
                  <a:pt x="0" y="10968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-1585061" y="847873"/>
            <a:ext cx="6409638" cy="1363467"/>
          </a:xfrm>
          <a:custGeom>
            <a:avLst/>
            <a:gdLst/>
            <a:ahLst/>
            <a:cxnLst/>
            <a:rect l="l" t="t" r="r" b="b"/>
            <a:pathLst>
              <a:path w="6409638" h="1363467">
                <a:moveTo>
                  <a:pt x="0" y="0"/>
                </a:moveTo>
                <a:lnTo>
                  <a:pt x="6409638" y="0"/>
                </a:lnTo>
                <a:lnTo>
                  <a:pt x="6409638" y="1363467"/>
                </a:lnTo>
                <a:lnTo>
                  <a:pt x="0" y="13634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>
            <a:off x="4999223" y="847873"/>
            <a:ext cx="2018508" cy="1363467"/>
          </a:xfrm>
          <a:custGeom>
            <a:avLst/>
            <a:gdLst/>
            <a:ahLst/>
            <a:cxnLst/>
            <a:rect l="l" t="t" r="r" b="b"/>
            <a:pathLst>
              <a:path w="2018508" h="1363467">
                <a:moveTo>
                  <a:pt x="0" y="0"/>
                </a:moveTo>
                <a:lnTo>
                  <a:pt x="2018508" y="0"/>
                </a:lnTo>
                <a:lnTo>
                  <a:pt x="2018508" y="1363467"/>
                </a:lnTo>
                <a:lnTo>
                  <a:pt x="0" y="13634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/>
          <p:cNvSpPr/>
          <p:nvPr/>
        </p:nvSpPr>
        <p:spPr>
          <a:xfrm>
            <a:off x="7289779" y="847873"/>
            <a:ext cx="1183494" cy="1363467"/>
          </a:xfrm>
          <a:custGeom>
            <a:avLst/>
            <a:gdLst/>
            <a:ahLst/>
            <a:cxnLst/>
            <a:rect l="l" t="t" r="r" b="b"/>
            <a:pathLst>
              <a:path w="1183494" h="1363467">
                <a:moveTo>
                  <a:pt x="0" y="0"/>
                </a:moveTo>
                <a:lnTo>
                  <a:pt x="1183494" y="0"/>
                </a:lnTo>
                <a:lnTo>
                  <a:pt x="1183494" y="1363467"/>
                </a:lnTo>
                <a:lnTo>
                  <a:pt x="0" y="136346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14888498" y="9361750"/>
            <a:ext cx="2399192" cy="2399192"/>
          </a:xfrm>
          <a:custGeom>
            <a:avLst/>
            <a:gdLst/>
            <a:ahLst/>
            <a:cxnLst/>
            <a:rect l="l" t="t" r="r" b="b"/>
            <a:pathLst>
              <a:path w="2399192" h="2399192">
                <a:moveTo>
                  <a:pt x="0" y="0"/>
                </a:moveTo>
                <a:lnTo>
                  <a:pt x="2399191" y="0"/>
                </a:lnTo>
                <a:lnTo>
                  <a:pt x="2399191" y="2399191"/>
                </a:lnTo>
                <a:lnTo>
                  <a:pt x="0" y="239919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>
            <a:off x="16786255" y="9040801"/>
            <a:ext cx="548721" cy="548721"/>
          </a:xfrm>
          <a:custGeom>
            <a:avLst/>
            <a:gdLst/>
            <a:ahLst/>
            <a:cxnLst/>
            <a:rect l="l" t="t" r="r" b="b"/>
            <a:pathLst>
              <a:path w="548721" h="548721">
                <a:moveTo>
                  <a:pt x="0" y="0"/>
                </a:moveTo>
                <a:lnTo>
                  <a:pt x="548721" y="0"/>
                </a:lnTo>
                <a:lnTo>
                  <a:pt x="548721" y="548721"/>
                </a:lnTo>
                <a:lnTo>
                  <a:pt x="0" y="54872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/>
        </p:nvSpPr>
        <p:spPr>
          <a:xfrm>
            <a:off x="3799613" y="9361750"/>
            <a:ext cx="2399192" cy="2399192"/>
          </a:xfrm>
          <a:custGeom>
            <a:avLst/>
            <a:gdLst/>
            <a:ahLst/>
            <a:cxnLst/>
            <a:rect l="l" t="t" r="r" b="b"/>
            <a:pathLst>
              <a:path w="2399192" h="2399192">
                <a:moveTo>
                  <a:pt x="0" y="0"/>
                </a:moveTo>
                <a:lnTo>
                  <a:pt x="2399191" y="0"/>
                </a:lnTo>
                <a:lnTo>
                  <a:pt x="2399191" y="2399191"/>
                </a:lnTo>
                <a:lnTo>
                  <a:pt x="0" y="239919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Freeform 9"/>
          <p:cNvSpPr/>
          <p:nvPr/>
        </p:nvSpPr>
        <p:spPr>
          <a:xfrm>
            <a:off x="3723135" y="9258300"/>
            <a:ext cx="548721" cy="548721"/>
          </a:xfrm>
          <a:custGeom>
            <a:avLst/>
            <a:gdLst/>
            <a:ahLst/>
            <a:cxnLst/>
            <a:rect l="l" t="t" r="r" b="b"/>
            <a:pathLst>
              <a:path w="548721" h="548721">
                <a:moveTo>
                  <a:pt x="0" y="0"/>
                </a:moveTo>
                <a:lnTo>
                  <a:pt x="548721" y="0"/>
                </a:lnTo>
                <a:lnTo>
                  <a:pt x="548721" y="548721"/>
                </a:lnTo>
                <a:lnTo>
                  <a:pt x="0" y="54872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TextBox 10"/>
          <p:cNvSpPr txBox="1"/>
          <p:nvPr/>
        </p:nvSpPr>
        <p:spPr>
          <a:xfrm>
            <a:off x="242525" y="663475"/>
            <a:ext cx="4265100" cy="125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22"/>
              </a:lnSpc>
            </a:pPr>
            <a:r>
              <a:rPr lang="en-US" sz="5966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Equipe #4</a:t>
            </a:r>
          </a:p>
        </p:txBody>
      </p:sp>
      <p:sp>
        <p:nvSpPr>
          <p:cNvPr id="11" name="Freeform 11"/>
          <p:cNvSpPr/>
          <p:nvPr/>
        </p:nvSpPr>
        <p:spPr>
          <a:xfrm>
            <a:off x="17088390" y="402794"/>
            <a:ext cx="2399192" cy="2399192"/>
          </a:xfrm>
          <a:custGeom>
            <a:avLst/>
            <a:gdLst/>
            <a:ahLst/>
            <a:cxnLst/>
            <a:rect l="l" t="t" r="r" b="b"/>
            <a:pathLst>
              <a:path w="2399192" h="2399192">
                <a:moveTo>
                  <a:pt x="0" y="0"/>
                </a:moveTo>
                <a:lnTo>
                  <a:pt x="2399191" y="0"/>
                </a:lnTo>
                <a:lnTo>
                  <a:pt x="2399191" y="2399191"/>
                </a:lnTo>
                <a:lnTo>
                  <a:pt x="0" y="239919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2" name="Freeform 12"/>
          <p:cNvSpPr/>
          <p:nvPr/>
        </p:nvSpPr>
        <p:spPr>
          <a:xfrm>
            <a:off x="16710580" y="2158272"/>
            <a:ext cx="548721" cy="548721"/>
          </a:xfrm>
          <a:custGeom>
            <a:avLst/>
            <a:gdLst/>
            <a:ahLst/>
            <a:cxnLst/>
            <a:rect l="l" t="t" r="r" b="b"/>
            <a:pathLst>
              <a:path w="548721" h="548721">
                <a:moveTo>
                  <a:pt x="0" y="0"/>
                </a:moveTo>
                <a:lnTo>
                  <a:pt x="548721" y="0"/>
                </a:lnTo>
                <a:lnTo>
                  <a:pt x="548721" y="548721"/>
                </a:lnTo>
                <a:lnTo>
                  <a:pt x="0" y="54872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3" name="TextBox 13"/>
          <p:cNvSpPr txBox="1"/>
          <p:nvPr/>
        </p:nvSpPr>
        <p:spPr>
          <a:xfrm>
            <a:off x="1481825" y="2706402"/>
            <a:ext cx="9742800" cy="108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76"/>
              </a:lnSpc>
            </a:pPr>
            <a:r>
              <a:rPr lang="en-US" sz="32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L’équipe actuellement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25150" y="3836550"/>
            <a:ext cx="7233900" cy="3511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54330" lvl="1" indent="-177165" algn="l">
              <a:lnSpc>
                <a:spcPts val="3036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Yohann, Arthur et Christophe</a:t>
            </a:r>
          </a:p>
          <a:p>
            <a:pPr marL="354330" lvl="1" indent="-177165" algn="l">
              <a:lnSpc>
                <a:spcPts val="3036"/>
              </a:lnSpc>
            </a:pPr>
            <a:endParaRPr lang="en-US" sz="22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54330" lvl="1" indent="-177165" algn="l">
              <a:lnSpc>
                <a:spcPts val="3036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Compétences : développement mobile</a:t>
            </a:r>
          </a:p>
          <a:p>
            <a:pPr marL="354330" lvl="1" indent="-177165" algn="l">
              <a:lnSpc>
                <a:spcPts val="3036"/>
              </a:lnSpc>
            </a:pPr>
            <a:endParaRPr lang="en-US" sz="22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54330" lvl="1" indent="-177165" algn="l">
              <a:lnSpc>
                <a:spcPts val="3036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Compétences souhaitées : GenIA</a:t>
            </a:r>
          </a:p>
          <a:p>
            <a:pPr marL="354330" lvl="1" indent="-177165" algn="l">
              <a:lnSpc>
                <a:spcPts val="3036"/>
              </a:lnSpc>
            </a:pPr>
            <a:endParaRPr lang="en-US" sz="22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54330" lvl="1" indent="-177165" algn="l">
              <a:lnSpc>
                <a:spcPts val="3036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Défis envisagés : </a:t>
            </a:r>
          </a:p>
          <a:p>
            <a:pPr marL="811530" lvl="2" indent="-270510" algn="l">
              <a:lnSpc>
                <a:spcPts val="3036"/>
              </a:lnSpc>
              <a:buFont typeface="Arial"/>
              <a:buChar char="⚬"/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Défi 1 et Défi 2 (expérience utilisateur et usager mobile)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8766162" y="7847250"/>
            <a:ext cx="12700254" cy="1467898"/>
            <a:chOff x="0" y="0"/>
            <a:chExt cx="16933672" cy="19571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6933672" cy="1957197"/>
            </a:xfrm>
            <a:custGeom>
              <a:avLst/>
              <a:gdLst/>
              <a:ahLst/>
              <a:cxnLst/>
              <a:rect l="l" t="t" r="r" b="b"/>
              <a:pathLst>
                <a:path w="16933672" h="1957197">
                  <a:moveTo>
                    <a:pt x="0" y="0"/>
                  </a:moveTo>
                  <a:lnTo>
                    <a:pt x="16933672" y="0"/>
                  </a:lnTo>
                  <a:lnTo>
                    <a:pt x="16933672" y="1957197"/>
                  </a:lnTo>
                  <a:lnTo>
                    <a:pt x="0" y="19571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880975" y="2733150"/>
            <a:ext cx="6209400" cy="3056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76"/>
              </a:lnSpc>
            </a:pPr>
            <a:r>
              <a:rPr lang="en-US" sz="32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Qui pourrait rejoindre ? </a:t>
            </a:r>
          </a:p>
          <a:p>
            <a:pPr marL="320040" lvl="1" indent="-160020" algn="l">
              <a:lnSpc>
                <a:spcPts val="2688"/>
              </a:lnSpc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Théo et Rémy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580335" y="-507963"/>
            <a:ext cx="8967898" cy="10968105"/>
          </a:xfrm>
          <a:custGeom>
            <a:avLst/>
            <a:gdLst/>
            <a:ahLst/>
            <a:cxnLst/>
            <a:rect l="l" t="t" r="r" b="b"/>
            <a:pathLst>
              <a:path w="8967898" h="10968105">
                <a:moveTo>
                  <a:pt x="0" y="0"/>
                </a:moveTo>
                <a:lnTo>
                  <a:pt x="8967898" y="0"/>
                </a:lnTo>
                <a:lnTo>
                  <a:pt x="8967898" y="10968105"/>
                </a:lnTo>
                <a:lnTo>
                  <a:pt x="0" y="10968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-1585061" y="847873"/>
            <a:ext cx="6409638" cy="1363467"/>
          </a:xfrm>
          <a:custGeom>
            <a:avLst/>
            <a:gdLst/>
            <a:ahLst/>
            <a:cxnLst/>
            <a:rect l="l" t="t" r="r" b="b"/>
            <a:pathLst>
              <a:path w="6409638" h="1363467">
                <a:moveTo>
                  <a:pt x="0" y="0"/>
                </a:moveTo>
                <a:lnTo>
                  <a:pt x="6409638" y="0"/>
                </a:lnTo>
                <a:lnTo>
                  <a:pt x="6409638" y="1363467"/>
                </a:lnTo>
                <a:lnTo>
                  <a:pt x="0" y="13634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>
            <a:off x="4999223" y="847873"/>
            <a:ext cx="2018508" cy="1363467"/>
          </a:xfrm>
          <a:custGeom>
            <a:avLst/>
            <a:gdLst/>
            <a:ahLst/>
            <a:cxnLst/>
            <a:rect l="l" t="t" r="r" b="b"/>
            <a:pathLst>
              <a:path w="2018508" h="1363467">
                <a:moveTo>
                  <a:pt x="0" y="0"/>
                </a:moveTo>
                <a:lnTo>
                  <a:pt x="2018508" y="0"/>
                </a:lnTo>
                <a:lnTo>
                  <a:pt x="2018508" y="1363467"/>
                </a:lnTo>
                <a:lnTo>
                  <a:pt x="0" y="13634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/>
          <p:cNvSpPr/>
          <p:nvPr/>
        </p:nvSpPr>
        <p:spPr>
          <a:xfrm>
            <a:off x="7289779" y="847873"/>
            <a:ext cx="1183494" cy="1363467"/>
          </a:xfrm>
          <a:custGeom>
            <a:avLst/>
            <a:gdLst/>
            <a:ahLst/>
            <a:cxnLst/>
            <a:rect l="l" t="t" r="r" b="b"/>
            <a:pathLst>
              <a:path w="1183494" h="1363467">
                <a:moveTo>
                  <a:pt x="0" y="0"/>
                </a:moveTo>
                <a:lnTo>
                  <a:pt x="1183494" y="0"/>
                </a:lnTo>
                <a:lnTo>
                  <a:pt x="1183494" y="1363467"/>
                </a:lnTo>
                <a:lnTo>
                  <a:pt x="0" y="136346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14888498" y="9361750"/>
            <a:ext cx="2399192" cy="2399192"/>
          </a:xfrm>
          <a:custGeom>
            <a:avLst/>
            <a:gdLst/>
            <a:ahLst/>
            <a:cxnLst/>
            <a:rect l="l" t="t" r="r" b="b"/>
            <a:pathLst>
              <a:path w="2399192" h="2399192">
                <a:moveTo>
                  <a:pt x="0" y="0"/>
                </a:moveTo>
                <a:lnTo>
                  <a:pt x="2399191" y="0"/>
                </a:lnTo>
                <a:lnTo>
                  <a:pt x="2399191" y="2399191"/>
                </a:lnTo>
                <a:lnTo>
                  <a:pt x="0" y="239919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>
            <a:off x="16786255" y="9040801"/>
            <a:ext cx="548721" cy="548721"/>
          </a:xfrm>
          <a:custGeom>
            <a:avLst/>
            <a:gdLst/>
            <a:ahLst/>
            <a:cxnLst/>
            <a:rect l="l" t="t" r="r" b="b"/>
            <a:pathLst>
              <a:path w="548721" h="548721">
                <a:moveTo>
                  <a:pt x="0" y="0"/>
                </a:moveTo>
                <a:lnTo>
                  <a:pt x="548721" y="0"/>
                </a:lnTo>
                <a:lnTo>
                  <a:pt x="548721" y="548721"/>
                </a:lnTo>
                <a:lnTo>
                  <a:pt x="0" y="54872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/>
        </p:nvSpPr>
        <p:spPr>
          <a:xfrm>
            <a:off x="3799613" y="9361750"/>
            <a:ext cx="2399192" cy="2399192"/>
          </a:xfrm>
          <a:custGeom>
            <a:avLst/>
            <a:gdLst/>
            <a:ahLst/>
            <a:cxnLst/>
            <a:rect l="l" t="t" r="r" b="b"/>
            <a:pathLst>
              <a:path w="2399192" h="2399192">
                <a:moveTo>
                  <a:pt x="0" y="0"/>
                </a:moveTo>
                <a:lnTo>
                  <a:pt x="2399191" y="0"/>
                </a:lnTo>
                <a:lnTo>
                  <a:pt x="2399191" y="2399191"/>
                </a:lnTo>
                <a:lnTo>
                  <a:pt x="0" y="239919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Freeform 9"/>
          <p:cNvSpPr/>
          <p:nvPr/>
        </p:nvSpPr>
        <p:spPr>
          <a:xfrm>
            <a:off x="3723135" y="9258300"/>
            <a:ext cx="548721" cy="548721"/>
          </a:xfrm>
          <a:custGeom>
            <a:avLst/>
            <a:gdLst/>
            <a:ahLst/>
            <a:cxnLst/>
            <a:rect l="l" t="t" r="r" b="b"/>
            <a:pathLst>
              <a:path w="548721" h="548721">
                <a:moveTo>
                  <a:pt x="0" y="0"/>
                </a:moveTo>
                <a:lnTo>
                  <a:pt x="548721" y="0"/>
                </a:lnTo>
                <a:lnTo>
                  <a:pt x="548721" y="548721"/>
                </a:lnTo>
                <a:lnTo>
                  <a:pt x="0" y="54872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TextBox 10"/>
          <p:cNvSpPr txBox="1"/>
          <p:nvPr/>
        </p:nvSpPr>
        <p:spPr>
          <a:xfrm>
            <a:off x="242525" y="663475"/>
            <a:ext cx="4265100" cy="125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22"/>
              </a:lnSpc>
            </a:pPr>
            <a:r>
              <a:rPr lang="en-US" sz="5966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Equipe #5</a:t>
            </a:r>
          </a:p>
        </p:txBody>
      </p:sp>
      <p:sp>
        <p:nvSpPr>
          <p:cNvPr id="11" name="Freeform 11"/>
          <p:cNvSpPr/>
          <p:nvPr/>
        </p:nvSpPr>
        <p:spPr>
          <a:xfrm>
            <a:off x="17088390" y="402794"/>
            <a:ext cx="2399192" cy="2399192"/>
          </a:xfrm>
          <a:custGeom>
            <a:avLst/>
            <a:gdLst/>
            <a:ahLst/>
            <a:cxnLst/>
            <a:rect l="l" t="t" r="r" b="b"/>
            <a:pathLst>
              <a:path w="2399192" h="2399192">
                <a:moveTo>
                  <a:pt x="0" y="0"/>
                </a:moveTo>
                <a:lnTo>
                  <a:pt x="2399191" y="0"/>
                </a:lnTo>
                <a:lnTo>
                  <a:pt x="2399191" y="2399191"/>
                </a:lnTo>
                <a:lnTo>
                  <a:pt x="0" y="239919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2" name="Freeform 12"/>
          <p:cNvSpPr/>
          <p:nvPr/>
        </p:nvSpPr>
        <p:spPr>
          <a:xfrm>
            <a:off x="16710580" y="2158272"/>
            <a:ext cx="548721" cy="548721"/>
          </a:xfrm>
          <a:custGeom>
            <a:avLst/>
            <a:gdLst/>
            <a:ahLst/>
            <a:cxnLst/>
            <a:rect l="l" t="t" r="r" b="b"/>
            <a:pathLst>
              <a:path w="548721" h="548721">
                <a:moveTo>
                  <a:pt x="0" y="0"/>
                </a:moveTo>
                <a:lnTo>
                  <a:pt x="548721" y="0"/>
                </a:lnTo>
                <a:lnTo>
                  <a:pt x="548721" y="548721"/>
                </a:lnTo>
                <a:lnTo>
                  <a:pt x="0" y="54872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3" name="TextBox 13"/>
          <p:cNvSpPr txBox="1"/>
          <p:nvPr/>
        </p:nvSpPr>
        <p:spPr>
          <a:xfrm>
            <a:off x="1481825" y="2706402"/>
            <a:ext cx="9742800" cy="108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76"/>
              </a:lnSpc>
            </a:pPr>
            <a:r>
              <a:rPr lang="en-US" sz="32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L’équipe actuellement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25150" y="3836550"/>
            <a:ext cx="7233900" cy="3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36"/>
              </a:lnSpc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 constituer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8766162" y="7847250"/>
            <a:ext cx="12700254" cy="1467898"/>
            <a:chOff x="0" y="0"/>
            <a:chExt cx="16933672" cy="19571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6933672" cy="1957197"/>
            </a:xfrm>
            <a:custGeom>
              <a:avLst/>
              <a:gdLst/>
              <a:ahLst/>
              <a:cxnLst/>
              <a:rect l="l" t="t" r="r" b="b"/>
              <a:pathLst>
                <a:path w="16933672" h="1957197">
                  <a:moveTo>
                    <a:pt x="0" y="0"/>
                  </a:moveTo>
                  <a:lnTo>
                    <a:pt x="16933672" y="0"/>
                  </a:lnTo>
                  <a:lnTo>
                    <a:pt x="16933672" y="1957197"/>
                  </a:lnTo>
                  <a:lnTo>
                    <a:pt x="0" y="19571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880975" y="2733150"/>
            <a:ext cx="6209400" cy="3056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76"/>
              </a:lnSpc>
            </a:pPr>
            <a:r>
              <a:rPr lang="en-US" sz="32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Qui pourrait rejoindre ? </a:t>
            </a:r>
          </a:p>
          <a:p>
            <a:pPr marL="295910" lvl="1" indent="-147955" algn="l">
              <a:lnSpc>
                <a:spcPts val="2351"/>
              </a:lnSpc>
              <a:buFont typeface="Arial"/>
              <a:buChar char="•"/>
            </a:pPr>
            <a:endParaRPr lang="en-US" sz="3200" b="1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580335" y="-507963"/>
            <a:ext cx="8967898" cy="10968105"/>
          </a:xfrm>
          <a:custGeom>
            <a:avLst/>
            <a:gdLst/>
            <a:ahLst/>
            <a:cxnLst/>
            <a:rect l="l" t="t" r="r" b="b"/>
            <a:pathLst>
              <a:path w="8967898" h="10968105">
                <a:moveTo>
                  <a:pt x="0" y="0"/>
                </a:moveTo>
                <a:lnTo>
                  <a:pt x="8967898" y="0"/>
                </a:lnTo>
                <a:lnTo>
                  <a:pt x="8967898" y="10968105"/>
                </a:lnTo>
                <a:lnTo>
                  <a:pt x="0" y="10968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4999223" y="847873"/>
            <a:ext cx="2018508" cy="1363467"/>
          </a:xfrm>
          <a:custGeom>
            <a:avLst/>
            <a:gdLst/>
            <a:ahLst/>
            <a:cxnLst/>
            <a:rect l="l" t="t" r="r" b="b"/>
            <a:pathLst>
              <a:path w="2018508" h="1363467">
                <a:moveTo>
                  <a:pt x="0" y="0"/>
                </a:moveTo>
                <a:lnTo>
                  <a:pt x="2018508" y="0"/>
                </a:lnTo>
                <a:lnTo>
                  <a:pt x="2018508" y="1363467"/>
                </a:lnTo>
                <a:lnTo>
                  <a:pt x="0" y="13634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>
            <a:off x="7289779" y="847873"/>
            <a:ext cx="1183494" cy="1363467"/>
          </a:xfrm>
          <a:custGeom>
            <a:avLst/>
            <a:gdLst/>
            <a:ahLst/>
            <a:cxnLst/>
            <a:rect l="l" t="t" r="r" b="b"/>
            <a:pathLst>
              <a:path w="1183494" h="1363467">
                <a:moveTo>
                  <a:pt x="0" y="0"/>
                </a:moveTo>
                <a:lnTo>
                  <a:pt x="1183494" y="0"/>
                </a:lnTo>
                <a:lnTo>
                  <a:pt x="1183494" y="1363467"/>
                </a:lnTo>
                <a:lnTo>
                  <a:pt x="0" y="13634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/>
          <p:cNvSpPr/>
          <p:nvPr/>
        </p:nvSpPr>
        <p:spPr>
          <a:xfrm>
            <a:off x="14888498" y="9361750"/>
            <a:ext cx="2399192" cy="2399192"/>
          </a:xfrm>
          <a:custGeom>
            <a:avLst/>
            <a:gdLst/>
            <a:ahLst/>
            <a:cxnLst/>
            <a:rect l="l" t="t" r="r" b="b"/>
            <a:pathLst>
              <a:path w="2399192" h="2399192">
                <a:moveTo>
                  <a:pt x="0" y="0"/>
                </a:moveTo>
                <a:lnTo>
                  <a:pt x="2399191" y="0"/>
                </a:lnTo>
                <a:lnTo>
                  <a:pt x="2399191" y="2399191"/>
                </a:lnTo>
                <a:lnTo>
                  <a:pt x="0" y="239919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16786255" y="9040801"/>
            <a:ext cx="548721" cy="548721"/>
          </a:xfrm>
          <a:custGeom>
            <a:avLst/>
            <a:gdLst/>
            <a:ahLst/>
            <a:cxnLst/>
            <a:rect l="l" t="t" r="r" b="b"/>
            <a:pathLst>
              <a:path w="548721" h="548721">
                <a:moveTo>
                  <a:pt x="0" y="0"/>
                </a:moveTo>
                <a:lnTo>
                  <a:pt x="548721" y="0"/>
                </a:lnTo>
                <a:lnTo>
                  <a:pt x="548721" y="548721"/>
                </a:lnTo>
                <a:lnTo>
                  <a:pt x="0" y="54872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>
            <a:off x="3799613" y="9361750"/>
            <a:ext cx="2399192" cy="2399192"/>
          </a:xfrm>
          <a:custGeom>
            <a:avLst/>
            <a:gdLst/>
            <a:ahLst/>
            <a:cxnLst/>
            <a:rect l="l" t="t" r="r" b="b"/>
            <a:pathLst>
              <a:path w="2399192" h="2399192">
                <a:moveTo>
                  <a:pt x="0" y="0"/>
                </a:moveTo>
                <a:lnTo>
                  <a:pt x="2399191" y="0"/>
                </a:lnTo>
                <a:lnTo>
                  <a:pt x="2399191" y="2399191"/>
                </a:lnTo>
                <a:lnTo>
                  <a:pt x="0" y="239919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/>
        </p:nvSpPr>
        <p:spPr>
          <a:xfrm>
            <a:off x="3723135" y="9258300"/>
            <a:ext cx="548721" cy="548721"/>
          </a:xfrm>
          <a:custGeom>
            <a:avLst/>
            <a:gdLst/>
            <a:ahLst/>
            <a:cxnLst/>
            <a:rect l="l" t="t" r="r" b="b"/>
            <a:pathLst>
              <a:path w="548721" h="548721">
                <a:moveTo>
                  <a:pt x="0" y="0"/>
                </a:moveTo>
                <a:lnTo>
                  <a:pt x="548721" y="0"/>
                </a:lnTo>
                <a:lnTo>
                  <a:pt x="548721" y="548721"/>
                </a:lnTo>
                <a:lnTo>
                  <a:pt x="0" y="54872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Freeform 9"/>
          <p:cNvSpPr/>
          <p:nvPr/>
        </p:nvSpPr>
        <p:spPr>
          <a:xfrm>
            <a:off x="17088390" y="402794"/>
            <a:ext cx="2399192" cy="2399192"/>
          </a:xfrm>
          <a:custGeom>
            <a:avLst/>
            <a:gdLst/>
            <a:ahLst/>
            <a:cxnLst/>
            <a:rect l="l" t="t" r="r" b="b"/>
            <a:pathLst>
              <a:path w="2399192" h="2399192">
                <a:moveTo>
                  <a:pt x="0" y="0"/>
                </a:moveTo>
                <a:lnTo>
                  <a:pt x="2399191" y="0"/>
                </a:lnTo>
                <a:lnTo>
                  <a:pt x="2399191" y="2399191"/>
                </a:lnTo>
                <a:lnTo>
                  <a:pt x="0" y="239919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Freeform 10"/>
          <p:cNvSpPr/>
          <p:nvPr/>
        </p:nvSpPr>
        <p:spPr>
          <a:xfrm>
            <a:off x="16710580" y="2158272"/>
            <a:ext cx="548721" cy="548721"/>
          </a:xfrm>
          <a:custGeom>
            <a:avLst/>
            <a:gdLst/>
            <a:ahLst/>
            <a:cxnLst/>
            <a:rect l="l" t="t" r="r" b="b"/>
            <a:pathLst>
              <a:path w="548721" h="548721">
                <a:moveTo>
                  <a:pt x="0" y="0"/>
                </a:moveTo>
                <a:lnTo>
                  <a:pt x="548721" y="0"/>
                </a:lnTo>
                <a:lnTo>
                  <a:pt x="548721" y="548721"/>
                </a:lnTo>
                <a:lnTo>
                  <a:pt x="0" y="54872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11" name="Group 11"/>
          <p:cNvGrpSpPr/>
          <p:nvPr/>
        </p:nvGrpSpPr>
        <p:grpSpPr>
          <a:xfrm>
            <a:off x="8766162" y="7847250"/>
            <a:ext cx="12700254" cy="1467898"/>
            <a:chOff x="0" y="0"/>
            <a:chExt cx="16933672" cy="195719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933672" cy="1957197"/>
            </a:xfrm>
            <a:custGeom>
              <a:avLst/>
              <a:gdLst/>
              <a:ahLst/>
              <a:cxnLst/>
              <a:rect l="l" t="t" r="r" b="b"/>
              <a:pathLst>
                <a:path w="16933672" h="1957197">
                  <a:moveTo>
                    <a:pt x="0" y="0"/>
                  </a:moveTo>
                  <a:lnTo>
                    <a:pt x="16933672" y="0"/>
                  </a:lnTo>
                  <a:lnTo>
                    <a:pt x="16933672" y="1957197"/>
                  </a:lnTo>
                  <a:lnTo>
                    <a:pt x="0" y="19571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1585061" y="1028700"/>
            <a:ext cx="6410706" cy="1182338"/>
            <a:chOff x="0" y="0"/>
            <a:chExt cx="8547608" cy="157645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547608" cy="1576451"/>
            </a:xfrm>
            <a:custGeom>
              <a:avLst/>
              <a:gdLst/>
              <a:ahLst/>
              <a:cxnLst/>
              <a:rect l="l" t="t" r="r" b="b"/>
              <a:pathLst>
                <a:path w="8547608" h="1576451">
                  <a:moveTo>
                    <a:pt x="611632" y="0"/>
                  </a:moveTo>
                  <a:lnTo>
                    <a:pt x="7935976" y="0"/>
                  </a:lnTo>
                  <a:cubicBezTo>
                    <a:pt x="8273796" y="0"/>
                    <a:pt x="8547608" y="273812"/>
                    <a:pt x="8547608" y="611632"/>
                  </a:cubicBezTo>
                  <a:lnTo>
                    <a:pt x="8547608" y="964819"/>
                  </a:lnTo>
                  <a:cubicBezTo>
                    <a:pt x="8547608" y="1302639"/>
                    <a:pt x="8273796" y="1576451"/>
                    <a:pt x="7935976" y="1576451"/>
                  </a:cubicBezTo>
                  <a:lnTo>
                    <a:pt x="611632" y="1576451"/>
                  </a:lnTo>
                  <a:cubicBezTo>
                    <a:pt x="273812" y="1576324"/>
                    <a:pt x="0" y="1302512"/>
                    <a:pt x="0" y="964819"/>
                  </a:cubicBezTo>
                  <a:lnTo>
                    <a:pt x="0" y="611632"/>
                  </a:lnTo>
                  <a:cubicBezTo>
                    <a:pt x="0" y="273812"/>
                    <a:pt x="273812" y="0"/>
                    <a:pt x="611632" y="0"/>
                  </a:cubicBezTo>
                  <a:close/>
                </a:path>
              </a:pathLst>
            </a:custGeom>
            <a:solidFill>
              <a:srgbClr val="4E338A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-1585061" y="847873"/>
            <a:ext cx="6409468" cy="1363504"/>
            <a:chOff x="0" y="0"/>
            <a:chExt cx="8545957" cy="181800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545957" cy="1818005"/>
            </a:xfrm>
            <a:custGeom>
              <a:avLst/>
              <a:gdLst/>
              <a:ahLst/>
              <a:cxnLst/>
              <a:rect l="l" t="t" r="r" b="b"/>
              <a:pathLst>
                <a:path w="8545957" h="1818005">
                  <a:moveTo>
                    <a:pt x="0" y="0"/>
                  </a:moveTo>
                  <a:lnTo>
                    <a:pt x="8545957" y="0"/>
                  </a:lnTo>
                  <a:lnTo>
                    <a:pt x="8545957" y="1818005"/>
                  </a:lnTo>
                  <a:lnTo>
                    <a:pt x="0" y="1818005"/>
                  </a:lnTo>
                  <a:close/>
                </a:path>
              </a:pathLst>
            </a:custGeom>
            <a:solidFill>
              <a:srgbClr val="E72F69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242525" y="663475"/>
            <a:ext cx="4265100" cy="125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22"/>
              </a:lnSpc>
            </a:pPr>
            <a:r>
              <a:rPr lang="en-US" sz="5966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Equipe #6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81825" y="2706400"/>
            <a:ext cx="5808000" cy="891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76"/>
              </a:lnSpc>
            </a:pPr>
            <a:r>
              <a:rPr lang="en-US" sz="32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L’équipe actuellement</a:t>
            </a:r>
          </a:p>
          <a:p>
            <a:pPr algn="l">
              <a:lnSpc>
                <a:spcPts val="2351"/>
              </a:lnSpc>
            </a:pPr>
            <a:endParaRPr lang="en-US" sz="3200" b="1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481825" y="3742025"/>
            <a:ext cx="7233900" cy="1564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54330" lvl="1" indent="-177165" algn="l">
              <a:lnSpc>
                <a:spcPts val="3036"/>
              </a:lnSpc>
              <a:buFont typeface="Arial"/>
              <a:buChar char="•"/>
            </a:pPr>
            <a:r>
              <a:rPr lang="en-US" sz="2200" i="1">
                <a:solidFill>
                  <a:srgbClr val="00000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A compléter si les autres équipes sont pleines</a:t>
            </a:r>
          </a:p>
          <a:p>
            <a:pPr marL="354330" lvl="1" indent="-177165" algn="l">
              <a:lnSpc>
                <a:spcPts val="3036"/>
              </a:lnSpc>
            </a:pPr>
            <a:endParaRPr lang="en-US" sz="2200" i="1">
              <a:solidFill>
                <a:srgbClr val="000000"/>
              </a:solidFill>
              <a:latin typeface="Poppins Italics"/>
              <a:ea typeface="Poppins Italics"/>
              <a:cs typeface="Poppins Italics"/>
              <a:sym typeface="Poppins Italics"/>
            </a:endParaRPr>
          </a:p>
          <a:p>
            <a:pPr marL="354330" lvl="1" indent="-177165" algn="l">
              <a:lnSpc>
                <a:spcPts val="3036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Mathilda, Théophile, Calvin, Jean-Charles, Michel, Jocerand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580335" y="-507963"/>
            <a:ext cx="8967898" cy="10968105"/>
          </a:xfrm>
          <a:custGeom>
            <a:avLst/>
            <a:gdLst/>
            <a:ahLst/>
            <a:cxnLst/>
            <a:rect l="l" t="t" r="r" b="b"/>
            <a:pathLst>
              <a:path w="8967898" h="10968105">
                <a:moveTo>
                  <a:pt x="0" y="0"/>
                </a:moveTo>
                <a:lnTo>
                  <a:pt x="8967898" y="0"/>
                </a:lnTo>
                <a:lnTo>
                  <a:pt x="8967898" y="10968105"/>
                </a:lnTo>
                <a:lnTo>
                  <a:pt x="0" y="10968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7289779" y="847873"/>
            <a:ext cx="1183494" cy="1363467"/>
          </a:xfrm>
          <a:custGeom>
            <a:avLst/>
            <a:gdLst/>
            <a:ahLst/>
            <a:cxnLst/>
            <a:rect l="l" t="t" r="r" b="b"/>
            <a:pathLst>
              <a:path w="1183494" h="1363467">
                <a:moveTo>
                  <a:pt x="0" y="0"/>
                </a:moveTo>
                <a:lnTo>
                  <a:pt x="1183494" y="0"/>
                </a:lnTo>
                <a:lnTo>
                  <a:pt x="1183494" y="1363467"/>
                </a:lnTo>
                <a:lnTo>
                  <a:pt x="0" y="13634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>
            <a:off x="14888498" y="9361750"/>
            <a:ext cx="2399192" cy="2399192"/>
          </a:xfrm>
          <a:custGeom>
            <a:avLst/>
            <a:gdLst/>
            <a:ahLst/>
            <a:cxnLst/>
            <a:rect l="l" t="t" r="r" b="b"/>
            <a:pathLst>
              <a:path w="2399192" h="2399192">
                <a:moveTo>
                  <a:pt x="0" y="0"/>
                </a:moveTo>
                <a:lnTo>
                  <a:pt x="2399191" y="0"/>
                </a:lnTo>
                <a:lnTo>
                  <a:pt x="2399191" y="2399191"/>
                </a:lnTo>
                <a:lnTo>
                  <a:pt x="0" y="23991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/>
          <p:cNvSpPr/>
          <p:nvPr/>
        </p:nvSpPr>
        <p:spPr>
          <a:xfrm>
            <a:off x="16786255" y="9040801"/>
            <a:ext cx="548721" cy="548721"/>
          </a:xfrm>
          <a:custGeom>
            <a:avLst/>
            <a:gdLst/>
            <a:ahLst/>
            <a:cxnLst/>
            <a:rect l="l" t="t" r="r" b="b"/>
            <a:pathLst>
              <a:path w="548721" h="548721">
                <a:moveTo>
                  <a:pt x="0" y="0"/>
                </a:moveTo>
                <a:lnTo>
                  <a:pt x="548721" y="0"/>
                </a:lnTo>
                <a:lnTo>
                  <a:pt x="548721" y="548721"/>
                </a:lnTo>
                <a:lnTo>
                  <a:pt x="0" y="54872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3799613" y="9361750"/>
            <a:ext cx="2399192" cy="2399192"/>
          </a:xfrm>
          <a:custGeom>
            <a:avLst/>
            <a:gdLst/>
            <a:ahLst/>
            <a:cxnLst/>
            <a:rect l="l" t="t" r="r" b="b"/>
            <a:pathLst>
              <a:path w="2399192" h="2399192">
                <a:moveTo>
                  <a:pt x="0" y="0"/>
                </a:moveTo>
                <a:lnTo>
                  <a:pt x="2399191" y="0"/>
                </a:lnTo>
                <a:lnTo>
                  <a:pt x="2399191" y="2399191"/>
                </a:lnTo>
                <a:lnTo>
                  <a:pt x="0" y="239919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>
            <a:off x="4999223" y="847873"/>
            <a:ext cx="2018508" cy="1363467"/>
          </a:xfrm>
          <a:custGeom>
            <a:avLst/>
            <a:gdLst/>
            <a:ahLst/>
            <a:cxnLst/>
            <a:rect l="l" t="t" r="r" b="b"/>
            <a:pathLst>
              <a:path w="2018508" h="1363467">
                <a:moveTo>
                  <a:pt x="0" y="0"/>
                </a:moveTo>
                <a:lnTo>
                  <a:pt x="2018508" y="0"/>
                </a:lnTo>
                <a:lnTo>
                  <a:pt x="2018508" y="1363467"/>
                </a:lnTo>
                <a:lnTo>
                  <a:pt x="0" y="136346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/>
        </p:nvSpPr>
        <p:spPr>
          <a:xfrm>
            <a:off x="3723135" y="9258300"/>
            <a:ext cx="548721" cy="548721"/>
          </a:xfrm>
          <a:custGeom>
            <a:avLst/>
            <a:gdLst/>
            <a:ahLst/>
            <a:cxnLst/>
            <a:rect l="l" t="t" r="r" b="b"/>
            <a:pathLst>
              <a:path w="548721" h="548721">
                <a:moveTo>
                  <a:pt x="0" y="0"/>
                </a:moveTo>
                <a:lnTo>
                  <a:pt x="548721" y="0"/>
                </a:lnTo>
                <a:lnTo>
                  <a:pt x="548721" y="548721"/>
                </a:lnTo>
                <a:lnTo>
                  <a:pt x="0" y="54872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Freeform 9"/>
          <p:cNvSpPr/>
          <p:nvPr/>
        </p:nvSpPr>
        <p:spPr>
          <a:xfrm>
            <a:off x="17088390" y="402794"/>
            <a:ext cx="2399192" cy="2399192"/>
          </a:xfrm>
          <a:custGeom>
            <a:avLst/>
            <a:gdLst/>
            <a:ahLst/>
            <a:cxnLst/>
            <a:rect l="l" t="t" r="r" b="b"/>
            <a:pathLst>
              <a:path w="2399192" h="2399192">
                <a:moveTo>
                  <a:pt x="0" y="0"/>
                </a:moveTo>
                <a:lnTo>
                  <a:pt x="2399191" y="0"/>
                </a:lnTo>
                <a:lnTo>
                  <a:pt x="2399191" y="2399191"/>
                </a:lnTo>
                <a:lnTo>
                  <a:pt x="0" y="239919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Freeform 10"/>
          <p:cNvSpPr/>
          <p:nvPr/>
        </p:nvSpPr>
        <p:spPr>
          <a:xfrm>
            <a:off x="16710580" y="2158272"/>
            <a:ext cx="548721" cy="548721"/>
          </a:xfrm>
          <a:custGeom>
            <a:avLst/>
            <a:gdLst/>
            <a:ahLst/>
            <a:cxnLst/>
            <a:rect l="l" t="t" r="r" b="b"/>
            <a:pathLst>
              <a:path w="548721" h="548721">
                <a:moveTo>
                  <a:pt x="0" y="0"/>
                </a:moveTo>
                <a:lnTo>
                  <a:pt x="548721" y="0"/>
                </a:lnTo>
                <a:lnTo>
                  <a:pt x="548721" y="548721"/>
                </a:lnTo>
                <a:lnTo>
                  <a:pt x="0" y="54872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11" name="Group 11"/>
          <p:cNvGrpSpPr/>
          <p:nvPr/>
        </p:nvGrpSpPr>
        <p:grpSpPr>
          <a:xfrm>
            <a:off x="8766162" y="7847250"/>
            <a:ext cx="12700254" cy="1467898"/>
            <a:chOff x="0" y="0"/>
            <a:chExt cx="16933672" cy="195719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933672" cy="1957197"/>
            </a:xfrm>
            <a:custGeom>
              <a:avLst/>
              <a:gdLst/>
              <a:ahLst/>
              <a:cxnLst/>
              <a:rect l="l" t="t" r="r" b="b"/>
              <a:pathLst>
                <a:path w="16933672" h="1957197">
                  <a:moveTo>
                    <a:pt x="0" y="0"/>
                  </a:moveTo>
                  <a:lnTo>
                    <a:pt x="16933672" y="0"/>
                  </a:lnTo>
                  <a:lnTo>
                    <a:pt x="16933672" y="1957197"/>
                  </a:lnTo>
                  <a:lnTo>
                    <a:pt x="0" y="19571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880975" y="2733150"/>
            <a:ext cx="6209400" cy="3056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76"/>
              </a:lnSpc>
            </a:pPr>
            <a:r>
              <a:rPr lang="en-US" sz="32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Qui pourrait rejoindre ? </a:t>
            </a:r>
          </a:p>
          <a:p>
            <a:pPr marL="295910" lvl="1" indent="-147955" algn="l">
              <a:lnSpc>
                <a:spcPts val="2351"/>
              </a:lnSpc>
              <a:buFont typeface="Arial"/>
              <a:buChar char="•"/>
            </a:pPr>
            <a:endParaRPr lang="en-US" sz="3200" b="1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481825" y="2706400"/>
            <a:ext cx="5808000" cy="891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76"/>
              </a:lnSpc>
            </a:pPr>
            <a:r>
              <a:rPr lang="en-US" sz="32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L’équipe actuellement</a:t>
            </a:r>
          </a:p>
          <a:p>
            <a:pPr algn="l">
              <a:lnSpc>
                <a:spcPts val="2351"/>
              </a:lnSpc>
            </a:pPr>
            <a:endParaRPr lang="en-US" sz="3200" b="1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481825" y="3742025"/>
            <a:ext cx="7233900" cy="4290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54330" lvl="1" indent="-177165" algn="l">
              <a:lnSpc>
                <a:spcPts val="3036"/>
              </a:lnSpc>
              <a:buFont typeface="Arial"/>
              <a:buChar char="•"/>
            </a:pPr>
            <a:r>
              <a:rPr lang="en-US" sz="2200" i="1">
                <a:solidFill>
                  <a:srgbClr val="00000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A compléter si les autres équipes sont pleines</a:t>
            </a:r>
          </a:p>
          <a:p>
            <a:pPr marL="354330" lvl="1" indent="-177165" algn="l">
              <a:lnSpc>
                <a:spcPts val="3036"/>
              </a:lnSpc>
            </a:pPr>
            <a:endParaRPr lang="en-US" sz="2200" i="1">
              <a:solidFill>
                <a:srgbClr val="000000"/>
              </a:solidFill>
              <a:latin typeface="Poppins Italics"/>
              <a:ea typeface="Poppins Italics"/>
              <a:cs typeface="Poppins Italics"/>
              <a:sym typeface="Poppins Italics"/>
            </a:endParaRPr>
          </a:p>
          <a:p>
            <a:pPr marL="354330" lvl="1" indent="-177165" algn="l">
              <a:lnSpc>
                <a:spcPts val="3036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Rémi, Judicaël, Sophie, Vincent et Antoine</a:t>
            </a:r>
          </a:p>
          <a:p>
            <a:pPr marL="354330" lvl="1" indent="-177165" algn="l">
              <a:lnSpc>
                <a:spcPts val="3036"/>
              </a:lnSpc>
            </a:pPr>
            <a:endParaRPr lang="en-US" sz="22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54330" lvl="1" indent="-177165" algn="l">
              <a:lnSpc>
                <a:spcPts val="3036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Compétences souhaitées : compétences en data science, en développement ou en UX/UI pour imaginer le service de demain avec la prévision.</a:t>
            </a:r>
          </a:p>
          <a:p>
            <a:pPr marL="354330" lvl="1" indent="-177165" algn="l">
              <a:lnSpc>
                <a:spcPts val="3036"/>
              </a:lnSpc>
            </a:pPr>
            <a:endParaRPr lang="en-US" sz="22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54330" lvl="1" indent="-177165" algn="l">
              <a:lnSpc>
                <a:spcPts val="3036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Défis envisagés : </a:t>
            </a:r>
          </a:p>
          <a:p>
            <a:pPr marL="811530" lvl="2" indent="-270510" algn="l">
              <a:lnSpc>
                <a:spcPts val="3036"/>
              </a:lnSpc>
              <a:buFont typeface="Arial"/>
              <a:buChar char="⚬"/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Défi 3</a:t>
            </a:r>
          </a:p>
        </p:txBody>
      </p:sp>
      <p:sp>
        <p:nvSpPr>
          <p:cNvPr id="16" name="Freeform 16"/>
          <p:cNvSpPr/>
          <p:nvPr/>
        </p:nvSpPr>
        <p:spPr>
          <a:xfrm>
            <a:off x="-1585061" y="847873"/>
            <a:ext cx="6409638" cy="1363467"/>
          </a:xfrm>
          <a:custGeom>
            <a:avLst/>
            <a:gdLst/>
            <a:ahLst/>
            <a:cxnLst/>
            <a:rect l="l" t="t" r="r" b="b"/>
            <a:pathLst>
              <a:path w="6409638" h="1363467">
                <a:moveTo>
                  <a:pt x="0" y="0"/>
                </a:moveTo>
                <a:lnTo>
                  <a:pt x="6409638" y="0"/>
                </a:lnTo>
                <a:lnTo>
                  <a:pt x="6409638" y="1363467"/>
                </a:lnTo>
                <a:lnTo>
                  <a:pt x="0" y="1363467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7" name="TextBox 17"/>
          <p:cNvSpPr txBox="1"/>
          <p:nvPr/>
        </p:nvSpPr>
        <p:spPr>
          <a:xfrm>
            <a:off x="242525" y="663475"/>
            <a:ext cx="4265100" cy="125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22"/>
              </a:lnSpc>
            </a:pPr>
            <a:r>
              <a:rPr lang="en-US" sz="5966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Equipe #7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580335" y="-507963"/>
            <a:ext cx="8967898" cy="10968105"/>
          </a:xfrm>
          <a:custGeom>
            <a:avLst/>
            <a:gdLst/>
            <a:ahLst/>
            <a:cxnLst/>
            <a:rect l="l" t="t" r="r" b="b"/>
            <a:pathLst>
              <a:path w="8967898" h="10968105">
                <a:moveTo>
                  <a:pt x="0" y="0"/>
                </a:moveTo>
                <a:lnTo>
                  <a:pt x="8967898" y="0"/>
                </a:lnTo>
                <a:lnTo>
                  <a:pt x="8967898" y="10968105"/>
                </a:lnTo>
                <a:lnTo>
                  <a:pt x="0" y="10968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-1585061" y="1028700"/>
            <a:ext cx="6410706" cy="1182338"/>
            <a:chOff x="0" y="0"/>
            <a:chExt cx="8547608" cy="15764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547608" cy="1576451"/>
            </a:xfrm>
            <a:custGeom>
              <a:avLst/>
              <a:gdLst/>
              <a:ahLst/>
              <a:cxnLst/>
              <a:rect l="l" t="t" r="r" b="b"/>
              <a:pathLst>
                <a:path w="8547608" h="1576451">
                  <a:moveTo>
                    <a:pt x="611632" y="0"/>
                  </a:moveTo>
                  <a:lnTo>
                    <a:pt x="7935976" y="0"/>
                  </a:lnTo>
                  <a:cubicBezTo>
                    <a:pt x="8273796" y="0"/>
                    <a:pt x="8547608" y="273812"/>
                    <a:pt x="8547608" y="611632"/>
                  </a:cubicBezTo>
                  <a:lnTo>
                    <a:pt x="8547608" y="964819"/>
                  </a:lnTo>
                  <a:cubicBezTo>
                    <a:pt x="8547608" y="1302639"/>
                    <a:pt x="8273796" y="1576451"/>
                    <a:pt x="7935976" y="1576451"/>
                  </a:cubicBezTo>
                  <a:lnTo>
                    <a:pt x="611632" y="1576451"/>
                  </a:lnTo>
                  <a:cubicBezTo>
                    <a:pt x="273812" y="1576324"/>
                    <a:pt x="0" y="1302512"/>
                    <a:pt x="0" y="964819"/>
                  </a:cubicBezTo>
                  <a:lnTo>
                    <a:pt x="0" y="611632"/>
                  </a:lnTo>
                  <a:cubicBezTo>
                    <a:pt x="0" y="273812"/>
                    <a:pt x="273812" y="0"/>
                    <a:pt x="611632" y="0"/>
                  </a:cubicBezTo>
                  <a:close/>
                </a:path>
              </a:pathLst>
            </a:custGeom>
            <a:solidFill>
              <a:srgbClr val="4E338A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585061" y="847873"/>
            <a:ext cx="6409468" cy="1363504"/>
            <a:chOff x="0" y="0"/>
            <a:chExt cx="8545957" cy="18180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545957" cy="1818005"/>
            </a:xfrm>
            <a:custGeom>
              <a:avLst/>
              <a:gdLst/>
              <a:ahLst/>
              <a:cxnLst/>
              <a:rect l="l" t="t" r="r" b="b"/>
              <a:pathLst>
                <a:path w="8545957" h="1818005">
                  <a:moveTo>
                    <a:pt x="0" y="0"/>
                  </a:moveTo>
                  <a:lnTo>
                    <a:pt x="8545957" y="0"/>
                  </a:lnTo>
                  <a:lnTo>
                    <a:pt x="8545957" y="1818005"/>
                  </a:lnTo>
                  <a:lnTo>
                    <a:pt x="0" y="1818005"/>
                  </a:lnTo>
                  <a:close/>
                </a:path>
              </a:pathLst>
            </a:custGeom>
            <a:solidFill>
              <a:srgbClr val="E72F69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7" name="Freeform 7"/>
          <p:cNvSpPr/>
          <p:nvPr/>
        </p:nvSpPr>
        <p:spPr>
          <a:xfrm>
            <a:off x="4999223" y="847873"/>
            <a:ext cx="2018508" cy="1363467"/>
          </a:xfrm>
          <a:custGeom>
            <a:avLst/>
            <a:gdLst/>
            <a:ahLst/>
            <a:cxnLst/>
            <a:rect l="l" t="t" r="r" b="b"/>
            <a:pathLst>
              <a:path w="2018508" h="1363467">
                <a:moveTo>
                  <a:pt x="0" y="0"/>
                </a:moveTo>
                <a:lnTo>
                  <a:pt x="2018508" y="0"/>
                </a:lnTo>
                <a:lnTo>
                  <a:pt x="2018508" y="1363467"/>
                </a:lnTo>
                <a:lnTo>
                  <a:pt x="0" y="13634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/>
        </p:nvSpPr>
        <p:spPr>
          <a:xfrm>
            <a:off x="7289779" y="847873"/>
            <a:ext cx="1183494" cy="1363467"/>
          </a:xfrm>
          <a:custGeom>
            <a:avLst/>
            <a:gdLst/>
            <a:ahLst/>
            <a:cxnLst/>
            <a:rect l="l" t="t" r="r" b="b"/>
            <a:pathLst>
              <a:path w="1183494" h="1363467">
                <a:moveTo>
                  <a:pt x="0" y="0"/>
                </a:moveTo>
                <a:lnTo>
                  <a:pt x="1183494" y="0"/>
                </a:lnTo>
                <a:lnTo>
                  <a:pt x="1183494" y="1363467"/>
                </a:lnTo>
                <a:lnTo>
                  <a:pt x="0" y="13634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Freeform 9"/>
          <p:cNvSpPr/>
          <p:nvPr/>
        </p:nvSpPr>
        <p:spPr>
          <a:xfrm>
            <a:off x="14888498" y="9361750"/>
            <a:ext cx="2399192" cy="2399192"/>
          </a:xfrm>
          <a:custGeom>
            <a:avLst/>
            <a:gdLst/>
            <a:ahLst/>
            <a:cxnLst/>
            <a:rect l="l" t="t" r="r" b="b"/>
            <a:pathLst>
              <a:path w="2399192" h="2399192">
                <a:moveTo>
                  <a:pt x="0" y="0"/>
                </a:moveTo>
                <a:lnTo>
                  <a:pt x="2399191" y="0"/>
                </a:lnTo>
                <a:lnTo>
                  <a:pt x="2399191" y="2399191"/>
                </a:lnTo>
                <a:lnTo>
                  <a:pt x="0" y="239919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Freeform 10"/>
          <p:cNvSpPr/>
          <p:nvPr/>
        </p:nvSpPr>
        <p:spPr>
          <a:xfrm>
            <a:off x="16786255" y="9040801"/>
            <a:ext cx="548721" cy="548721"/>
          </a:xfrm>
          <a:custGeom>
            <a:avLst/>
            <a:gdLst/>
            <a:ahLst/>
            <a:cxnLst/>
            <a:rect l="l" t="t" r="r" b="b"/>
            <a:pathLst>
              <a:path w="548721" h="548721">
                <a:moveTo>
                  <a:pt x="0" y="0"/>
                </a:moveTo>
                <a:lnTo>
                  <a:pt x="548721" y="0"/>
                </a:lnTo>
                <a:lnTo>
                  <a:pt x="548721" y="548721"/>
                </a:lnTo>
                <a:lnTo>
                  <a:pt x="0" y="54872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>
          <a:xfrm>
            <a:off x="3799613" y="9361750"/>
            <a:ext cx="2399192" cy="2399192"/>
          </a:xfrm>
          <a:custGeom>
            <a:avLst/>
            <a:gdLst/>
            <a:ahLst/>
            <a:cxnLst/>
            <a:rect l="l" t="t" r="r" b="b"/>
            <a:pathLst>
              <a:path w="2399192" h="2399192">
                <a:moveTo>
                  <a:pt x="0" y="0"/>
                </a:moveTo>
                <a:lnTo>
                  <a:pt x="2399191" y="0"/>
                </a:lnTo>
                <a:lnTo>
                  <a:pt x="2399191" y="2399191"/>
                </a:lnTo>
                <a:lnTo>
                  <a:pt x="0" y="239919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2" name="Freeform 12"/>
          <p:cNvSpPr/>
          <p:nvPr/>
        </p:nvSpPr>
        <p:spPr>
          <a:xfrm>
            <a:off x="3723135" y="9258300"/>
            <a:ext cx="548721" cy="548721"/>
          </a:xfrm>
          <a:custGeom>
            <a:avLst/>
            <a:gdLst/>
            <a:ahLst/>
            <a:cxnLst/>
            <a:rect l="l" t="t" r="r" b="b"/>
            <a:pathLst>
              <a:path w="548721" h="548721">
                <a:moveTo>
                  <a:pt x="0" y="0"/>
                </a:moveTo>
                <a:lnTo>
                  <a:pt x="548721" y="0"/>
                </a:lnTo>
                <a:lnTo>
                  <a:pt x="548721" y="548721"/>
                </a:lnTo>
                <a:lnTo>
                  <a:pt x="0" y="54872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3" name="TextBox 13"/>
          <p:cNvSpPr txBox="1"/>
          <p:nvPr/>
        </p:nvSpPr>
        <p:spPr>
          <a:xfrm>
            <a:off x="242525" y="663475"/>
            <a:ext cx="4265100" cy="125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22"/>
              </a:lnSpc>
            </a:pPr>
            <a:r>
              <a:rPr lang="en-US" sz="5966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Equipe #8</a:t>
            </a:r>
          </a:p>
        </p:txBody>
      </p:sp>
      <p:sp>
        <p:nvSpPr>
          <p:cNvPr id="14" name="Freeform 14"/>
          <p:cNvSpPr/>
          <p:nvPr/>
        </p:nvSpPr>
        <p:spPr>
          <a:xfrm>
            <a:off x="17088390" y="402794"/>
            <a:ext cx="2399192" cy="2399192"/>
          </a:xfrm>
          <a:custGeom>
            <a:avLst/>
            <a:gdLst/>
            <a:ahLst/>
            <a:cxnLst/>
            <a:rect l="l" t="t" r="r" b="b"/>
            <a:pathLst>
              <a:path w="2399192" h="2399192">
                <a:moveTo>
                  <a:pt x="0" y="0"/>
                </a:moveTo>
                <a:lnTo>
                  <a:pt x="2399191" y="0"/>
                </a:lnTo>
                <a:lnTo>
                  <a:pt x="2399191" y="2399191"/>
                </a:lnTo>
                <a:lnTo>
                  <a:pt x="0" y="239919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5" name="Freeform 15"/>
          <p:cNvSpPr/>
          <p:nvPr/>
        </p:nvSpPr>
        <p:spPr>
          <a:xfrm>
            <a:off x="16710580" y="2158272"/>
            <a:ext cx="548721" cy="548721"/>
          </a:xfrm>
          <a:custGeom>
            <a:avLst/>
            <a:gdLst/>
            <a:ahLst/>
            <a:cxnLst/>
            <a:rect l="l" t="t" r="r" b="b"/>
            <a:pathLst>
              <a:path w="548721" h="548721">
                <a:moveTo>
                  <a:pt x="0" y="0"/>
                </a:moveTo>
                <a:lnTo>
                  <a:pt x="548721" y="0"/>
                </a:lnTo>
                <a:lnTo>
                  <a:pt x="548721" y="548721"/>
                </a:lnTo>
                <a:lnTo>
                  <a:pt x="0" y="54872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6" name="TextBox 16"/>
          <p:cNvSpPr txBox="1"/>
          <p:nvPr/>
        </p:nvSpPr>
        <p:spPr>
          <a:xfrm>
            <a:off x="1481825" y="2706400"/>
            <a:ext cx="5808000" cy="891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76"/>
              </a:lnSpc>
            </a:pPr>
            <a:r>
              <a:rPr lang="en-US" sz="32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L’équipe actuellement</a:t>
            </a:r>
          </a:p>
          <a:p>
            <a:pPr algn="l">
              <a:lnSpc>
                <a:spcPts val="2351"/>
              </a:lnSpc>
            </a:pPr>
            <a:endParaRPr lang="en-US" sz="3200" b="1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481825" y="3742025"/>
            <a:ext cx="7233900" cy="1174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54330" lvl="1" indent="-177165" algn="l">
              <a:lnSpc>
                <a:spcPts val="3036"/>
              </a:lnSpc>
              <a:buFont typeface="Arial"/>
              <a:buChar char="•"/>
            </a:pPr>
            <a:r>
              <a:rPr lang="en-US" sz="2200" i="1">
                <a:solidFill>
                  <a:srgbClr val="00000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A compléter si les autres équipes sont pleines</a:t>
            </a:r>
          </a:p>
          <a:p>
            <a:pPr marL="354330" lvl="1" indent="-177165" algn="l">
              <a:lnSpc>
                <a:spcPts val="3036"/>
              </a:lnSpc>
            </a:pPr>
            <a:endParaRPr lang="en-US" sz="2200" i="1">
              <a:solidFill>
                <a:srgbClr val="000000"/>
              </a:solidFill>
              <a:latin typeface="Poppins Italics"/>
              <a:ea typeface="Poppins Italics"/>
              <a:cs typeface="Poppins Italics"/>
              <a:sym typeface="Poppins Italics"/>
            </a:endParaRPr>
          </a:p>
          <a:p>
            <a:pPr marL="354330" lvl="1" indent="-177165" algn="l">
              <a:lnSpc>
                <a:spcPts val="3036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Simon, Nawel, Corentin, Achille, Zakaria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8766162" y="7847250"/>
            <a:ext cx="12700254" cy="1467898"/>
            <a:chOff x="0" y="0"/>
            <a:chExt cx="16933672" cy="195719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6933672" cy="1957197"/>
            </a:xfrm>
            <a:custGeom>
              <a:avLst/>
              <a:gdLst/>
              <a:ahLst/>
              <a:cxnLst/>
              <a:rect l="l" t="t" r="r" b="b"/>
              <a:pathLst>
                <a:path w="16933672" h="1957197">
                  <a:moveTo>
                    <a:pt x="0" y="0"/>
                  </a:moveTo>
                  <a:lnTo>
                    <a:pt x="16933672" y="0"/>
                  </a:lnTo>
                  <a:lnTo>
                    <a:pt x="16933672" y="1957197"/>
                  </a:lnTo>
                  <a:lnTo>
                    <a:pt x="0" y="19571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580335" y="-507963"/>
            <a:ext cx="8967898" cy="10968105"/>
          </a:xfrm>
          <a:custGeom>
            <a:avLst/>
            <a:gdLst/>
            <a:ahLst/>
            <a:cxnLst/>
            <a:rect l="l" t="t" r="r" b="b"/>
            <a:pathLst>
              <a:path w="8967898" h="10968105">
                <a:moveTo>
                  <a:pt x="0" y="0"/>
                </a:moveTo>
                <a:lnTo>
                  <a:pt x="8967898" y="0"/>
                </a:lnTo>
                <a:lnTo>
                  <a:pt x="8967898" y="10968105"/>
                </a:lnTo>
                <a:lnTo>
                  <a:pt x="0" y="10968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-1585061" y="1028700"/>
            <a:ext cx="6410706" cy="1182338"/>
            <a:chOff x="0" y="0"/>
            <a:chExt cx="8547608" cy="15764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547608" cy="1576451"/>
            </a:xfrm>
            <a:custGeom>
              <a:avLst/>
              <a:gdLst/>
              <a:ahLst/>
              <a:cxnLst/>
              <a:rect l="l" t="t" r="r" b="b"/>
              <a:pathLst>
                <a:path w="8547608" h="1576451">
                  <a:moveTo>
                    <a:pt x="611632" y="0"/>
                  </a:moveTo>
                  <a:lnTo>
                    <a:pt x="7935976" y="0"/>
                  </a:lnTo>
                  <a:cubicBezTo>
                    <a:pt x="8273796" y="0"/>
                    <a:pt x="8547608" y="273812"/>
                    <a:pt x="8547608" y="611632"/>
                  </a:cubicBezTo>
                  <a:lnTo>
                    <a:pt x="8547608" y="964819"/>
                  </a:lnTo>
                  <a:cubicBezTo>
                    <a:pt x="8547608" y="1302639"/>
                    <a:pt x="8273796" y="1576451"/>
                    <a:pt x="7935976" y="1576451"/>
                  </a:cubicBezTo>
                  <a:lnTo>
                    <a:pt x="611632" y="1576451"/>
                  </a:lnTo>
                  <a:cubicBezTo>
                    <a:pt x="273812" y="1576324"/>
                    <a:pt x="0" y="1302512"/>
                    <a:pt x="0" y="964819"/>
                  </a:cubicBezTo>
                  <a:lnTo>
                    <a:pt x="0" y="611632"/>
                  </a:lnTo>
                  <a:cubicBezTo>
                    <a:pt x="0" y="273812"/>
                    <a:pt x="273812" y="0"/>
                    <a:pt x="611632" y="0"/>
                  </a:cubicBezTo>
                  <a:close/>
                </a:path>
              </a:pathLst>
            </a:custGeom>
            <a:solidFill>
              <a:srgbClr val="4E338A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585061" y="847873"/>
            <a:ext cx="6409468" cy="1363504"/>
            <a:chOff x="0" y="0"/>
            <a:chExt cx="8545957" cy="18180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545957" cy="1818005"/>
            </a:xfrm>
            <a:custGeom>
              <a:avLst/>
              <a:gdLst/>
              <a:ahLst/>
              <a:cxnLst/>
              <a:rect l="l" t="t" r="r" b="b"/>
              <a:pathLst>
                <a:path w="8545957" h="1818005">
                  <a:moveTo>
                    <a:pt x="0" y="0"/>
                  </a:moveTo>
                  <a:lnTo>
                    <a:pt x="8545957" y="0"/>
                  </a:lnTo>
                  <a:lnTo>
                    <a:pt x="8545957" y="1818005"/>
                  </a:lnTo>
                  <a:lnTo>
                    <a:pt x="0" y="1818005"/>
                  </a:lnTo>
                  <a:close/>
                </a:path>
              </a:pathLst>
            </a:custGeom>
            <a:solidFill>
              <a:srgbClr val="E72F69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7" name="Freeform 7"/>
          <p:cNvSpPr/>
          <p:nvPr/>
        </p:nvSpPr>
        <p:spPr>
          <a:xfrm>
            <a:off x="4999223" y="847873"/>
            <a:ext cx="2018508" cy="1363467"/>
          </a:xfrm>
          <a:custGeom>
            <a:avLst/>
            <a:gdLst/>
            <a:ahLst/>
            <a:cxnLst/>
            <a:rect l="l" t="t" r="r" b="b"/>
            <a:pathLst>
              <a:path w="2018508" h="1363467">
                <a:moveTo>
                  <a:pt x="0" y="0"/>
                </a:moveTo>
                <a:lnTo>
                  <a:pt x="2018508" y="0"/>
                </a:lnTo>
                <a:lnTo>
                  <a:pt x="2018508" y="1363467"/>
                </a:lnTo>
                <a:lnTo>
                  <a:pt x="0" y="13634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/>
        </p:nvSpPr>
        <p:spPr>
          <a:xfrm>
            <a:off x="7289779" y="847873"/>
            <a:ext cx="1183494" cy="1363467"/>
          </a:xfrm>
          <a:custGeom>
            <a:avLst/>
            <a:gdLst/>
            <a:ahLst/>
            <a:cxnLst/>
            <a:rect l="l" t="t" r="r" b="b"/>
            <a:pathLst>
              <a:path w="1183494" h="1363467">
                <a:moveTo>
                  <a:pt x="0" y="0"/>
                </a:moveTo>
                <a:lnTo>
                  <a:pt x="1183494" y="0"/>
                </a:lnTo>
                <a:lnTo>
                  <a:pt x="1183494" y="1363467"/>
                </a:lnTo>
                <a:lnTo>
                  <a:pt x="0" y="13634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Freeform 9"/>
          <p:cNvSpPr/>
          <p:nvPr/>
        </p:nvSpPr>
        <p:spPr>
          <a:xfrm>
            <a:off x="14888498" y="9361750"/>
            <a:ext cx="2399192" cy="2399192"/>
          </a:xfrm>
          <a:custGeom>
            <a:avLst/>
            <a:gdLst/>
            <a:ahLst/>
            <a:cxnLst/>
            <a:rect l="l" t="t" r="r" b="b"/>
            <a:pathLst>
              <a:path w="2399192" h="2399192">
                <a:moveTo>
                  <a:pt x="0" y="0"/>
                </a:moveTo>
                <a:lnTo>
                  <a:pt x="2399191" y="0"/>
                </a:lnTo>
                <a:lnTo>
                  <a:pt x="2399191" y="2399191"/>
                </a:lnTo>
                <a:lnTo>
                  <a:pt x="0" y="239919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Freeform 10"/>
          <p:cNvSpPr/>
          <p:nvPr/>
        </p:nvSpPr>
        <p:spPr>
          <a:xfrm>
            <a:off x="16786255" y="9040801"/>
            <a:ext cx="548721" cy="548721"/>
          </a:xfrm>
          <a:custGeom>
            <a:avLst/>
            <a:gdLst/>
            <a:ahLst/>
            <a:cxnLst/>
            <a:rect l="l" t="t" r="r" b="b"/>
            <a:pathLst>
              <a:path w="548721" h="548721">
                <a:moveTo>
                  <a:pt x="0" y="0"/>
                </a:moveTo>
                <a:lnTo>
                  <a:pt x="548721" y="0"/>
                </a:lnTo>
                <a:lnTo>
                  <a:pt x="548721" y="548721"/>
                </a:lnTo>
                <a:lnTo>
                  <a:pt x="0" y="54872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>
          <a:xfrm>
            <a:off x="3799613" y="9361750"/>
            <a:ext cx="2399192" cy="2399192"/>
          </a:xfrm>
          <a:custGeom>
            <a:avLst/>
            <a:gdLst/>
            <a:ahLst/>
            <a:cxnLst/>
            <a:rect l="l" t="t" r="r" b="b"/>
            <a:pathLst>
              <a:path w="2399192" h="2399192">
                <a:moveTo>
                  <a:pt x="0" y="0"/>
                </a:moveTo>
                <a:lnTo>
                  <a:pt x="2399191" y="0"/>
                </a:lnTo>
                <a:lnTo>
                  <a:pt x="2399191" y="2399191"/>
                </a:lnTo>
                <a:lnTo>
                  <a:pt x="0" y="239919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2" name="Freeform 12"/>
          <p:cNvSpPr/>
          <p:nvPr/>
        </p:nvSpPr>
        <p:spPr>
          <a:xfrm>
            <a:off x="3723135" y="9258300"/>
            <a:ext cx="548721" cy="548721"/>
          </a:xfrm>
          <a:custGeom>
            <a:avLst/>
            <a:gdLst/>
            <a:ahLst/>
            <a:cxnLst/>
            <a:rect l="l" t="t" r="r" b="b"/>
            <a:pathLst>
              <a:path w="548721" h="548721">
                <a:moveTo>
                  <a:pt x="0" y="0"/>
                </a:moveTo>
                <a:lnTo>
                  <a:pt x="548721" y="0"/>
                </a:lnTo>
                <a:lnTo>
                  <a:pt x="548721" y="548721"/>
                </a:lnTo>
                <a:lnTo>
                  <a:pt x="0" y="54872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3" name="TextBox 13"/>
          <p:cNvSpPr txBox="1"/>
          <p:nvPr/>
        </p:nvSpPr>
        <p:spPr>
          <a:xfrm>
            <a:off x="242525" y="663475"/>
            <a:ext cx="4265100" cy="125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22"/>
              </a:lnSpc>
            </a:pPr>
            <a:r>
              <a:rPr lang="en-US" sz="5966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Equipe #9</a:t>
            </a:r>
          </a:p>
        </p:txBody>
      </p:sp>
      <p:sp>
        <p:nvSpPr>
          <p:cNvPr id="14" name="Freeform 14"/>
          <p:cNvSpPr/>
          <p:nvPr/>
        </p:nvSpPr>
        <p:spPr>
          <a:xfrm>
            <a:off x="17088390" y="402794"/>
            <a:ext cx="2399192" cy="2399192"/>
          </a:xfrm>
          <a:custGeom>
            <a:avLst/>
            <a:gdLst/>
            <a:ahLst/>
            <a:cxnLst/>
            <a:rect l="l" t="t" r="r" b="b"/>
            <a:pathLst>
              <a:path w="2399192" h="2399192">
                <a:moveTo>
                  <a:pt x="0" y="0"/>
                </a:moveTo>
                <a:lnTo>
                  <a:pt x="2399191" y="0"/>
                </a:lnTo>
                <a:lnTo>
                  <a:pt x="2399191" y="2399191"/>
                </a:lnTo>
                <a:lnTo>
                  <a:pt x="0" y="239919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5" name="Freeform 15"/>
          <p:cNvSpPr/>
          <p:nvPr/>
        </p:nvSpPr>
        <p:spPr>
          <a:xfrm>
            <a:off x="16710580" y="2158272"/>
            <a:ext cx="548721" cy="548721"/>
          </a:xfrm>
          <a:custGeom>
            <a:avLst/>
            <a:gdLst/>
            <a:ahLst/>
            <a:cxnLst/>
            <a:rect l="l" t="t" r="r" b="b"/>
            <a:pathLst>
              <a:path w="548721" h="548721">
                <a:moveTo>
                  <a:pt x="0" y="0"/>
                </a:moveTo>
                <a:lnTo>
                  <a:pt x="548721" y="0"/>
                </a:lnTo>
                <a:lnTo>
                  <a:pt x="548721" y="548721"/>
                </a:lnTo>
                <a:lnTo>
                  <a:pt x="0" y="54872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6" name="TextBox 16"/>
          <p:cNvSpPr txBox="1"/>
          <p:nvPr/>
        </p:nvSpPr>
        <p:spPr>
          <a:xfrm>
            <a:off x="1481825" y="2706400"/>
            <a:ext cx="5808000" cy="891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76"/>
              </a:lnSpc>
            </a:pPr>
            <a:r>
              <a:rPr lang="en-US" sz="32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L’équipe actuellement</a:t>
            </a:r>
          </a:p>
          <a:p>
            <a:pPr algn="l">
              <a:lnSpc>
                <a:spcPts val="2351"/>
              </a:lnSpc>
            </a:pPr>
            <a:endParaRPr lang="en-US" sz="3200" b="1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481825" y="3742025"/>
            <a:ext cx="7233900" cy="1564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54330" lvl="1" indent="-177165" algn="l">
              <a:lnSpc>
                <a:spcPts val="3036"/>
              </a:lnSpc>
              <a:buFont typeface="Arial"/>
              <a:buChar char="•"/>
            </a:pPr>
            <a:r>
              <a:rPr lang="en-US" sz="2200" i="1">
                <a:solidFill>
                  <a:srgbClr val="00000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A compléter si les autres équipes sont pleines</a:t>
            </a:r>
          </a:p>
          <a:p>
            <a:pPr marL="354330" lvl="1" indent="-177165" algn="l">
              <a:lnSpc>
                <a:spcPts val="3036"/>
              </a:lnSpc>
            </a:pPr>
            <a:endParaRPr lang="en-US" sz="2200" i="1">
              <a:solidFill>
                <a:srgbClr val="000000"/>
              </a:solidFill>
              <a:latin typeface="Poppins Italics"/>
              <a:ea typeface="Poppins Italics"/>
              <a:cs typeface="Poppins Italics"/>
              <a:sym typeface="Poppins Italics"/>
            </a:endParaRPr>
          </a:p>
          <a:p>
            <a:pPr marL="354330" lvl="1" indent="-177165" algn="l">
              <a:lnSpc>
                <a:spcPts val="3036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Carloine, Saoussen, Andres, Antonio, Florian, Blandine et Gaël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8766162" y="7847250"/>
            <a:ext cx="12700254" cy="1467898"/>
            <a:chOff x="0" y="0"/>
            <a:chExt cx="16933672" cy="195719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6933672" cy="1957197"/>
            </a:xfrm>
            <a:custGeom>
              <a:avLst/>
              <a:gdLst/>
              <a:ahLst/>
              <a:cxnLst/>
              <a:rect l="l" t="t" r="r" b="b"/>
              <a:pathLst>
                <a:path w="16933672" h="1957197">
                  <a:moveTo>
                    <a:pt x="0" y="0"/>
                  </a:moveTo>
                  <a:lnTo>
                    <a:pt x="16933672" y="0"/>
                  </a:lnTo>
                  <a:lnTo>
                    <a:pt x="16933672" y="1957197"/>
                  </a:lnTo>
                  <a:lnTo>
                    <a:pt x="0" y="19571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580335" y="-507963"/>
            <a:ext cx="8967898" cy="10968105"/>
          </a:xfrm>
          <a:custGeom>
            <a:avLst/>
            <a:gdLst/>
            <a:ahLst/>
            <a:cxnLst/>
            <a:rect l="l" t="t" r="r" b="b"/>
            <a:pathLst>
              <a:path w="8967898" h="10968105">
                <a:moveTo>
                  <a:pt x="0" y="0"/>
                </a:moveTo>
                <a:lnTo>
                  <a:pt x="8967898" y="0"/>
                </a:lnTo>
                <a:lnTo>
                  <a:pt x="8967898" y="10968105"/>
                </a:lnTo>
                <a:lnTo>
                  <a:pt x="0" y="10968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-1585061" y="1028700"/>
            <a:ext cx="6410706" cy="1182338"/>
            <a:chOff x="0" y="0"/>
            <a:chExt cx="8547608" cy="15764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547608" cy="1576451"/>
            </a:xfrm>
            <a:custGeom>
              <a:avLst/>
              <a:gdLst/>
              <a:ahLst/>
              <a:cxnLst/>
              <a:rect l="l" t="t" r="r" b="b"/>
              <a:pathLst>
                <a:path w="8547608" h="1576451">
                  <a:moveTo>
                    <a:pt x="611632" y="0"/>
                  </a:moveTo>
                  <a:lnTo>
                    <a:pt x="7935976" y="0"/>
                  </a:lnTo>
                  <a:cubicBezTo>
                    <a:pt x="8273796" y="0"/>
                    <a:pt x="8547608" y="273812"/>
                    <a:pt x="8547608" y="611632"/>
                  </a:cubicBezTo>
                  <a:lnTo>
                    <a:pt x="8547608" y="964819"/>
                  </a:lnTo>
                  <a:cubicBezTo>
                    <a:pt x="8547608" y="1302639"/>
                    <a:pt x="8273796" y="1576451"/>
                    <a:pt x="7935976" y="1576451"/>
                  </a:cubicBezTo>
                  <a:lnTo>
                    <a:pt x="611632" y="1576451"/>
                  </a:lnTo>
                  <a:cubicBezTo>
                    <a:pt x="273812" y="1576324"/>
                    <a:pt x="0" y="1302512"/>
                    <a:pt x="0" y="964819"/>
                  </a:cubicBezTo>
                  <a:lnTo>
                    <a:pt x="0" y="611632"/>
                  </a:lnTo>
                  <a:cubicBezTo>
                    <a:pt x="0" y="273812"/>
                    <a:pt x="273812" y="0"/>
                    <a:pt x="611632" y="0"/>
                  </a:cubicBezTo>
                  <a:close/>
                </a:path>
              </a:pathLst>
            </a:custGeom>
            <a:solidFill>
              <a:srgbClr val="4E338A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585061" y="847873"/>
            <a:ext cx="6409468" cy="1363504"/>
            <a:chOff x="0" y="0"/>
            <a:chExt cx="8545957" cy="18180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545957" cy="1818005"/>
            </a:xfrm>
            <a:custGeom>
              <a:avLst/>
              <a:gdLst/>
              <a:ahLst/>
              <a:cxnLst/>
              <a:rect l="l" t="t" r="r" b="b"/>
              <a:pathLst>
                <a:path w="8545957" h="1818005">
                  <a:moveTo>
                    <a:pt x="0" y="0"/>
                  </a:moveTo>
                  <a:lnTo>
                    <a:pt x="8545957" y="0"/>
                  </a:lnTo>
                  <a:lnTo>
                    <a:pt x="8545957" y="1818005"/>
                  </a:lnTo>
                  <a:lnTo>
                    <a:pt x="0" y="1818005"/>
                  </a:lnTo>
                  <a:close/>
                </a:path>
              </a:pathLst>
            </a:custGeom>
            <a:solidFill>
              <a:srgbClr val="E72F69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7" name="Freeform 7"/>
          <p:cNvSpPr/>
          <p:nvPr/>
        </p:nvSpPr>
        <p:spPr>
          <a:xfrm>
            <a:off x="4999223" y="847873"/>
            <a:ext cx="2018508" cy="1363467"/>
          </a:xfrm>
          <a:custGeom>
            <a:avLst/>
            <a:gdLst/>
            <a:ahLst/>
            <a:cxnLst/>
            <a:rect l="l" t="t" r="r" b="b"/>
            <a:pathLst>
              <a:path w="2018508" h="1363467">
                <a:moveTo>
                  <a:pt x="0" y="0"/>
                </a:moveTo>
                <a:lnTo>
                  <a:pt x="2018508" y="0"/>
                </a:lnTo>
                <a:lnTo>
                  <a:pt x="2018508" y="1363467"/>
                </a:lnTo>
                <a:lnTo>
                  <a:pt x="0" y="13634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/>
        </p:nvSpPr>
        <p:spPr>
          <a:xfrm>
            <a:off x="7289779" y="847873"/>
            <a:ext cx="1183494" cy="1363467"/>
          </a:xfrm>
          <a:custGeom>
            <a:avLst/>
            <a:gdLst/>
            <a:ahLst/>
            <a:cxnLst/>
            <a:rect l="l" t="t" r="r" b="b"/>
            <a:pathLst>
              <a:path w="1183494" h="1363467">
                <a:moveTo>
                  <a:pt x="0" y="0"/>
                </a:moveTo>
                <a:lnTo>
                  <a:pt x="1183494" y="0"/>
                </a:lnTo>
                <a:lnTo>
                  <a:pt x="1183494" y="1363467"/>
                </a:lnTo>
                <a:lnTo>
                  <a:pt x="0" y="13634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Freeform 9"/>
          <p:cNvSpPr/>
          <p:nvPr/>
        </p:nvSpPr>
        <p:spPr>
          <a:xfrm>
            <a:off x="14888498" y="9361750"/>
            <a:ext cx="2399192" cy="2399192"/>
          </a:xfrm>
          <a:custGeom>
            <a:avLst/>
            <a:gdLst/>
            <a:ahLst/>
            <a:cxnLst/>
            <a:rect l="l" t="t" r="r" b="b"/>
            <a:pathLst>
              <a:path w="2399192" h="2399192">
                <a:moveTo>
                  <a:pt x="0" y="0"/>
                </a:moveTo>
                <a:lnTo>
                  <a:pt x="2399191" y="0"/>
                </a:lnTo>
                <a:lnTo>
                  <a:pt x="2399191" y="2399191"/>
                </a:lnTo>
                <a:lnTo>
                  <a:pt x="0" y="239919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Freeform 10"/>
          <p:cNvSpPr/>
          <p:nvPr/>
        </p:nvSpPr>
        <p:spPr>
          <a:xfrm>
            <a:off x="16786255" y="9040801"/>
            <a:ext cx="548721" cy="548721"/>
          </a:xfrm>
          <a:custGeom>
            <a:avLst/>
            <a:gdLst/>
            <a:ahLst/>
            <a:cxnLst/>
            <a:rect l="l" t="t" r="r" b="b"/>
            <a:pathLst>
              <a:path w="548721" h="548721">
                <a:moveTo>
                  <a:pt x="0" y="0"/>
                </a:moveTo>
                <a:lnTo>
                  <a:pt x="548721" y="0"/>
                </a:lnTo>
                <a:lnTo>
                  <a:pt x="548721" y="548721"/>
                </a:lnTo>
                <a:lnTo>
                  <a:pt x="0" y="54872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>
          <a:xfrm>
            <a:off x="3799613" y="9361750"/>
            <a:ext cx="2399192" cy="2399192"/>
          </a:xfrm>
          <a:custGeom>
            <a:avLst/>
            <a:gdLst/>
            <a:ahLst/>
            <a:cxnLst/>
            <a:rect l="l" t="t" r="r" b="b"/>
            <a:pathLst>
              <a:path w="2399192" h="2399192">
                <a:moveTo>
                  <a:pt x="0" y="0"/>
                </a:moveTo>
                <a:lnTo>
                  <a:pt x="2399191" y="0"/>
                </a:lnTo>
                <a:lnTo>
                  <a:pt x="2399191" y="2399191"/>
                </a:lnTo>
                <a:lnTo>
                  <a:pt x="0" y="239919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2" name="Freeform 12"/>
          <p:cNvSpPr/>
          <p:nvPr/>
        </p:nvSpPr>
        <p:spPr>
          <a:xfrm>
            <a:off x="3723135" y="9258300"/>
            <a:ext cx="548721" cy="548721"/>
          </a:xfrm>
          <a:custGeom>
            <a:avLst/>
            <a:gdLst/>
            <a:ahLst/>
            <a:cxnLst/>
            <a:rect l="l" t="t" r="r" b="b"/>
            <a:pathLst>
              <a:path w="548721" h="548721">
                <a:moveTo>
                  <a:pt x="0" y="0"/>
                </a:moveTo>
                <a:lnTo>
                  <a:pt x="548721" y="0"/>
                </a:lnTo>
                <a:lnTo>
                  <a:pt x="548721" y="548721"/>
                </a:lnTo>
                <a:lnTo>
                  <a:pt x="0" y="54872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3" name="TextBox 13"/>
          <p:cNvSpPr txBox="1"/>
          <p:nvPr/>
        </p:nvSpPr>
        <p:spPr>
          <a:xfrm>
            <a:off x="242525" y="663475"/>
            <a:ext cx="4265100" cy="125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22"/>
              </a:lnSpc>
            </a:pPr>
            <a:r>
              <a:rPr lang="en-US" sz="5966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Equipe #10</a:t>
            </a:r>
          </a:p>
        </p:txBody>
      </p:sp>
      <p:sp>
        <p:nvSpPr>
          <p:cNvPr id="14" name="Freeform 14"/>
          <p:cNvSpPr/>
          <p:nvPr/>
        </p:nvSpPr>
        <p:spPr>
          <a:xfrm>
            <a:off x="17088390" y="402794"/>
            <a:ext cx="2399192" cy="2399192"/>
          </a:xfrm>
          <a:custGeom>
            <a:avLst/>
            <a:gdLst/>
            <a:ahLst/>
            <a:cxnLst/>
            <a:rect l="l" t="t" r="r" b="b"/>
            <a:pathLst>
              <a:path w="2399192" h="2399192">
                <a:moveTo>
                  <a:pt x="0" y="0"/>
                </a:moveTo>
                <a:lnTo>
                  <a:pt x="2399191" y="0"/>
                </a:lnTo>
                <a:lnTo>
                  <a:pt x="2399191" y="2399191"/>
                </a:lnTo>
                <a:lnTo>
                  <a:pt x="0" y="239919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5" name="Freeform 15"/>
          <p:cNvSpPr/>
          <p:nvPr/>
        </p:nvSpPr>
        <p:spPr>
          <a:xfrm>
            <a:off x="16710580" y="2158272"/>
            <a:ext cx="548721" cy="548721"/>
          </a:xfrm>
          <a:custGeom>
            <a:avLst/>
            <a:gdLst/>
            <a:ahLst/>
            <a:cxnLst/>
            <a:rect l="l" t="t" r="r" b="b"/>
            <a:pathLst>
              <a:path w="548721" h="548721">
                <a:moveTo>
                  <a:pt x="0" y="0"/>
                </a:moveTo>
                <a:lnTo>
                  <a:pt x="548721" y="0"/>
                </a:lnTo>
                <a:lnTo>
                  <a:pt x="548721" y="548721"/>
                </a:lnTo>
                <a:lnTo>
                  <a:pt x="0" y="54872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6" name="TextBox 16"/>
          <p:cNvSpPr txBox="1"/>
          <p:nvPr/>
        </p:nvSpPr>
        <p:spPr>
          <a:xfrm>
            <a:off x="1481825" y="2706400"/>
            <a:ext cx="5808000" cy="891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76"/>
              </a:lnSpc>
            </a:pPr>
            <a:r>
              <a:rPr lang="en-US" sz="32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L’équipe actuellement</a:t>
            </a:r>
          </a:p>
          <a:p>
            <a:pPr algn="l">
              <a:lnSpc>
                <a:spcPts val="2351"/>
              </a:lnSpc>
            </a:pPr>
            <a:endParaRPr lang="en-US" sz="3200" b="1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481825" y="3742025"/>
            <a:ext cx="7233900" cy="1174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54330" lvl="1" indent="-177165" algn="l">
              <a:lnSpc>
                <a:spcPts val="3036"/>
              </a:lnSpc>
              <a:buFont typeface="Arial"/>
              <a:buChar char="•"/>
            </a:pPr>
            <a:r>
              <a:rPr lang="en-US" sz="2200" i="1">
                <a:solidFill>
                  <a:srgbClr val="00000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A compléter si les autres équipes sont pleines</a:t>
            </a:r>
          </a:p>
          <a:p>
            <a:pPr marL="354330" lvl="1" indent="-177165" algn="l">
              <a:lnSpc>
                <a:spcPts val="3036"/>
              </a:lnSpc>
            </a:pPr>
            <a:endParaRPr lang="en-US" sz="2200" i="1">
              <a:solidFill>
                <a:srgbClr val="000000"/>
              </a:solidFill>
              <a:latin typeface="Poppins Italics"/>
              <a:ea typeface="Poppins Italics"/>
              <a:cs typeface="Poppins Italics"/>
              <a:sym typeface="Poppins Italics"/>
            </a:endParaRPr>
          </a:p>
          <a:p>
            <a:pPr marL="354330" lvl="1" indent="-177165" algn="l">
              <a:lnSpc>
                <a:spcPts val="3036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Anand, Eva, François, Caspar, Léo, Aurélie, Enora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8766162" y="7847250"/>
            <a:ext cx="12700254" cy="1467898"/>
            <a:chOff x="0" y="0"/>
            <a:chExt cx="16933672" cy="195719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6933672" cy="1957197"/>
            </a:xfrm>
            <a:custGeom>
              <a:avLst/>
              <a:gdLst/>
              <a:ahLst/>
              <a:cxnLst/>
              <a:rect l="l" t="t" r="r" b="b"/>
              <a:pathLst>
                <a:path w="16933672" h="1957197">
                  <a:moveTo>
                    <a:pt x="0" y="0"/>
                  </a:moveTo>
                  <a:lnTo>
                    <a:pt x="16933672" y="0"/>
                  </a:lnTo>
                  <a:lnTo>
                    <a:pt x="16933672" y="1957197"/>
                  </a:lnTo>
                  <a:lnTo>
                    <a:pt x="0" y="19571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85062" y="847873"/>
            <a:ext cx="10729061" cy="1363467"/>
          </a:xfrm>
          <a:custGeom>
            <a:avLst/>
            <a:gdLst/>
            <a:ahLst/>
            <a:cxnLst/>
            <a:rect l="l" t="t" r="r" b="b"/>
            <a:pathLst>
              <a:path w="8057804" h="1363467">
                <a:moveTo>
                  <a:pt x="0" y="0"/>
                </a:moveTo>
                <a:lnTo>
                  <a:pt x="8057804" y="0"/>
                </a:lnTo>
                <a:lnTo>
                  <a:pt x="8057804" y="1363467"/>
                </a:lnTo>
                <a:lnTo>
                  <a:pt x="0" y="13634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>
            <a:off x="14888498" y="9361750"/>
            <a:ext cx="2399192" cy="2399192"/>
          </a:xfrm>
          <a:custGeom>
            <a:avLst/>
            <a:gdLst/>
            <a:ahLst/>
            <a:cxnLst/>
            <a:rect l="l" t="t" r="r" b="b"/>
            <a:pathLst>
              <a:path w="2399192" h="2399192">
                <a:moveTo>
                  <a:pt x="0" y="0"/>
                </a:moveTo>
                <a:lnTo>
                  <a:pt x="2399191" y="0"/>
                </a:lnTo>
                <a:lnTo>
                  <a:pt x="2399191" y="2399191"/>
                </a:lnTo>
                <a:lnTo>
                  <a:pt x="0" y="23991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/>
          <p:cNvSpPr/>
          <p:nvPr/>
        </p:nvSpPr>
        <p:spPr>
          <a:xfrm>
            <a:off x="16786255" y="9040801"/>
            <a:ext cx="548721" cy="548721"/>
          </a:xfrm>
          <a:custGeom>
            <a:avLst/>
            <a:gdLst/>
            <a:ahLst/>
            <a:cxnLst/>
            <a:rect l="l" t="t" r="r" b="b"/>
            <a:pathLst>
              <a:path w="548721" h="548721">
                <a:moveTo>
                  <a:pt x="0" y="0"/>
                </a:moveTo>
                <a:lnTo>
                  <a:pt x="548721" y="0"/>
                </a:lnTo>
                <a:lnTo>
                  <a:pt x="548721" y="548721"/>
                </a:lnTo>
                <a:lnTo>
                  <a:pt x="0" y="54872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9580335" y="-507963"/>
            <a:ext cx="8967898" cy="10968105"/>
          </a:xfrm>
          <a:custGeom>
            <a:avLst/>
            <a:gdLst/>
            <a:ahLst/>
            <a:cxnLst/>
            <a:rect l="l" t="t" r="r" b="b"/>
            <a:pathLst>
              <a:path w="8967898" h="10968105">
                <a:moveTo>
                  <a:pt x="0" y="0"/>
                </a:moveTo>
                <a:lnTo>
                  <a:pt x="8967898" y="0"/>
                </a:lnTo>
                <a:lnTo>
                  <a:pt x="8967898" y="10968105"/>
                </a:lnTo>
                <a:lnTo>
                  <a:pt x="0" y="1096810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>
            <a:off x="13001633" y="-1363245"/>
            <a:ext cx="2399192" cy="2399192"/>
          </a:xfrm>
          <a:custGeom>
            <a:avLst/>
            <a:gdLst/>
            <a:ahLst/>
            <a:cxnLst/>
            <a:rect l="l" t="t" r="r" b="b"/>
            <a:pathLst>
              <a:path w="2399192" h="2399192">
                <a:moveTo>
                  <a:pt x="0" y="0"/>
                </a:moveTo>
                <a:lnTo>
                  <a:pt x="2399191" y="0"/>
                </a:lnTo>
                <a:lnTo>
                  <a:pt x="2399191" y="2399191"/>
                </a:lnTo>
                <a:lnTo>
                  <a:pt x="0" y="239919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/>
        </p:nvSpPr>
        <p:spPr>
          <a:xfrm>
            <a:off x="12955044" y="667194"/>
            <a:ext cx="548721" cy="548721"/>
          </a:xfrm>
          <a:custGeom>
            <a:avLst/>
            <a:gdLst/>
            <a:ahLst/>
            <a:cxnLst/>
            <a:rect l="l" t="t" r="r" b="b"/>
            <a:pathLst>
              <a:path w="548721" h="548721">
                <a:moveTo>
                  <a:pt x="0" y="0"/>
                </a:moveTo>
                <a:lnTo>
                  <a:pt x="548721" y="0"/>
                </a:lnTo>
                <a:lnTo>
                  <a:pt x="548721" y="548721"/>
                </a:lnTo>
                <a:lnTo>
                  <a:pt x="0" y="54872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2" name="TextBox 22"/>
          <p:cNvSpPr txBox="1"/>
          <p:nvPr/>
        </p:nvSpPr>
        <p:spPr>
          <a:xfrm>
            <a:off x="821700" y="2555175"/>
            <a:ext cx="7771800" cy="933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1"/>
              </a:lnSpc>
            </a:pPr>
            <a:r>
              <a:rPr lang="en-US" sz="2244" b="1" dirty="0" err="1">
                <a:solidFill>
                  <a:srgbClr val="101010"/>
                </a:solidFill>
                <a:latin typeface="Poppins Bold"/>
                <a:ea typeface="Poppins Bold"/>
                <a:cs typeface="Poppins Bold"/>
                <a:sym typeface="Poppins Bold"/>
              </a:rPr>
              <a:t>L’insécurité</a:t>
            </a:r>
            <a:r>
              <a:rPr lang="en-US" sz="2244" b="1" dirty="0">
                <a:solidFill>
                  <a:srgbClr val="101010"/>
                </a:solidFill>
                <a:latin typeface="Poppins Bold"/>
                <a:ea typeface="Poppins Bold"/>
                <a:cs typeface="Poppins Bold"/>
                <a:sym typeface="Poppins Bold"/>
              </a:rPr>
              <a:t> dans les Transport </a:t>
            </a:r>
            <a:r>
              <a:rPr lang="en-US" sz="2244" b="1" dirty="0" err="1">
                <a:solidFill>
                  <a:srgbClr val="101010"/>
                </a:solidFill>
                <a:latin typeface="Poppins Bold"/>
                <a:ea typeface="Poppins Bold"/>
                <a:cs typeface="Poppins Bold"/>
                <a:sym typeface="Poppins Bold"/>
              </a:rPr>
              <a:t>en</a:t>
            </a:r>
            <a:r>
              <a:rPr lang="en-US" sz="2244" b="1" dirty="0">
                <a:solidFill>
                  <a:srgbClr val="10101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2244" b="1" dirty="0" err="1">
                <a:solidFill>
                  <a:srgbClr val="101010"/>
                </a:solidFill>
                <a:latin typeface="Poppins Bold"/>
                <a:ea typeface="Poppins Bold"/>
                <a:cs typeface="Poppins Bold"/>
                <a:sym typeface="Poppins Bold"/>
              </a:rPr>
              <a:t>commun</a:t>
            </a:r>
            <a:r>
              <a:rPr lang="en-US" sz="2244" b="1" dirty="0">
                <a:solidFill>
                  <a:srgbClr val="10101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2244" b="1" dirty="0" err="1">
                <a:solidFill>
                  <a:srgbClr val="101010"/>
                </a:solidFill>
                <a:latin typeface="Poppins Bold"/>
                <a:ea typeface="Poppins Bold"/>
                <a:cs typeface="Poppins Bold"/>
                <a:sym typeface="Poppins Bold"/>
              </a:rPr>
              <a:t>est</a:t>
            </a:r>
            <a:r>
              <a:rPr lang="en-US" sz="2244" b="1" dirty="0">
                <a:solidFill>
                  <a:srgbClr val="101010"/>
                </a:solidFill>
                <a:latin typeface="Poppins Bold"/>
                <a:ea typeface="Poppins Bold"/>
                <a:cs typeface="Poppins Bold"/>
                <a:sym typeface="Poppins Bold"/>
              </a:rPr>
              <a:t> bien </a:t>
            </a:r>
            <a:r>
              <a:rPr lang="en-US" sz="2244" b="1" dirty="0" err="1">
                <a:solidFill>
                  <a:srgbClr val="101010"/>
                </a:solidFill>
                <a:latin typeface="Poppins Bold"/>
                <a:ea typeface="Poppins Bold"/>
                <a:cs typeface="Poppins Bold"/>
                <a:sym typeface="Poppins Bold"/>
              </a:rPr>
              <a:t>réelle</a:t>
            </a:r>
            <a:r>
              <a:rPr lang="en-US" sz="2244" b="1" dirty="0">
                <a:solidFill>
                  <a:srgbClr val="10101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002598" y="2531834"/>
            <a:ext cx="7771800" cy="46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1"/>
              </a:lnSpc>
            </a:pPr>
            <a:r>
              <a:rPr lang="en-US" sz="2244" b="1" dirty="0" err="1">
                <a:solidFill>
                  <a:srgbClr val="101010"/>
                </a:solidFill>
                <a:latin typeface="Poppins Bold"/>
                <a:ea typeface="Poppins Bold"/>
                <a:cs typeface="Poppins Bold"/>
                <a:sym typeface="Poppins Bold"/>
              </a:rPr>
              <a:t>L’équipe</a:t>
            </a:r>
            <a:r>
              <a:rPr lang="en-US" sz="2244" b="1" dirty="0">
                <a:solidFill>
                  <a:srgbClr val="10101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2244" b="1" dirty="0" err="1">
                <a:solidFill>
                  <a:srgbClr val="101010"/>
                </a:solidFill>
                <a:latin typeface="Poppins Bold"/>
                <a:ea typeface="Poppins Bold"/>
                <a:cs typeface="Poppins Bold"/>
                <a:sym typeface="Poppins Bold"/>
              </a:rPr>
              <a:t>Datactivist</a:t>
            </a:r>
            <a:endParaRPr lang="en-US" sz="2244" b="1" dirty="0">
              <a:solidFill>
                <a:srgbClr val="10101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29" name="TextBox 12">
            <a:extLst>
              <a:ext uri="{FF2B5EF4-FFF2-40B4-BE49-F238E27FC236}">
                <a16:creationId xmlns:a16="http://schemas.microsoft.com/office/drawing/2014/main" id="{B9CBD950-C72D-0CE9-6C06-670D01E7EBD1}"/>
              </a:ext>
            </a:extLst>
          </p:cNvPr>
          <p:cNvSpPr txBox="1"/>
          <p:nvPr/>
        </p:nvSpPr>
        <p:spPr>
          <a:xfrm>
            <a:off x="0" y="789389"/>
            <a:ext cx="9677400" cy="11054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22"/>
              </a:lnSpc>
            </a:pPr>
            <a:r>
              <a:rPr lang="en-US" sz="40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Sentiment </a:t>
            </a:r>
            <a:r>
              <a:rPr lang="en-US" sz="4000" b="1" dirty="0" err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d’insécurité</a:t>
            </a:r>
            <a:r>
              <a:rPr lang="en-US" sz="40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dans les TC</a:t>
            </a:r>
          </a:p>
        </p:txBody>
      </p:sp>
      <p:sp>
        <p:nvSpPr>
          <p:cNvPr id="3" name="Freeform 3"/>
          <p:cNvSpPr/>
          <p:nvPr/>
        </p:nvSpPr>
        <p:spPr>
          <a:xfrm>
            <a:off x="9144000" y="932029"/>
            <a:ext cx="1182355" cy="1363467"/>
          </a:xfrm>
          <a:custGeom>
            <a:avLst/>
            <a:gdLst/>
            <a:ahLst/>
            <a:cxnLst/>
            <a:rect l="l" t="t" r="r" b="b"/>
            <a:pathLst>
              <a:path w="1182355" h="1363467">
                <a:moveTo>
                  <a:pt x="0" y="0"/>
                </a:moveTo>
                <a:lnTo>
                  <a:pt x="1182355" y="0"/>
                </a:lnTo>
                <a:lnTo>
                  <a:pt x="1182355" y="1363467"/>
                </a:lnTo>
                <a:lnTo>
                  <a:pt x="0" y="136346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pic>
        <p:nvPicPr>
          <p:cNvPr id="33" name="Image 32" descr="Une image contenant texte, Téléphone mobile, capture d’écran, Appareil mobile&#10;&#10;Description générée automatiquement">
            <a:extLst>
              <a:ext uri="{FF2B5EF4-FFF2-40B4-BE49-F238E27FC236}">
                <a16:creationId xmlns:a16="http://schemas.microsoft.com/office/drawing/2014/main" id="{F0065663-698C-C700-27FE-60CD20F2CF8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400" y="2627190"/>
            <a:ext cx="2761905" cy="5285714"/>
          </a:xfrm>
          <a:prstGeom prst="rect">
            <a:avLst/>
          </a:prstGeom>
        </p:spPr>
      </p:pic>
      <p:pic>
        <p:nvPicPr>
          <p:cNvPr id="35" name="Image 34" descr="Une image contenant cœur, capture d’écran, Graphique, Caractère coloré&#10;&#10;Description générée automatiquement">
            <a:extLst>
              <a:ext uri="{FF2B5EF4-FFF2-40B4-BE49-F238E27FC236}">
                <a16:creationId xmlns:a16="http://schemas.microsoft.com/office/drawing/2014/main" id="{94BD00CD-6246-1697-CCE7-DB67CEE73B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301" y="2882164"/>
            <a:ext cx="3436932" cy="3436932"/>
          </a:xfrm>
          <a:prstGeom prst="rect">
            <a:avLst/>
          </a:prstGeom>
        </p:spPr>
      </p:pic>
      <p:pic>
        <p:nvPicPr>
          <p:cNvPr id="44" name="Image 43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1D12D0A7-2D79-0594-8058-94D620695A5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415" y="5772760"/>
            <a:ext cx="3733800" cy="1926737"/>
          </a:xfrm>
          <a:prstGeom prst="rect">
            <a:avLst/>
          </a:prstGeom>
        </p:spPr>
      </p:pic>
      <p:grpSp>
        <p:nvGrpSpPr>
          <p:cNvPr id="45" name="Group 18">
            <a:extLst>
              <a:ext uri="{FF2B5EF4-FFF2-40B4-BE49-F238E27FC236}">
                <a16:creationId xmlns:a16="http://schemas.microsoft.com/office/drawing/2014/main" id="{65B004D6-07C5-8F6C-9B65-CC7C4F157EDB}"/>
              </a:ext>
            </a:extLst>
          </p:cNvPr>
          <p:cNvGrpSpPr/>
          <p:nvPr/>
        </p:nvGrpSpPr>
        <p:grpSpPr>
          <a:xfrm>
            <a:off x="8760088" y="8598947"/>
            <a:ext cx="12700254" cy="1467898"/>
            <a:chOff x="0" y="0"/>
            <a:chExt cx="16933672" cy="1957197"/>
          </a:xfrm>
        </p:grpSpPr>
        <p:sp>
          <p:nvSpPr>
            <p:cNvPr id="46" name="Freeform 19">
              <a:extLst>
                <a:ext uri="{FF2B5EF4-FFF2-40B4-BE49-F238E27FC236}">
                  <a16:creationId xmlns:a16="http://schemas.microsoft.com/office/drawing/2014/main" id="{71F5F1EF-68FC-453C-C3FC-2618A08A31C6}"/>
                </a:ext>
              </a:extLst>
            </p:cNvPr>
            <p:cNvSpPr/>
            <p:nvPr/>
          </p:nvSpPr>
          <p:spPr>
            <a:xfrm>
              <a:off x="0" y="0"/>
              <a:ext cx="16933672" cy="1957197"/>
            </a:xfrm>
            <a:custGeom>
              <a:avLst/>
              <a:gdLst/>
              <a:ahLst/>
              <a:cxnLst/>
              <a:rect l="l" t="t" r="r" b="b"/>
              <a:pathLst>
                <a:path w="16933672" h="1957197">
                  <a:moveTo>
                    <a:pt x="0" y="0"/>
                  </a:moveTo>
                  <a:lnTo>
                    <a:pt x="16933672" y="0"/>
                  </a:lnTo>
                  <a:lnTo>
                    <a:pt x="16933672" y="1957197"/>
                  </a:lnTo>
                  <a:lnTo>
                    <a:pt x="0" y="19571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49" name="Image 48">
            <a:extLst>
              <a:ext uri="{FF2B5EF4-FFF2-40B4-BE49-F238E27FC236}">
                <a16:creationId xmlns:a16="http://schemas.microsoft.com/office/drawing/2014/main" id="{AF82A95E-647B-812D-2DC0-B1AB73BDA5A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654676" y="3799744"/>
            <a:ext cx="4105848" cy="1219370"/>
          </a:xfrm>
          <a:prstGeom prst="rect">
            <a:avLst/>
          </a:prstGeom>
        </p:spPr>
      </p:pic>
      <p:pic>
        <p:nvPicPr>
          <p:cNvPr id="51" name="Image 50" descr="Une image contenant texte, Police, logo, conception&#10;&#10;Description générée automatiquement">
            <a:extLst>
              <a:ext uri="{FF2B5EF4-FFF2-40B4-BE49-F238E27FC236}">
                <a16:creationId xmlns:a16="http://schemas.microsoft.com/office/drawing/2014/main" id="{CD634741-6C06-F7A3-C3C7-EF877D2E6CB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62" y="3494552"/>
            <a:ext cx="1689166" cy="1610553"/>
          </a:xfrm>
          <a:prstGeom prst="rect">
            <a:avLst/>
          </a:prstGeom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id="{AE3064BE-72B1-AB8A-0AEB-01CD07782053}"/>
              </a:ext>
            </a:extLst>
          </p:cNvPr>
          <p:cNvSpPr txBox="1"/>
          <p:nvPr/>
        </p:nvSpPr>
        <p:spPr>
          <a:xfrm>
            <a:off x="-72500" y="5781525"/>
            <a:ext cx="11527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i="0" u="none" strike="noStrike" baseline="0" dirty="0">
                <a:solidFill>
                  <a:srgbClr val="000000"/>
                </a:solidFill>
                <a:latin typeface="AvantGarde"/>
              </a:rPr>
              <a:t>MIEUX COORDONNER LES AGENTS SUR LE TERRAIN ET DÉVELOPPER LES PARTENARIATS</a:t>
            </a:r>
            <a:endParaRPr lang="fr-FR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B7A7C409-EF88-7C30-2A12-9FA92EE18DDD}"/>
              </a:ext>
            </a:extLst>
          </p:cNvPr>
          <p:cNvSpPr txBox="1"/>
          <p:nvPr/>
        </p:nvSpPr>
        <p:spPr>
          <a:xfrm>
            <a:off x="1317028" y="5290074"/>
            <a:ext cx="115258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fr-FR" sz="3600" b="0" i="0" u="none" strike="noStrike" baseline="0" dirty="0">
              <a:solidFill>
                <a:srgbClr val="000000"/>
              </a:solidFill>
              <a:latin typeface="AvantGarde Medium"/>
            </a:endParaRPr>
          </a:p>
          <a:p>
            <a:pPr algn="just"/>
            <a:r>
              <a:rPr lang="fr-FR" sz="3600" b="0" i="0" u="none" strike="noStrike" baseline="0" dirty="0">
                <a:solidFill>
                  <a:srgbClr val="000000"/>
                </a:solidFill>
                <a:latin typeface="AvantGarde Medium"/>
              </a:rPr>
              <a:t> </a:t>
            </a:r>
            <a:r>
              <a:rPr lang="fr-FR" sz="5400" b="1" i="0" u="none" strike="noStrike" baseline="0" dirty="0">
                <a:solidFill>
                  <a:srgbClr val="000000"/>
                </a:solidFill>
                <a:latin typeface="AvantGarde Medium"/>
              </a:rPr>
              <a:t>346 </a:t>
            </a:r>
            <a:endParaRPr lang="fr-FR" sz="5400" b="0" i="0" u="none" strike="noStrike" baseline="0" dirty="0">
              <a:solidFill>
                <a:srgbClr val="000000"/>
              </a:solidFill>
              <a:latin typeface="AvantGarde Medium"/>
            </a:endParaRPr>
          </a:p>
          <a:p>
            <a:r>
              <a:rPr lang="fr-FR" sz="1800" b="1" i="0" u="none" strike="noStrike" baseline="0" dirty="0">
                <a:solidFill>
                  <a:srgbClr val="000000"/>
                </a:solidFill>
                <a:latin typeface="AvantGarde"/>
              </a:rPr>
              <a:t>GARES ET STATIONS EN ÎLE-DE-FRANCE SIGNALÉES COMME ÉTANT ANXIOGÈNES </a:t>
            </a:r>
            <a:endParaRPr lang="fr-FR" sz="1800" b="0" i="0" u="none" strike="noStrike" baseline="0" dirty="0">
              <a:solidFill>
                <a:srgbClr val="000000"/>
              </a:solidFill>
              <a:latin typeface="AvantGarde"/>
            </a:endParaRPr>
          </a:p>
          <a:p>
            <a:r>
              <a:rPr lang="fr-FR" sz="1800" b="1" i="0" u="none" strike="noStrike" baseline="0" dirty="0">
                <a:solidFill>
                  <a:srgbClr val="000000"/>
                </a:solidFill>
                <a:latin typeface="AvantGarde"/>
              </a:rPr>
              <a:t>DONT </a:t>
            </a:r>
            <a:r>
              <a:rPr lang="fr-FR" sz="1800" b="1" i="0" u="none" strike="noStrike" baseline="0" dirty="0">
                <a:solidFill>
                  <a:srgbClr val="000000"/>
                </a:solidFill>
                <a:latin typeface="AvantGarde Medium"/>
              </a:rPr>
              <a:t>111 </a:t>
            </a:r>
            <a:r>
              <a:rPr lang="fr-FR" sz="1800" b="1" i="0" u="none" strike="noStrike" baseline="0" dirty="0">
                <a:solidFill>
                  <a:srgbClr val="000000"/>
                </a:solidFill>
                <a:latin typeface="AvantGarde"/>
              </a:rPr>
              <a:t>APPARAISSENT PARTICULIÈREMENT ANXIOGÈNES LE SOIR OU LA NUIT</a:t>
            </a:r>
            <a:endParaRPr lang="fr-FR" dirty="0"/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4440C619-7C80-C554-82C2-807B138F8CD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462707" y="6179112"/>
            <a:ext cx="4534533" cy="3467584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A1BF1E41-66A7-1A8B-8233-BF729CEC223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714257" y="4524288"/>
            <a:ext cx="8859486" cy="1238423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EC3C352A-A0BC-FA37-E014-167333AFCF7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82858" y="7667111"/>
            <a:ext cx="2943636" cy="1219370"/>
          </a:xfrm>
          <a:prstGeom prst="rect">
            <a:avLst/>
          </a:prstGeom>
        </p:spPr>
      </p:pic>
      <p:sp>
        <p:nvSpPr>
          <p:cNvPr id="62" name="TextBox 22">
            <a:extLst>
              <a:ext uri="{FF2B5EF4-FFF2-40B4-BE49-F238E27FC236}">
                <a16:creationId xmlns:a16="http://schemas.microsoft.com/office/drawing/2014/main" id="{EF2B65F8-E61D-CFDF-DF25-C8012DFF35BA}"/>
              </a:ext>
            </a:extLst>
          </p:cNvPr>
          <p:cNvSpPr txBox="1"/>
          <p:nvPr/>
        </p:nvSpPr>
        <p:spPr>
          <a:xfrm>
            <a:off x="84021" y="9254343"/>
            <a:ext cx="7771800" cy="933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1"/>
              </a:lnSpc>
            </a:pPr>
            <a:r>
              <a:rPr lang="en-US" sz="2244" b="1" dirty="0">
                <a:solidFill>
                  <a:srgbClr val="101010"/>
                </a:solidFill>
                <a:latin typeface="Poppins Bold"/>
                <a:ea typeface="Poppins Bold"/>
                <a:cs typeface="Poppins Bold"/>
                <a:sym typeface="Poppins Bold"/>
              </a:rPr>
              <a:t>Un constat, </a:t>
            </a:r>
            <a:r>
              <a:rPr lang="en-US" sz="2244" b="1" dirty="0" err="1">
                <a:solidFill>
                  <a:srgbClr val="101010"/>
                </a:solidFill>
                <a:latin typeface="Poppins Bold"/>
                <a:ea typeface="Poppins Bold"/>
                <a:cs typeface="Poppins Bold"/>
                <a:sym typeface="Poppins Bold"/>
              </a:rPr>
              <a:t>ça</a:t>
            </a:r>
            <a:r>
              <a:rPr lang="en-US" sz="2244" b="1" dirty="0">
                <a:solidFill>
                  <a:srgbClr val="10101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2244" b="1" dirty="0" err="1">
                <a:solidFill>
                  <a:srgbClr val="101010"/>
                </a:solidFill>
                <a:latin typeface="Poppins Bold"/>
                <a:ea typeface="Poppins Bold"/>
                <a:cs typeface="Poppins Bold"/>
                <a:sym typeface="Poppins Bold"/>
              </a:rPr>
              <a:t>touche</a:t>
            </a:r>
            <a:r>
              <a:rPr lang="en-US" sz="2244" b="1" dirty="0">
                <a:solidFill>
                  <a:srgbClr val="101010"/>
                </a:solidFill>
                <a:latin typeface="Poppins Bold"/>
                <a:ea typeface="Poppins Bold"/>
                <a:cs typeface="Poppins Bold"/>
                <a:sym typeface="Poppins Bold"/>
              </a:rPr>
              <a:t> tout le monde et </a:t>
            </a:r>
            <a:r>
              <a:rPr lang="en-US" sz="2244" b="1" dirty="0" err="1">
                <a:solidFill>
                  <a:srgbClr val="101010"/>
                </a:solidFill>
                <a:latin typeface="Poppins Bold"/>
                <a:ea typeface="Poppins Bold"/>
                <a:cs typeface="Poppins Bold"/>
                <a:sym typeface="Poppins Bold"/>
              </a:rPr>
              <a:t>assez</a:t>
            </a:r>
            <a:r>
              <a:rPr lang="en-US" sz="2244" b="1" dirty="0">
                <a:solidFill>
                  <a:srgbClr val="10101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2244" b="1" dirty="0" err="1">
                <a:solidFill>
                  <a:srgbClr val="101010"/>
                </a:solidFill>
                <a:latin typeface="Poppins Bold"/>
                <a:ea typeface="Poppins Bold"/>
                <a:cs typeface="Poppins Bold"/>
                <a:sym typeface="Poppins Bold"/>
              </a:rPr>
              <a:t>fortement</a:t>
            </a:r>
            <a:r>
              <a:rPr lang="en-US" sz="2244" b="1" dirty="0">
                <a:solidFill>
                  <a:srgbClr val="101010"/>
                </a:solidFill>
                <a:latin typeface="Poppins Bold"/>
                <a:ea typeface="Poppins Bold"/>
                <a:cs typeface="Poppins Bold"/>
                <a:sym typeface="Poppins Bold"/>
              </a:rPr>
              <a:t> !</a:t>
            </a:r>
          </a:p>
        </p:txBody>
      </p:sp>
      <p:sp>
        <p:nvSpPr>
          <p:cNvPr id="63" name="TextBox 22">
            <a:extLst>
              <a:ext uri="{FF2B5EF4-FFF2-40B4-BE49-F238E27FC236}">
                <a16:creationId xmlns:a16="http://schemas.microsoft.com/office/drawing/2014/main" id="{07711238-2778-84C3-1A75-43067E328B43}"/>
              </a:ext>
            </a:extLst>
          </p:cNvPr>
          <p:cNvSpPr txBox="1"/>
          <p:nvPr/>
        </p:nvSpPr>
        <p:spPr>
          <a:xfrm>
            <a:off x="9687843" y="7237733"/>
            <a:ext cx="7771800" cy="19080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1"/>
              </a:lnSpc>
            </a:pPr>
            <a:r>
              <a:rPr lang="en-US" sz="2244" b="1" dirty="0">
                <a:solidFill>
                  <a:srgbClr val="101010"/>
                </a:solidFill>
                <a:latin typeface="Poppins Bold"/>
                <a:ea typeface="Poppins Bold"/>
                <a:cs typeface="Poppins Bold"/>
                <a:sym typeface="Poppins Bold"/>
              </a:rPr>
              <a:t>Il y a beaucoup </a:t>
            </a:r>
            <a:r>
              <a:rPr lang="en-US" sz="2244" b="1" dirty="0" err="1">
                <a:solidFill>
                  <a:srgbClr val="101010"/>
                </a:solidFill>
                <a:latin typeface="Poppins Bold"/>
                <a:ea typeface="Poppins Bold"/>
                <a:cs typeface="Poppins Bold"/>
                <a:sym typeface="Poppins Bold"/>
              </a:rPr>
              <a:t>d’application</a:t>
            </a:r>
            <a:r>
              <a:rPr lang="en-US" sz="2244" b="1" dirty="0">
                <a:solidFill>
                  <a:srgbClr val="101010"/>
                </a:solidFill>
                <a:latin typeface="Poppins Bold"/>
                <a:ea typeface="Poppins Bold"/>
                <a:cs typeface="Poppins Bold"/>
                <a:sym typeface="Poppins Bold"/>
              </a:rPr>
              <a:t> pour </a:t>
            </a:r>
            <a:r>
              <a:rPr lang="en-US" sz="2244" b="1" dirty="0" err="1">
                <a:solidFill>
                  <a:srgbClr val="101010"/>
                </a:solidFill>
                <a:latin typeface="Poppins Bold"/>
                <a:ea typeface="Poppins Bold"/>
                <a:cs typeface="Poppins Bold"/>
                <a:sym typeface="Poppins Bold"/>
              </a:rPr>
              <a:t>rendre</a:t>
            </a:r>
            <a:r>
              <a:rPr lang="en-US" sz="2244" b="1" dirty="0">
                <a:solidFill>
                  <a:srgbClr val="101010"/>
                </a:solidFill>
                <a:latin typeface="Poppins Bold"/>
                <a:ea typeface="Poppins Bold"/>
                <a:cs typeface="Poppins Bold"/>
                <a:sym typeface="Poppins Bold"/>
              </a:rPr>
              <a:t> la </a:t>
            </a:r>
            <a:r>
              <a:rPr lang="en-US" sz="2244" b="1" dirty="0" err="1">
                <a:solidFill>
                  <a:srgbClr val="101010"/>
                </a:solidFill>
                <a:latin typeface="Poppins Bold"/>
                <a:ea typeface="Poppins Bold"/>
                <a:cs typeface="Poppins Bold"/>
                <a:sym typeface="Poppins Bold"/>
              </a:rPr>
              <a:t>personne</a:t>
            </a:r>
            <a:r>
              <a:rPr lang="en-US" sz="2244" b="1" dirty="0">
                <a:solidFill>
                  <a:srgbClr val="101010"/>
                </a:solidFill>
                <a:latin typeface="Poppins Bold"/>
                <a:ea typeface="Poppins Bold"/>
                <a:cs typeface="Poppins Bold"/>
                <a:sym typeface="Poppins Bold"/>
              </a:rPr>
              <a:t> active de </a:t>
            </a:r>
            <a:r>
              <a:rPr lang="en-US" sz="2244" b="1" dirty="0" err="1">
                <a:solidFill>
                  <a:srgbClr val="101010"/>
                </a:solidFill>
                <a:latin typeface="Poppins Bold"/>
                <a:ea typeface="Poppins Bold"/>
                <a:cs typeface="Poppins Bold"/>
                <a:sym typeface="Poppins Bold"/>
              </a:rPr>
              <a:t>sa</a:t>
            </a:r>
            <a:r>
              <a:rPr lang="en-US" sz="2244" b="1" dirty="0">
                <a:solidFill>
                  <a:srgbClr val="101010"/>
                </a:solidFill>
                <a:latin typeface="Poppins Bold"/>
                <a:ea typeface="Poppins Bold"/>
                <a:cs typeface="Poppins Bold"/>
                <a:sym typeface="Poppins Bold"/>
              </a:rPr>
              <a:t> reassurance </a:t>
            </a:r>
            <a:r>
              <a:rPr lang="en-US" sz="2244" b="1" dirty="0" err="1">
                <a:solidFill>
                  <a:srgbClr val="101010"/>
                </a:solidFill>
                <a:latin typeface="Poppins Bold"/>
                <a:ea typeface="Poppins Bold"/>
                <a:cs typeface="Poppins Bold"/>
                <a:sym typeface="Poppins Bold"/>
              </a:rPr>
              <a:t>mais</a:t>
            </a:r>
            <a:r>
              <a:rPr lang="en-US" sz="2244" b="1" dirty="0">
                <a:solidFill>
                  <a:srgbClr val="101010"/>
                </a:solidFill>
                <a:latin typeface="Poppins Bold"/>
                <a:ea typeface="Poppins Bold"/>
                <a:cs typeface="Poppins Bold"/>
                <a:sym typeface="Poppins Bold"/>
              </a:rPr>
              <a:t> pas de service </a:t>
            </a:r>
            <a:r>
              <a:rPr lang="en-US" sz="2244" b="1" dirty="0" err="1">
                <a:solidFill>
                  <a:srgbClr val="101010"/>
                </a:solidFill>
                <a:latin typeface="Poppins Bold"/>
                <a:ea typeface="Poppins Bold"/>
                <a:cs typeface="Poppins Bold"/>
                <a:sym typeface="Poppins Bold"/>
              </a:rPr>
              <a:t>automatique</a:t>
            </a:r>
            <a:r>
              <a:rPr lang="en-US" sz="2244" b="1" dirty="0">
                <a:solidFill>
                  <a:srgbClr val="101010"/>
                </a:solidFill>
                <a:latin typeface="Poppins Bold"/>
                <a:ea typeface="Poppins Bold"/>
                <a:cs typeface="Poppins Bold"/>
                <a:sym typeface="Poppins Bold"/>
              </a:rPr>
              <a:t> qui </a:t>
            </a:r>
            <a:r>
              <a:rPr lang="en-US" sz="2244" b="1" dirty="0" err="1">
                <a:solidFill>
                  <a:srgbClr val="101010"/>
                </a:solidFill>
                <a:latin typeface="Poppins Bold"/>
                <a:ea typeface="Poppins Bold"/>
                <a:cs typeface="Poppins Bold"/>
                <a:sym typeface="Poppins Bold"/>
              </a:rPr>
              <a:t>permette</a:t>
            </a:r>
            <a:r>
              <a:rPr lang="en-US" sz="2244" b="1" dirty="0">
                <a:solidFill>
                  <a:srgbClr val="10101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2244" b="1" dirty="0" err="1">
                <a:solidFill>
                  <a:srgbClr val="101010"/>
                </a:solidFill>
                <a:latin typeface="Poppins Bold"/>
                <a:ea typeface="Poppins Bold"/>
                <a:cs typeface="Poppins Bold"/>
                <a:sym typeface="Poppins Bold"/>
              </a:rPr>
              <a:t>d’informer</a:t>
            </a:r>
            <a:r>
              <a:rPr lang="en-US" sz="2244" b="1" dirty="0">
                <a:solidFill>
                  <a:srgbClr val="101010"/>
                </a:solidFill>
                <a:latin typeface="Poppins Bold"/>
                <a:ea typeface="Poppins Bold"/>
                <a:cs typeface="Poppins Bold"/>
                <a:sym typeface="Poppins Bold"/>
              </a:rPr>
              <a:t> les </a:t>
            </a:r>
            <a:r>
              <a:rPr lang="en-US" sz="2244" b="1" dirty="0" err="1">
                <a:solidFill>
                  <a:srgbClr val="101010"/>
                </a:solidFill>
                <a:latin typeface="Poppins Bold"/>
                <a:ea typeface="Poppins Bold"/>
                <a:cs typeface="Poppins Bold"/>
                <a:sym typeface="Poppins Bold"/>
              </a:rPr>
              <a:t>agent.e.s</a:t>
            </a:r>
            <a:r>
              <a:rPr lang="en-US" sz="2244" b="1" dirty="0">
                <a:solidFill>
                  <a:srgbClr val="101010"/>
                </a:solidFill>
                <a:latin typeface="Poppins Bold"/>
                <a:ea typeface="Poppins Bold"/>
                <a:cs typeface="Poppins Bold"/>
                <a:sym typeface="Poppins Bold"/>
              </a:rPr>
              <a:t> et les </a:t>
            </a:r>
            <a:r>
              <a:rPr lang="en-US" sz="2244" b="1" dirty="0" err="1">
                <a:solidFill>
                  <a:srgbClr val="101010"/>
                </a:solidFill>
                <a:latin typeface="Poppins Bold"/>
                <a:ea typeface="Poppins Bold"/>
                <a:cs typeface="Poppins Bold"/>
                <a:sym typeface="Poppins Bold"/>
              </a:rPr>
              <a:t>voyageuse.eurs</a:t>
            </a:r>
            <a:endParaRPr lang="en-US" sz="2244" b="1" dirty="0">
              <a:solidFill>
                <a:srgbClr val="10101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85061" y="847873"/>
            <a:ext cx="8233608" cy="1363467"/>
          </a:xfrm>
          <a:custGeom>
            <a:avLst/>
            <a:gdLst/>
            <a:ahLst/>
            <a:cxnLst/>
            <a:rect l="l" t="t" r="r" b="b"/>
            <a:pathLst>
              <a:path w="8233608" h="1363467">
                <a:moveTo>
                  <a:pt x="0" y="0"/>
                </a:moveTo>
                <a:lnTo>
                  <a:pt x="8233608" y="0"/>
                </a:lnTo>
                <a:lnTo>
                  <a:pt x="8233608" y="1363467"/>
                </a:lnTo>
                <a:lnTo>
                  <a:pt x="0" y="13634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6806128" y="847873"/>
            <a:ext cx="1183494" cy="1363467"/>
          </a:xfrm>
          <a:custGeom>
            <a:avLst/>
            <a:gdLst/>
            <a:ahLst/>
            <a:cxnLst/>
            <a:rect l="l" t="t" r="r" b="b"/>
            <a:pathLst>
              <a:path w="1183494" h="1363467">
                <a:moveTo>
                  <a:pt x="0" y="0"/>
                </a:moveTo>
                <a:lnTo>
                  <a:pt x="1183494" y="0"/>
                </a:lnTo>
                <a:lnTo>
                  <a:pt x="1183494" y="1363467"/>
                </a:lnTo>
                <a:lnTo>
                  <a:pt x="0" y="13634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>
            <a:off x="14888498" y="-1199610"/>
            <a:ext cx="2399192" cy="2399192"/>
          </a:xfrm>
          <a:custGeom>
            <a:avLst/>
            <a:gdLst/>
            <a:ahLst/>
            <a:cxnLst/>
            <a:rect l="l" t="t" r="r" b="b"/>
            <a:pathLst>
              <a:path w="2399192" h="2399192">
                <a:moveTo>
                  <a:pt x="0" y="0"/>
                </a:moveTo>
                <a:lnTo>
                  <a:pt x="2399191" y="0"/>
                </a:lnTo>
                <a:lnTo>
                  <a:pt x="2399191" y="2399191"/>
                </a:lnTo>
                <a:lnTo>
                  <a:pt x="0" y="23991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/>
          <p:cNvSpPr/>
          <p:nvPr/>
        </p:nvSpPr>
        <p:spPr>
          <a:xfrm>
            <a:off x="14567549" y="630565"/>
            <a:ext cx="548721" cy="548721"/>
          </a:xfrm>
          <a:custGeom>
            <a:avLst/>
            <a:gdLst/>
            <a:ahLst/>
            <a:cxnLst/>
            <a:rect l="l" t="t" r="r" b="b"/>
            <a:pathLst>
              <a:path w="548721" h="548721">
                <a:moveTo>
                  <a:pt x="0" y="0"/>
                </a:moveTo>
                <a:lnTo>
                  <a:pt x="548721" y="0"/>
                </a:lnTo>
                <a:lnTo>
                  <a:pt x="548721" y="548721"/>
                </a:lnTo>
                <a:lnTo>
                  <a:pt x="0" y="54872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-1386552" y="5650051"/>
            <a:ext cx="2399192" cy="2399192"/>
          </a:xfrm>
          <a:custGeom>
            <a:avLst/>
            <a:gdLst/>
            <a:ahLst/>
            <a:cxnLst/>
            <a:rect l="l" t="t" r="r" b="b"/>
            <a:pathLst>
              <a:path w="2399192" h="2399192">
                <a:moveTo>
                  <a:pt x="0" y="0"/>
                </a:moveTo>
                <a:lnTo>
                  <a:pt x="2399191" y="0"/>
                </a:lnTo>
                <a:lnTo>
                  <a:pt x="2399191" y="2399191"/>
                </a:lnTo>
                <a:lnTo>
                  <a:pt x="0" y="239919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>
            <a:off x="510537" y="7632591"/>
            <a:ext cx="548721" cy="548721"/>
          </a:xfrm>
          <a:custGeom>
            <a:avLst/>
            <a:gdLst/>
            <a:ahLst/>
            <a:cxnLst/>
            <a:rect l="l" t="t" r="r" b="b"/>
            <a:pathLst>
              <a:path w="548721" h="548721">
                <a:moveTo>
                  <a:pt x="0" y="0"/>
                </a:moveTo>
                <a:lnTo>
                  <a:pt x="548721" y="0"/>
                </a:lnTo>
                <a:lnTo>
                  <a:pt x="548721" y="548721"/>
                </a:lnTo>
                <a:lnTo>
                  <a:pt x="0" y="54872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/>
        </p:nvSpPr>
        <p:spPr>
          <a:xfrm>
            <a:off x="17088390" y="402794"/>
            <a:ext cx="2399192" cy="2399192"/>
          </a:xfrm>
          <a:custGeom>
            <a:avLst/>
            <a:gdLst/>
            <a:ahLst/>
            <a:cxnLst/>
            <a:rect l="l" t="t" r="r" b="b"/>
            <a:pathLst>
              <a:path w="2399192" h="2399192">
                <a:moveTo>
                  <a:pt x="0" y="0"/>
                </a:moveTo>
                <a:lnTo>
                  <a:pt x="2399191" y="0"/>
                </a:lnTo>
                <a:lnTo>
                  <a:pt x="2399191" y="2399191"/>
                </a:lnTo>
                <a:lnTo>
                  <a:pt x="0" y="239919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Freeform 9"/>
          <p:cNvSpPr/>
          <p:nvPr/>
        </p:nvSpPr>
        <p:spPr>
          <a:xfrm>
            <a:off x="16710580" y="2158272"/>
            <a:ext cx="548721" cy="548721"/>
          </a:xfrm>
          <a:custGeom>
            <a:avLst/>
            <a:gdLst/>
            <a:ahLst/>
            <a:cxnLst/>
            <a:rect l="l" t="t" r="r" b="b"/>
            <a:pathLst>
              <a:path w="548721" h="548721">
                <a:moveTo>
                  <a:pt x="0" y="0"/>
                </a:moveTo>
                <a:lnTo>
                  <a:pt x="548721" y="0"/>
                </a:lnTo>
                <a:lnTo>
                  <a:pt x="548721" y="548721"/>
                </a:lnTo>
                <a:lnTo>
                  <a:pt x="0" y="54872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TextBox 10"/>
          <p:cNvSpPr txBox="1"/>
          <p:nvPr/>
        </p:nvSpPr>
        <p:spPr>
          <a:xfrm>
            <a:off x="1359525" y="845911"/>
            <a:ext cx="4928400" cy="3770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16"/>
              </a:lnSpc>
            </a:pPr>
            <a:r>
              <a:rPr lang="en-US" sz="5966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Perspectives d’avenir</a:t>
            </a:r>
          </a:p>
          <a:p>
            <a:pPr algn="l">
              <a:lnSpc>
                <a:spcPts val="10022"/>
              </a:lnSpc>
            </a:pPr>
            <a:endParaRPr lang="en-US" sz="5966" b="1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1731992" y="2942965"/>
            <a:ext cx="8646104" cy="6202364"/>
          </a:xfrm>
          <a:custGeom>
            <a:avLst/>
            <a:gdLst/>
            <a:ahLst/>
            <a:cxnLst/>
            <a:rect l="l" t="t" r="r" b="b"/>
            <a:pathLst>
              <a:path w="8646104" h="6202364">
                <a:moveTo>
                  <a:pt x="0" y="0"/>
                </a:moveTo>
                <a:lnTo>
                  <a:pt x="8646104" y="0"/>
                </a:lnTo>
                <a:lnTo>
                  <a:pt x="8646104" y="6202364"/>
                </a:lnTo>
                <a:lnTo>
                  <a:pt x="0" y="6202364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-1039" b="-4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2" name="Freeform 12"/>
          <p:cNvSpPr/>
          <p:nvPr/>
        </p:nvSpPr>
        <p:spPr>
          <a:xfrm>
            <a:off x="1731992" y="7493548"/>
            <a:ext cx="8646103" cy="1651781"/>
          </a:xfrm>
          <a:custGeom>
            <a:avLst/>
            <a:gdLst/>
            <a:ahLst/>
            <a:cxnLst/>
            <a:rect l="l" t="t" r="r" b="b"/>
            <a:pathLst>
              <a:path w="8646103" h="1651781">
                <a:moveTo>
                  <a:pt x="0" y="0"/>
                </a:moveTo>
                <a:lnTo>
                  <a:pt x="8646103" y="0"/>
                </a:lnTo>
                <a:lnTo>
                  <a:pt x="8646103" y="1651781"/>
                </a:lnTo>
                <a:lnTo>
                  <a:pt x="0" y="1651781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3" name="Freeform 13"/>
          <p:cNvSpPr/>
          <p:nvPr/>
        </p:nvSpPr>
        <p:spPr>
          <a:xfrm>
            <a:off x="5048183" y="7718712"/>
            <a:ext cx="2013709" cy="388747"/>
          </a:xfrm>
          <a:custGeom>
            <a:avLst/>
            <a:gdLst/>
            <a:ahLst/>
            <a:cxnLst/>
            <a:rect l="l" t="t" r="r" b="b"/>
            <a:pathLst>
              <a:path w="2013709" h="388747">
                <a:moveTo>
                  <a:pt x="0" y="0"/>
                </a:moveTo>
                <a:lnTo>
                  <a:pt x="2013710" y="0"/>
                </a:lnTo>
                <a:lnTo>
                  <a:pt x="2013710" y="388747"/>
                </a:lnTo>
                <a:lnTo>
                  <a:pt x="0" y="388747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4" name="Freeform 14"/>
          <p:cNvSpPr/>
          <p:nvPr/>
        </p:nvSpPr>
        <p:spPr>
          <a:xfrm>
            <a:off x="11953583" y="7410439"/>
            <a:ext cx="3505200" cy="1371600"/>
          </a:xfrm>
          <a:custGeom>
            <a:avLst/>
            <a:gdLst/>
            <a:ahLst/>
            <a:cxnLst/>
            <a:rect l="l" t="t" r="r" b="b"/>
            <a:pathLst>
              <a:path w="3505200" h="1371600">
                <a:moveTo>
                  <a:pt x="0" y="0"/>
                </a:moveTo>
                <a:lnTo>
                  <a:pt x="3505200" y="0"/>
                </a:lnTo>
                <a:lnTo>
                  <a:pt x="35052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5" name="Freeform 15"/>
          <p:cNvSpPr/>
          <p:nvPr/>
        </p:nvSpPr>
        <p:spPr>
          <a:xfrm>
            <a:off x="12229800" y="3306238"/>
            <a:ext cx="2952750" cy="3914775"/>
          </a:xfrm>
          <a:custGeom>
            <a:avLst/>
            <a:gdLst/>
            <a:ahLst/>
            <a:cxnLst/>
            <a:rect l="l" t="t" r="r" b="b"/>
            <a:pathLst>
              <a:path w="2952750" h="3914775">
                <a:moveTo>
                  <a:pt x="0" y="0"/>
                </a:moveTo>
                <a:lnTo>
                  <a:pt x="2952750" y="0"/>
                </a:lnTo>
                <a:lnTo>
                  <a:pt x="2952750" y="3914775"/>
                </a:lnTo>
                <a:lnTo>
                  <a:pt x="0" y="3914775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85053" y="847876"/>
            <a:ext cx="14849245" cy="1363467"/>
          </a:xfrm>
          <a:custGeom>
            <a:avLst/>
            <a:gdLst/>
            <a:ahLst/>
            <a:cxnLst/>
            <a:rect l="l" t="t" r="r" b="b"/>
            <a:pathLst>
              <a:path w="14849245" h="1363467">
                <a:moveTo>
                  <a:pt x="0" y="0"/>
                </a:moveTo>
                <a:lnTo>
                  <a:pt x="14849245" y="0"/>
                </a:lnTo>
                <a:lnTo>
                  <a:pt x="14849245" y="1363467"/>
                </a:lnTo>
                <a:lnTo>
                  <a:pt x="0" y="13634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14888498" y="9361750"/>
            <a:ext cx="2399192" cy="2399192"/>
          </a:xfrm>
          <a:custGeom>
            <a:avLst/>
            <a:gdLst/>
            <a:ahLst/>
            <a:cxnLst/>
            <a:rect l="l" t="t" r="r" b="b"/>
            <a:pathLst>
              <a:path w="2399192" h="2399192">
                <a:moveTo>
                  <a:pt x="0" y="0"/>
                </a:moveTo>
                <a:lnTo>
                  <a:pt x="2399191" y="0"/>
                </a:lnTo>
                <a:lnTo>
                  <a:pt x="2399191" y="2399191"/>
                </a:lnTo>
                <a:lnTo>
                  <a:pt x="0" y="23991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>
            <a:off x="16786255" y="9040801"/>
            <a:ext cx="548721" cy="548721"/>
          </a:xfrm>
          <a:custGeom>
            <a:avLst/>
            <a:gdLst/>
            <a:ahLst/>
            <a:cxnLst/>
            <a:rect l="l" t="t" r="r" b="b"/>
            <a:pathLst>
              <a:path w="548721" h="548721">
                <a:moveTo>
                  <a:pt x="0" y="0"/>
                </a:moveTo>
                <a:lnTo>
                  <a:pt x="548721" y="0"/>
                </a:lnTo>
                <a:lnTo>
                  <a:pt x="548721" y="548721"/>
                </a:lnTo>
                <a:lnTo>
                  <a:pt x="0" y="54872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/>
          <p:cNvSpPr/>
          <p:nvPr/>
        </p:nvSpPr>
        <p:spPr>
          <a:xfrm>
            <a:off x="3799613" y="9361750"/>
            <a:ext cx="2399192" cy="2399192"/>
          </a:xfrm>
          <a:custGeom>
            <a:avLst/>
            <a:gdLst/>
            <a:ahLst/>
            <a:cxnLst/>
            <a:rect l="l" t="t" r="r" b="b"/>
            <a:pathLst>
              <a:path w="2399192" h="2399192">
                <a:moveTo>
                  <a:pt x="0" y="0"/>
                </a:moveTo>
                <a:lnTo>
                  <a:pt x="2399191" y="0"/>
                </a:lnTo>
                <a:lnTo>
                  <a:pt x="2399191" y="2399191"/>
                </a:lnTo>
                <a:lnTo>
                  <a:pt x="0" y="239919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3723135" y="9258300"/>
            <a:ext cx="548721" cy="548721"/>
          </a:xfrm>
          <a:custGeom>
            <a:avLst/>
            <a:gdLst/>
            <a:ahLst/>
            <a:cxnLst/>
            <a:rect l="l" t="t" r="r" b="b"/>
            <a:pathLst>
              <a:path w="548721" h="548721">
                <a:moveTo>
                  <a:pt x="0" y="0"/>
                </a:moveTo>
                <a:lnTo>
                  <a:pt x="548721" y="0"/>
                </a:lnTo>
                <a:lnTo>
                  <a:pt x="548721" y="548721"/>
                </a:lnTo>
                <a:lnTo>
                  <a:pt x="0" y="54872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TextBox 7"/>
          <p:cNvSpPr txBox="1"/>
          <p:nvPr/>
        </p:nvSpPr>
        <p:spPr>
          <a:xfrm>
            <a:off x="242525" y="663475"/>
            <a:ext cx="12798600" cy="125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22"/>
              </a:lnSpc>
            </a:pPr>
            <a:r>
              <a:rPr lang="en-US" sz="5966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Binômes qui cherchent encore</a:t>
            </a:r>
          </a:p>
        </p:txBody>
      </p:sp>
      <p:sp>
        <p:nvSpPr>
          <p:cNvPr id="8" name="Freeform 8"/>
          <p:cNvSpPr/>
          <p:nvPr/>
        </p:nvSpPr>
        <p:spPr>
          <a:xfrm>
            <a:off x="17088390" y="402794"/>
            <a:ext cx="2399192" cy="2399192"/>
          </a:xfrm>
          <a:custGeom>
            <a:avLst/>
            <a:gdLst/>
            <a:ahLst/>
            <a:cxnLst/>
            <a:rect l="l" t="t" r="r" b="b"/>
            <a:pathLst>
              <a:path w="2399192" h="2399192">
                <a:moveTo>
                  <a:pt x="0" y="0"/>
                </a:moveTo>
                <a:lnTo>
                  <a:pt x="2399191" y="0"/>
                </a:lnTo>
                <a:lnTo>
                  <a:pt x="2399191" y="2399191"/>
                </a:lnTo>
                <a:lnTo>
                  <a:pt x="0" y="239919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Freeform 9"/>
          <p:cNvSpPr/>
          <p:nvPr/>
        </p:nvSpPr>
        <p:spPr>
          <a:xfrm>
            <a:off x="16710580" y="2158272"/>
            <a:ext cx="548721" cy="548721"/>
          </a:xfrm>
          <a:custGeom>
            <a:avLst/>
            <a:gdLst/>
            <a:ahLst/>
            <a:cxnLst/>
            <a:rect l="l" t="t" r="r" b="b"/>
            <a:pathLst>
              <a:path w="548721" h="548721">
                <a:moveTo>
                  <a:pt x="0" y="0"/>
                </a:moveTo>
                <a:lnTo>
                  <a:pt x="548721" y="0"/>
                </a:lnTo>
                <a:lnTo>
                  <a:pt x="548721" y="548721"/>
                </a:lnTo>
                <a:lnTo>
                  <a:pt x="0" y="54872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TextBox 10"/>
          <p:cNvSpPr txBox="1"/>
          <p:nvPr/>
        </p:nvSpPr>
        <p:spPr>
          <a:xfrm>
            <a:off x="1481825" y="2849275"/>
            <a:ext cx="13908000" cy="946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Binômes qui cherchent encore (d’autres participants hors binomes sont présents sur le slack, n’hésitez pas à les contacter !)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81825" y="4405500"/>
            <a:ext cx="7233900" cy="3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54330" lvl="1" indent="-177165" algn="l">
              <a:lnSpc>
                <a:spcPts val="3036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Mehdi (Digua) et Timothée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8766162" y="7847250"/>
            <a:ext cx="12700254" cy="1467898"/>
            <a:chOff x="0" y="0"/>
            <a:chExt cx="16933672" cy="195719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6933672" cy="1957197"/>
            </a:xfrm>
            <a:custGeom>
              <a:avLst/>
              <a:gdLst/>
              <a:ahLst/>
              <a:cxnLst/>
              <a:rect l="l" t="t" r="r" b="b"/>
              <a:pathLst>
                <a:path w="16933672" h="1957197">
                  <a:moveTo>
                    <a:pt x="0" y="0"/>
                  </a:moveTo>
                  <a:lnTo>
                    <a:pt x="16933672" y="0"/>
                  </a:lnTo>
                  <a:lnTo>
                    <a:pt x="16933672" y="1957197"/>
                  </a:lnTo>
                  <a:lnTo>
                    <a:pt x="0" y="19571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85061" y="847873"/>
            <a:ext cx="8233608" cy="1363467"/>
          </a:xfrm>
          <a:custGeom>
            <a:avLst/>
            <a:gdLst/>
            <a:ahLst/>
            <a:cxnLst/>
            <a:rect l="l" t="t" r="r" b="b"/>
            <a:pathLst>
              <a:path w="8233608" h="1363467">
                <a:moveTo>
                  <a:pt x="0" y="0"/>
                </a:moveTo>
                <a:lnTo>
                  <a:pt x="8233608" y="0"/>
                </a:lnTo>
                <a:lnTo>
                  <a:pt x="8233608" y="1363467"/>
                </a:lnTo>
                <a:lnTo>
                  <a:pt x="0" y="13634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6806128" y="847873"/>
            <a:ext cx="1183494" cy="1363467"/>
          </a:xfrm>
          <a:custGeom>
            <a:avLst/>
            <a:gdLst/>
            <a:ahLst/>
            <a:cxnLst/>
            <a:rect l="l" t="t" r="r" b="b"/>
            <a:pathLst>
              <a:path w="1183494" h="1363467">
                <a:moveTo>
                  <a:pt x="0" y="0"/>
                </a:moveTo>
                <a:lnTo>
                  <a:pt x="1183494" y="0"/>
                </a:lnTo>
                <a:lnTo>
                  <a:pt x="1183494" y="1363467"/>
                </a:lnTo>
                <a:lnTo>
                  <a:pt x="0" y="13634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>
            <a:off x="14888498" y="-1199610"/>
            <a:ext cx="2399192" cy="2399192"/>
          </a:xfrm>
          <a:custGeom>
            <a:avLst/>
            <a:gdLst/>
            <a:ahLst/>
            <a:cxnLst/>
            <a:rect l="l" t="t" r="r" b="b"/>
            <a:pathLst>
              <a:path w="2399192" h="2399192">
                <a:moveTo>
                  <a:pt x="0" y="0"/>
                </a:moveTo>
                <a:lnTo>
                  <a:pt x="2399191" y="0"/>
                </a:lnTo>
                <a:lnTo>
                  <a:pt x="2399191" y="2399191"/>
                </a:lnTo>
                <a:lnTo>
                  <a:pt x="0" y="23991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/>
          <p:cNvSpPr/>
          <p:nvPr/>
        </p:nvSpPr>
        <p:spPr>
          <a:xfrm>
            <a:off x="14567549" y="630565"/>
            <a:ext cx="548721" cy="548721"/>
          </a:xfrm>
          <a:custGeom>
            <a:avLst/>
            <a:gdLst/>
            <a:ahLst/>
            <a:cxnLst/>
            <a:rect l="l" t="t" r="r" b="b"/>
            <a:pathLst>
              <a:path w="548721" h="548721">
                <a:moveTo>
                  <a:pt x="0" y="0"/>
                </a:moveTo>
                <a:lnTo>
                  <a:pt x="548721" y="0"/>
                </a:lnTo>
                <a:lnTo>
                  <a:pt x="548721" y="548721"/>
                </a:lnTo>
                <a:lnTo>
                  <a:pt x="0" y="54872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-1386552" y="5650051"/>
            <a:ext cx="2399192" cy="2399192"/>
          </a:xfrm>
          <a:custGeom>
            <a:avLst/>
            <a:gdLst/>
            <a:ahLst/>
            <a:cxnLst/>
            <a:rect l="l" t="t" r="r" b="b"/>
            <a:pathLst>
              <a:path w="2399192" h="2399192">
                <a:moveTo>
                  <a:pt x="0" y="0"/>
                </a:moveTo>
                <a:lnTo>
                  <a:pt x="2399191" y="0"/>
                </a:lnTo>
                <a:lnTo>
                  <a:pt x="2399191" y="2399191"/>
                </a:lnTo>
                <a:lnTo>
                  <a:pt x="0" y="239919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>
            <a:off x="510537" y="7632591"/>
            <a:ext cx="548721" cy="548721"/>
          </a:xfrm>
          <a:custGeom>
            <a:avLst/>
            <a:gdLst/>
            <a:ahLst/>
            <a:cxnLst/>
            <a:rect l="l" t="t" r="r" b="b"/>
            <a:pathLst>
              <a:path w="548721" h="548721">
                <a:moveTo>
                  <a:pt x="0" y="0"/>
                </a:moveTo>
                <a:lnTo>
                  <a:pt x="548721" y="0"/>
                </a:lnTo>
                <a:lnTo>
                  <a:pt x="548721" y="548721"/>
                </a:lnTo>
                <a:lnTo>
                  <a:pt x="0" y="54872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/>
        </p:nvSpPr>
        <p:spPr>
          <a:xfrm>
            <a:off x="17088390" y="402794"/>
            <a:ext cx="2399192" cy="2399192"/>
          </a:xfrm>
          <a:custGeom>
            <a:avLst/>
            <a:gdLst/>
            <a:ahLst/>
            <a:cxnLst/>
            <a:rect l="l" t="t" r="r" b="b"/>
            <a:pathLst>
              <a:path w="2399192" h="2399192">
                <a:moveTo>
                  <a:pt x="0" y="0"/>
                </a:moveTo>
                <a:lnTo>
                  <a:pt x="2399191" y="0"/>
                </a:lnTo>
                <a:lnTo>
                  <a:pt x="2399191" y="2399191"/>
                </a:lnTo>
                <a:lnTo>
                  <a:pt x="0" y="239919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Freeform 9"/>
          <p:cNvSpPr/>
          <p:nvPr/>
        </p:nvSpPr>
        <p:spPr>
          <a:xfrm>
            <a:off x="16710580" y="2158272"/>
            <a:ext cx="548721" cy="548721"/>
          </a:xfrm>
          <a:custGeom>
            <a:avLst/>
            <a:gdLst/>
            <a:ahLst/>
            <a:cxnLst/>
            <a:rect l="l" t="t" r="r" b="b"/>
            <a:pathLst>
              <a:path w="548721" h="548721">
                <a:moveTo>
                  <a:pt x="0" y="0"/>
                </a:moveTo>
                <a:lnTo>
                  <a:pt x="548721" y="0"/>
                </a:lnTo>
                <a:lnTo>
                  <a:pt x="548721" y="548721"/>
                </a:lnTo>
                <a:lnTo>
                  <a:pt x="0" y="54872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TextBox 10"/>
          <p:cNvSpPr txBox="1"/>
          <p:nvPr/>
        </p:nvSpPr>
        <p:spPr>
          <a:xfrm>
            <a:off x="1359525" y="763681"/>
            <a:ext cx="4928400" cy="1236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22"/>
              </a:lnSpc>
            </a:pPr>
            <a:r>
              <a:rPr lang="en-US" sz="5966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Perspective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00898" y="3576339"/>
            <a:ext cx="13287600" cy="3796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1"/>
              </a:lnSpc>
            </a:pPr>
            <a:r>
              <a:rPr lang="en-US" sz="2244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 • Extension régionale à toutes les lignes d’Île-de-France.</a:t>
            </a:r>
          </a:p>
          <a:p>
            <a:pPr algn="l">
              <a:lnSpc>
                <a:spcPts val="3771"/>
              </a:lnSpc>
            </a:pPr>
            <a:r>
              <a:rPr lang="en-US" sz="2244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 • Intégration IA avancée pour anticiper les comportements et besoins des usagers.</a:t>
            </a:r>
          </a:p>
          <a:p>
            <a:pPr algn="l">
              <a:lnSpc>
                <a:spcPts val="3771"/>
              </a:lnSpc>
            </a:pPr>
            <a:r>
              <a:rPr lang="en-US" sz="2244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 • Collaboration avec les institutions pour renforcer la sûreté (plus d’agents et infrastructures).</a:t>
            </a:r>
          </a:p>
          <a:p>
            <a:pPr algn="l">
              <a:lnSpc>
                <a:spcPts val="3771"/>
              </a:lnSpc>
            </a:pPr>
            <a:r>
              <a:rPr lang="en-US" sz="2244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 • Fonctionnalités futures :</a:t>
            </a:r>
          </a:p>
          <a:p>
            <a:pPr algn="l">
              <a:lnSpc>
                <a:spcPts val="3771"/>
              </a:lnSpc>
            </a:pPr>
            <a:r>
              <a:rPr lang="en-US" sz="2244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 • Indications indoor (température, protection contre la pluie).</a:t>
            </a:r>
          </a:p>
          <a:p>
            <a:pPr algn="l">
              <a:lnSpc>
                <a:spcPts val="3771"/>
              </a:lnSpc>
            </a:pPr>
            <a:r>
              <a:rPr lang="en-US" sz="2244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 • Plus d’interfaces pour agents (analyse des zones sensibles).</a:t>
            </a:r>
          </a:p>
          <a:p>
            <a:pPr algn="l">
              <a:lnSpc>
                <a:spcPts val="3771"/>
              </a:lnSpc>
            </a:pPr>
            <a:endParaRPr lang="en-US" sz="2244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481825" y="2849275"/>
            <a:ext cx="139080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Vers une mobilité universelle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00898" y="7259009"/>
            <a:ext cx="13287600" cy="502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75"/>
              </a:lnSpc>
            </a:pPr>
            <a:r>
              <a:rPr lang="en-US" sz="2544">
                <a:solidFill>
                  <a:srgbClr val="101010"/>
                </a:solidFill>
                <a:latin typeface="Fredoka"/>
                <a:ea typeface="Fredoka"/>
                <a:cs typeface="Fredoka"/>
                <a:sym typeface="Fredoka"/>
              </a:rPr>
              <a:t>MoveZen, c’est le début d’une mobilité apaisée, partout et pour tous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85061" y="847874"/>
            <a:ext cx="8233552" cy="1362890"/>
          </a:xfrm>
          <a:custGeom>
            <a:avLst/>
            <a:gdLst/>
            <a:ahLst/>
            <a:cxnLst/>
            <a:rect l="l" t="t" r="r" b="b"/>
            <a:pathLst>
              <a:path w="8233552" h="1362890">
                <a:moveTo>
                  <a:pt x="0" y="0"/>
                </a:moveTo>
                <a:lnTo>
                  <a:pt x="8233552" y="0"/>
                </a:lnTo>
                <a:lnTo>
                  <a:pt x="8233552" y="1362890"/>
                </a:lnTo>
                <a:lnTo>
                  <a:pt x="0" y="13628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6806128" y="847874"/>
            <a:ext cx="1183430" cy="1362890"/>
          </a:xfrm>
          <a:custGeom>
            <a:avLst/>
            <a:gdLst/>
            <a:ahLst/>
            <a:cxnLst/>
            <a:rect l="l" t="t" r="r" b="b"/>
            <a:pathLst>
              <a:path w="1183430" h="1362890">
                <a:moveTo>
                  <a:pt x="0" y="0"/>
                </a:moveTo>
                <a:lnTo>
                  <a:pt x="1183430" y="0"/>
                </a:lnTo>
                <a:lnTo>
                  <a:pt x="1183430" y="1362890"/>
                </a:lnTo>
                <a:lnTo>
                  <a:pt x="0" y="13628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>
            <a:off x="8503908" y="-507962"/>
            <a:ext cx="10043883" cy="10967693"/>
          </a:xfrm>
          <a:custGeom>
            <a:avLst/>
            <a:gdLst/>
            <a:ahLst/>
            <a:cxnLst/>
            <a:rect l="l" t="t" r="r" b="b"/>
            <a:pathLst>
              <a:path w="10043883" h="10967693">
                <a:moveTo>
                  <a:pt x="0" y="0"/>
                </a:moveTo>
                <a:lnTo>
                  <a:pt x="10043883" y="0"/>
                </a:lnTo>
                <a:lnTo>
                  <a:pt x="10043883" y="10967693"/>
                </a:lnTo>
                <a:lnTo>
                  <a:pt x="0" y="1096769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/>
          <p:cNvSpPr/>
          <p:nvPr/>
        </p:nvSpPr>
        <p:spPr>
          <a:xfrm>
            <a:off x="14888494" y="-1199614"/>
            <a:ext cx="2399228" cy="2399228"/>
          </a:xfrm>
          <a:custGeom>
            <a:avLst/>
            <a:gdLst/>
            <a:ahLst/>
            <a:cxnLst/>
            <a:rect l="l" t="t" r="r" b="b"/>
            <a:pathLst>
              <a:path w="2399228" h="2399228">
                <a:moveTo>
                  <a:pt x="0" y="0"/>
                </a:moveTo>
                <a:lnTo>
                  <a:pt x="2399228" y="0"/>
                </a:lnTo>
                <a:lnTo>
                  <a:pt x="2399228" y="2399228"/>
                </a:lnTo>
                <a:lnTo>
                  <a:pt x="0" y="239922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14567549" y="630565"/>
            <a:ext cx="548720" cy="548720"/>
          </a:xfrm>
          <a:custGeom>
            <a:avLst/>
            <a:gdLst/>
            <a:ahLst/>
            <a:cxnLst/>
            <a:rect l="l" t="t" r="r" b="b"/>
            <a:pathLst>
              <a:path w="548720" h="548720">
                <a:moveTo>
                  <a:pt x="0" y="0"/>
                </a:moveTo>
                <a:lnTo>
                  <a:pt x="548720" y="0"/>
                </a:lnTo>
                <a:lnTo>
                  <a:pt x="548720" y="548720"/>
                </a:lnTo>
                <a:lnTo>
                  <a:pt x="0" y="54872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>
            <a:off x="-1386556" y="5650047"/>
            <a:ext cx="2399228" cy="2399228"/>
          </a:xfrm>
          <a:custGeom>
            <a:avLst/>
            <a:gdLst/>
            <a:ahLst/>
            <a:cxnLst/>
            <a:rect l="l" t="t" r="r" b="b"/>
            <a:pathLst>
              <a:path w="2399228" h="2399228">
                <a:moveTo>
                  <a:pt x="0" y="0"/>
                </a:moveTo>
                <a:lnTo>
                  <a:pt x="2399228" y="0"/>
                </a:lnTo>
                <a:lnTo>
                  <a:pt x="2399228" y="2399228"/>
                </a:lnTo>
                <a:lnTo>
                  <a:pt x="0" y="239922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/>
        </p:nvSpPr>
        <p:spPr>
          <a:xfrm>
            <a:off x="510537" y="7632591"/>
            <a:ext cx="548720" cy="548720"/>
          </a:xfrm>
          <a:custGeom>
            <a:avLst/>
            <a:gdLst/>
            <a:ahLst/>
            <a:cxnLst/>
            <a:rect l="l" t="t" r="r" b="b"/>
            <a:pathLst>
              <a:path w="548720" h="548720">
                <a:moveTo>
                  <a:pt x="0" y="0"/>
                </a:moveTo>
                <a:lnTo>
                  <a:pt x="548720" y="0"/>
                </a:lnTo>
                <a:lnTo>
                  <a:pt x="548720" y="548720"/>
                </a:lnTo>
                <a:lnTo>
                  <a:pt x="0" y="54872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Freeform 9"/>
          <p:cNvSpPr/>
          <p:nvPr/>
        </p:nvSpPr>
        <p:spPr>
          <a:xfrm>
            <a:off x="17088386" y="402790"/>
            <a:ext cx="2399228" cy="2399228"/>
          </a:xfrm>
          <a:custGeom>
            <a:avLst/>
            <a:gdLst/>
            <a:ahLst/>
            <a:cxnLst/>
            <a:rect l="l" t="t" r="r" b="b"/>
            <a:pathLst>
              <a:path w="2399228" h="2399228">
                <a:moveTo>
                  <a:pt x="0" y="0"/>
                </a:moveTo>
                <a:lnTo>
                  <a:pt x="2399228" y="0"/>
                </a:lnTo>
                <a:lnTo>
                  <a:pt x="2399228" y="2399228"/>
                </a:lnTo>
                <a:lnTo>
                  <a:pt x="0" y="239922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Freeform 10"/>
          <p:cNvSpPr/>
          <p:nvPr/>
        </p:nvSpPr>
        <p:spPr>
          <a:xfrm>
            <a:off x="16710580" y="2158272"/>
            <a:ext cx="548720" cy="548720"/>
          </a:xfrm>
          <a:custGeom>
            <a:avLst/>
            <a:gdLst/>
            <a:ahLst/>
            <a:cxnLst/>
            <a:rect l="l" t="t" r="r" b="b"/>
            <a:pathLst>
              <a:path w="548720" h="548720">
                <a:moveTo>
                  <a:pt x="0" y="0"/>
                </a:moveTo>
                <a:lnTo>
                  <a:pt x="548720" y="0"/>
                </a:lnTo>
                <a:lnTo>
                  <a:pt x="548720" y="548720"/>
                </a:lnTo>
                <a:lnTo>
                  <a:pt x="0" y="54872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1" name="TextBox 11"/>
          <p:cNvSpPr txBox="1"/>
          <p:nvPr/>
        </p:nvSpPr>
        <p:spPr>
          <a:xfrm>
            <a:off x="1224919" y="866239"/>
            <a:ext cx="5423572" cy="1236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22"/>
              </a:lnSpc>
            </a:pPr>
            <a:r>
              <a:rPr lang="en-US" sz="5966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11800" y="2651300"/>
            <a:ext cx="6575100" cy="579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1"/>
              </a:lnSpc>
            </a:pPr>
            <a:r>
              <a:rPr lang="en-US" sz="2244" b="1">
                <a:solidFill>
                  <a:srgbClr val="101010"/>
                </a:solidFill>
                <a:latin typeface="Poppins Bold"/>
                <a:ea typeface="Poppins Bold"/>
                <a:cs typeface="Poppins Bold"/>
                <a:sym typeface="Poppins Bold"/>
              </a:rPr>
              <a:t>Horaires du Hackathon </a:t>
            </a:r>
          </a:p>
          <a:p>
            <a:pPr marL="356902" lvl="1" indent="-178451" algn="l">
              <a:lnSpc>
                <a:spcPts val="3771"/>
              </a:lnSpc>
              <a:buFont typeface="Arial"/>
              <a:buChar char="•"/>
            </a:pPr>
            <a:r>
              <a:rPr lang="en-US" sz="2244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jeudi 21 de 9h à 19h</a:t>
            </a:r>
          </a:p>
          <a:p>
            <a:pPr marL="356902" lvl="1" indent="-178451" algn="l">
              <a:lnSpc>
                <a:spcPts val="3771"/>
              </a:lnSpc>
              <a:buFont typeface="Arial"/>
              <a:buChar char="•"/>
            </a:pPr>
            <a:r>
              <a:rPr lang="en-US" sz="2244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vendredi 22 de 8h à 17h30 (puis cocktail)</a:t>
            </a:r>
          </a:p>
          <a:p>
            <a:pPr marL="222567" lvl="1" indent="-111284" algn="l">
              <a:lnSpc>
                <a:spcPts val="2351"/>
              </a:lnSpc>
            </a:pPr>
            <a:endParaRPr lang="en-US" sz="2244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56902" lvl="1" indent="-178451" algn="l">
              <a:lnSpc>
                <a:spcPts val="3771"/>
              </a:lnSpc>
            </a:pPr>
            <a:r>
              <a:rPr lang="en-US" sz="2244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D’ici là :</a:t>
            </a:r>
          </a:p>
          <a:p>
            <a:pPr marL="356902" lvl="1" indent="-178451" algn="l">
              <a:lnSpc>
                <a:spcPts val="3771"/>
              </a:lnSpc>
              <a:buAutoNum type="arabicPeriod"/>
            </a:pPr>
            <a:r>
              <a:rPr lang="en-US" sz="2244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Lire le </a:t>
            </a:r>
            <a:r>
              <a:rPr lang="en-US" sz="2244" u="sng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  <a:hlinkClick r:id="rId21" tooltip="https://github.com/IleDeFranceMobilites/hackathon_ia_mobilites_2024/tree/main"/>
              </a:rPr>
              <a:t>guide participant et participante</a:t>
            </a:r>
          </a:p>
          <a:p>
            <a:pPr marL="356902" lvl="1" indent="-178451" algn="l">
              <a:lnSpc>
                <a:spcPts val="3771"/>
              </a:lnSpc>
              <a:buAutoNum type="arabicPeriod"/>
            </a:pPr>
            <a:r>
              <a:rPr lang="en-US" sz="2244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Garder le slack pas trop loin de soi</a:t>
            </a:r>
          </a:p>
          <a:p>
            <a:pPr marL="356902" lvl="1" indent="-178451" algn="l">
              <a:lnSpc>
                <a:spcPts val="3771"/>
              </a:lnSpc>
              <a:buAutoNum type="arabicPeriod"/>
            </a:pPr>
            <a:r>
              <a:rPr lang="en-US" sz="2244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Découvrir le datalab Onyxia et les ressources à disposition</a:t>
            </a:r>
          </a:p>
          <a:p>
            <a:pPr marL="222567" lvl="1" indent="-111284" algn="l">
              <a:lnSpc>
                <a:spcPts val="2351"/>
              </a:lnSpc>
            </a:pPr>
            <a:endParaRPr lang="en-US" sz="2244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56902" lvl="1" indent="-178451" algn="l">
              <a:lnSpc>
                <a:spcPts val="3771"/>
              </a:lnSpc>
            </a:pPr>
            <a:r>
              <a:rPr lang="en-US" sz="2244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N’oubliez de venir avec votre ordinateur (et chargeur) !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750050" y="3083915"/>
            <a:ext cx="7551600" cy="189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1"/>
              </a:lnSpc>
            </a:pPr>
            <a:r>
              <a:rPr lang="en-US" sz="224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Parce que la sécurité est un droit, MoveZen accompagne les voyageurs pour que les transports collectifs redeviennent une évidence.</a:t>
            </a:r>
          </a:p>
          <a:p>
            <a:pPr algn="l">
              <a:lnSpc>
                <a:spcPts val="3771"/>
              </a:lnSpc>
            </a:pPr>
            <a:endParaRPr lang="en-US" sz="2244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4377875" y="8806175"/>
            <a:ext cx="8427053" cy="763810"/>
            <a:chOff x="0" y="0"/>
            <a:chExt cx="11236071" cy="101841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236071" cy="1018413"/>
            </a:xfrm>
            <a:custGeom>
              <a:avLst/>
              <a:gdLst/>
              <a:ahLst/>
              <a:cxnLst/>
              <a:rect l="l" t="t" r="r" b="b"/>
              <a:pathLst>
                <a:path w="11236071" h="1018413">
                  <a:moveTo>
                    <a:pt x="0" y="169799"/>
                  </a:moveTo>
                  <a:cubicBezTo>
                    <a:pt x="0" y="75946"/>
                    <a:pt x="75946" y="0"/>
                    <a:pt x="169799" y="0"/>
                  </a:cubicBezTo>
                  <a:lnTo>
                    <a:pt x="11066272" y="0"/>
                  </a:lnTo>
                  <a:cubicBezTo>
                    <a:pt x="11159998" y="0"/>
                    <a:pt x="11236071" y="75946"/>
                    <a:pt x="11236071" y="169799"/>
                  </a:cubicBezTo>
                  <a:lnTo>
                    <a:pt x="11236071" y="848614"/>
                  </a:lnTo>
                  <a:cubicBezTo>
                    <a:pt x="11236071" y="942340"/>
                    <a:pt x="11160125" y="1018413"/>
                    <a:pt x="11066272" y="1018413"/>
                  </a:cubicBezTo>
                  <a:lnTo>
                    <a:pt x="169799" y="1018413"/>
                  </a:lnTo>
                  <a:cubicBezTo>
                    <a:pt x="75946" y="1018413"/>
                    <a:pt x="0" y="942467"/>
                    <a:pt x="0" y="848614"/>
                  </a:cubicBezTo>
                  <a:close/>
                </a:path>
              </a:pathLst>
            </a:custGeom>
            <a:solidFill>
              <a:srgbClr val="9B8FC5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4447025" y="8871500"/>
            <a:ext cx="7968000" cy="46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1"/>
              </a:lnSpc>
            </a:pPr>
            <a:r>
              <a:rPr lang="en-US" sz="2244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Des questions 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35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352507" y="3540833"/>
            <a:ext cx="9249918" cy="5106924"/>
            <a:chOff x="0" y="0"/>
            <a:chExt cx="12333224" cy="680923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333224" cy="6809232"/>
            </a:xfrm>
            <a:custGeom>
              <a:avLst/>
              <a:gdLst/>
              <a:ahLst/>
              <a:cxnLst/>
              <a:rect l="l" t="t" r="r" b="b"/>
              <a:pathLst>
                <a:path w="12333224" h="6809232">
                  <a:moveTo>
                    <a:pt x="0" y="0"/>
                  </a:moveTo>
                  <a:lnTo>
                    <a:pt x="12333224" y="0"/>
                  </a:lnTo>
                  <a:lnTo>
                    <a:pt x="12333224" y="6809232"/>
                  </a:lnTo>
                  <a:lnTo>
                    <a:pt x="0" y="68092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39" b="-40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" name="Freeform 4"/>
          <p:cNvSpPr/>
          <p:nvPr/>
        </p:nvSpPr>
        <p:spPr>
          <a:xfrm>
            <a:off x="3782300" y="2269907"/>
            <a:ext cx="10723399" cy="1362890"/>
          </a:xfrm>
          <a:custGeom>
            <a:avLst/>
            <a:gdLst/>
            <a:ahLst/>
            <a:cxnLst/>
            <a:rect l="l" t="t" r="r" b="b"/>
            <a:pathLst>
              <a:path w="10723399" h="1362890">
                <a:moveTo>
                  <a:pt x="0" y="0"/>
                </a:moveTo>
                <a:lnTo>
                  <a:pt x="10723399" y="0"/>
                </a:lnTo>
                <a:lnTo>
                  <a:pt x="10723399" y="1362890"/>
                </a:lnTo>
                <a:lnTo>
                  <a:pt x="0" y="1362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TextBox 5"/>
          <p:cNvSpPr txBox="1"/>
          <p:nvPr/>
        </p:nvSpPr>
        <p:spPr>
          <a:xfrm>
            <a:off x="3839399" y="2228725"/>
            <a:ext cx="10609200" cy="125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22"/>
              </a:lnSpc>
            </a:pPr>
            <a:r>
              <a:rPr lang="en-US" sz="5966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Merci pour votre attention</a:t>
            </a:r>
          </a:p>
        </p:txBody>
      </p:sp>
      <p:sp>
        <p:nvSpPr>
          <p:cNvPr id="6" name="Freeform 6"/>
          <p:cNvSpPr/>
          <p:nvPr/>
        </p:nvSpPr>
        <p:spPr>
          <a:xfrm>
            <a:off x="-227775" y="-1142753"/>
            <a:ext cx="2399228" cy="2399228"/>
          </a:xfrm>
          <a:custGeom>
            <a:avLst/>
            <a:gdLst/>
            <a:ahLst/>
            <a:cxnLst/>
            <a:rect l="l" t="t" r="r" b="b"/>
            <a:pathLst>
              <a:path w="2399228" h="2399228">
                <a:moveTo>
                  <a:pt x="0" y="0"/>
                </a:moveTo>
                <a:lnTo>
                  <a:pt x="2399228" y="0"/>
                </a:lnTo>
                <a:lnTo>
                  <a:pt x="2399228" y="2399228"/>
                </a:lnTo>
                <a:lnTo>
                  <a:pt x="0" y="23992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>
            <a:off x="17088386" y="7086847"/>
            <a:ext cx="2399228" cy="2399228"/>
          </a:xfrm>
          <a:custGeom>
            <a:avLst/>
            <a:gdLst/>
            <a:ahLst/>
            <a:cxnLst/>
            <a:rect l="l" t="t" r="r" b="b"/>
            <a:pathLst>
              <a:path w="2399228" h="2399228">
                <a:moveTo>
                  <a:pt x="0" y="0"/>
                </a:moveTo>
                <a:lnTo>
                  <a:pt x="2399228" y="0"/>
                </a:lnTo>
                <a:lnTo>
                  <a:pt x="2399228" y="2399228"/>
                </a:lnTo>
                <a:lnTo>
                  <a:pt x="0" y="23992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/>
        </p:nvSpPr>
        <p:spPr>
          <a:xfrm>
            <a:off x="4124732" y="9163274"/>
            <a:ext cx="2399228" cy="2399228"/>
          </a:xfrm>
          <a:custGeom>
            <a:avLst/>
            <a:gdLst/>
            <a:ahLst/>
            <a:cxnLst/>
            <a:rect l="l" t="t" r="r" b="b"/>
            <a:pathLst>
              <a:path w="2399228" h="2399228">
                <a:moveTo>
                  <a:pt x="0" y="0"/>
                </a:moveTo>
                <a:lnTo>
                  <a:pt x="2399228" y="0"/>
                </a:lnTo>
                <a:lnTo>
                  <a:pt x="2399228" y="2399228"/>
                </a:lnTo>
                <a:lnTo>
                  <a:pt x="0" y="23992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Freeform 9"/>
          <p:cNvSpPr/>
          <p:nvPr/>
        </p:nvSpPr>
        <p:spPr>
          <a:xfrm>
            <a:off x="6022492" y="8842329"/>
            <a:ext cx="548720" cy="548720"/>
          </a:xfrm>
          <a:custGeom>
            <a:avLst/>
            <a:gdLst/>
            <a:ahLst/>
            <a:cxnLst/>
            <a:rect l="l" t="t" r="r" b="b"/>
            <a:pathLst>
              <a:path w="548720" h="548720">
                <a:moveTo>
                  <a:pt x="0" y="0"/>
                </a:moveTo>
                <a:lnTo>
                  <a:pt x="548720" y="0"/>
                </a:lnTo>
                <a:lnTo>
                  <a:pt x="548720" y="548720"/>
                </a:lnTo>
                <a:lnTo>
                  <a:pt x="0" y="5487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Freeform 10"/>
          <p:cNvSpPr/>
          <p:nvPr/>
        </p:nvSpPr>
        <p:spPr>
          <a:xfrm>
            <a:off x="1764568" y="887690"/>
            <a:ext cx="548720" cy="548720"/>
          </a:xfrm>
          <a:custGeom>
            <a:avLst/>
            <a:gdLst/>
            <a:ahLst/>
            <a:cxnLst/>
            <a:rect l="l" t="t" r="r" b="b"/>
            <a:pathLst>
              <a:path w="548720" h="548720">
                <a:moveTo>
                  <a:pt x="0" y="0"/>
                </a:moveTo>
                <a:lnTo>
                  <a:pt x="548720" y="0"/>
                </a:lnTo>
                <a:lnTo>
                  <a:pt x="548720" y="548720"/>
                </a:lnTo>
                <a:lnTo>
                  <a:pt x="0" y="5487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>
          <a:xfrm>
            <a:off x="16710580" y="8842329"/>
            <a:ext cx="548720" cy="548720"/>
          </a:xfrm>
          <a:custGeom>
            <a:avLst/>
            <a:gdLst/>
            <a:ahLst/>
            <a:cxnLst/>
            <a:rect l="l" t="t" r="r" b="b"/>
            <a:pathLst>
              <a:path w="548720" h="548720">
                <a:moveTo>
                  <a:pt x="0" y="0"/>
                </a:moveTo>
                <a:lnTo>
                  <a:pt x="548720" y="0"/>
                </a:lnTo>
                <a:lnTo>
                  <a:pt x="548720" y="548720"/>
                </a:lnTo>
                <a:lnTo>
                  <a:pt x="0" y="54872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85060" y="847874"/>
            <a:ext cx="10139252" cy="1362890"/>
          </a:xfrm>
          <a:custGeom>
            <a:avLst/>
            <a:gdLst/>
            <a:ahLst/>
            <a:cxnLst/>
            <a:rect l="l" t="t" r="r" b="b"/>
            <a:pathLst>
              <a:path w="8057749" h="1362890">
                <a:moveTo>
                  <a:pt x="0" y="0"/>
                </a:moveTo>
                <a:lnTo>
                  <a:pt x="8057749" y="0"/>
                </a:lnTo>
                <a:lnTo>
                  <a:pt x="8057749" y="1362890"/>
                </a:lnTo>
                <a:lnTo>
                  <a:pt x="0" y="13628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9548220" y="789389"/>
            <a:ext cx="1182064" cy="1362890"/>
          </a:xfrm>
          <a:custGeom>
            <a:avLst/>
            <a:gdLst/>
            <a:ahLst/>
            <a:cxnLst/>
            <a:rect l="l" t="t" r="r" b="b"/>
            <a:pathLst>
              <a:path w="1182064" h="1362890">
                <a:moveTo>
                  <a:pt x="0" y="0"/>
                </a:moveTo>
                <a:lnTo>
                  <a:pt x="1182064" y="0"/>
                </a:lnTo>
                <a:lnTo>
                  <a:pt x="1182064" y="1362890"/>
                </a:lnTo>
                <a:lnTo>
                  <a:pt x="0" y="13628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>
            <a:off x="14888494" y="9361746"/>
            <a:ext cx="2399228" cy="2399228"/>
          </a:xfrm>
          <a:custGeom>
            <a:avLst/>
            <a:gdLst/>
            <a:ahLst/>
            <a:cxnLst/>
            <a:rect l="l" t="t" r="r" b="b"/>
            <a:pathLst>
              <a:path w="2399228" h="2399228">
                <a:moveTo>
                  <a:pt x="0" y="0"/>
                </a:moveTo>
                <a:lnTo>
                  <a:pt x="2399228" y="0"/>
                </a:lnTo>
                <a:lnTo>
                  <a:pt x="2399228" y="2399228"/>
                </a:lnTo>
                <a:lnTo>
                  <a:pt x="0" y="239922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/>
          <p:cNvSpPr/>
          <p:nvPr/>
        </p:nvSpPr>
        <p:spPr>
          <a:xfrm>
            <a:off x="16786255" y="9040801"/>
            <a:ext cx="548720" cy="548720"/>
          </a:xfrm>
          <a:custGeom>
            <a:avLst/>
            <a:gdLst/>
            <a:ahLst/>
            <a:cxnLst/>
            <a:rect l="l" t="t" r="r" b="b"/>
            <a:pathLst>
              <a:path w="548720" h="548720">
                <a:moveTo>
                  <a:pt x="0" y="0"/>
                </a:moveTo>
                <a:lnTo>
                  <a:pt x="548720" y="0"/>
                </a:lnTo>
                <a:lnTo>
                  <a:pt x="548720" y="548720"/>
                </a:lnTo>
                <a:lnTo>
                  <a:pt x="0" y="54872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13001629" y="-1363249"/>
            <a:ext cx="2399228" cy="2399228"/>
          </a:xfrm>
          <a:custGeom>
            <a:avLst/>
            <a:gdLst/>
            <a:ahLst/>
            <a:cxnLst/>
            <a:rect l="l" t="t" r="r" b="b"/>
            <a:pathLst>
              <a:path w="2399228" h="2399228">
                <a:moveTo>
                  <a:pt x="0" y="0"/>
                </a:moveTo>
                <a:lnTo>
                  <a:pt x="2399228" y="0"/>
                </a:lnTo>
                <a:lnTo>
                  <a:pt x="2399228" y="2399228"/>
                </a:lnTo>
                <a:lnTo>
                  <a:pt x="0" y="239922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>
            <a:off x="12955044" y="667194"/>
            <a:ext cx="548720" cy="548720"/>
          </a:xfrm>
          <a:custGeom>
            <a:avLst/>
            <a:gdLst/>
            <a:ahLst/>
            <a:cxnLst/>
            <a:rect l="l" t="t" r="r" b="b"/>
            <a:pathLst>
              <a:path w="548720" h="548720">
                <a:moveTo>
                  <a:pt x="0" y="0"/>
                </a:moveTo>
                <a:lnTo>
                  <a:pt x="548720" y="0"/>
                </a:lnTo>
                <a:lnTo>
                  <a:pt x="548720" y="548720"/>
                </a:lnTo>
                <a:lnTo>
                  <a:pt x="0" y="54872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1" name="TextBox 11"/>
          <p:cNvSpPr txBox="1"/>
          <p:nvPr/>
        </p:nvSpPr>
        <p:spPr>
          <a:xfrm>
            <a:off x="7932433" y="5776120"/>
            <a:ext cx="13399500" cy="1911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35"/>
              </a:lnSpc>
              <a:spcBef>
                <a:spcPct val="0"/>
              </a:spcBef>
            </a:pPr>
            <a:r>
              <a:rPr lang="en-US" sz="2199" u="none" strike="noStrik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“70 % des </a:t>
            </a:r>
            <a:r>
              <a:rPr lang="en-US" sz="2199" u="none" strike="noStrik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utilisateurs</a:t>
            </a:r>
            <a:r>
              <a:rPr lang="en-US" sz="2199" u="none" strike="noStrik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99" u="none" strike="noStrik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hésitent</a:t>
            </a:r>
            <a:r>
              <a:rPr lang="en-US" sz="2199" u="none" strike="noStrik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à prendre les transports </a:t>
            </a:r>
            <a:r>
              <a:rPr lang="en-US" sz="2199" u="none" strike="noStrik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</a:t>
            </a:r>
            <a:r>
              <a:rPr lang="en-US" sz="2199" u="none" strike="noStrik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99" u="none" strike="noStrik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commun</a:t>
            </a:r>
            <a:r>
              <a:rPr lang="en-US" sz="2199" u="none" strike="noStrik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99" u="none" strike="noStrik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</a:t>
            </a:r>
            <a:r>
              <a:rPr lang="en-US" sz="2199" u="none" strike="noStrik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raison de </a:t>
            </a:r>
            <a:r>
              <a:rPr lang="en-US" sz="2199" u="none" strike="noStrik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l’incertitude</a:t>
            </a:r>
            <a:r>
              <a:rPr lang="en-US" sz="2199" u="none" strike="noStrik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et des </a:t>
            </a:r>
            <a:r>
              <a:rPr lang="en-US" sz="2199" u="none" strike="noStrik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problèmes</a:t>
            </a:r>
            <a:r>
              <a:rPr lang="en-US" sz="2199" u="none" strike="noStrik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199" u="none" strike="noStrik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sécurité</a:t>
            </a:r>
            <a:r>
              <a:rPr lang="en-US" sz="2199" u="none" strike="noStrik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.”</a:t>
            </a:r>
          </a:p>
          <a:p>
            <a:pPr marL="0" lvl="0" indent="0" algn="l">
              <a:lnSpc>
                <a:spcPts val="3035"/>
              </a:lnSpc>
              <a:spcBef>
                <a:spcPct val="0"/>
              </a:spcBef>
            </a:pPr>
            <a:r>
              <a:rPr lang="en-US" sz="2199" u="none" strike="noStrik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“Les voyageurs </a:t>
            </a:r>
            <a:r>
              <a:rPr lang="en-US" sz="2199" u="none" strike="noStrik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manquent</a:t>
            </a:r>
            <a:r>
              <a:rPr lang="en-US" sz="2199" u="none" strike="noStrik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199" u="none" strike="noStrik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visibilité</a:t>
            </a:r>
            <a:r>
              <a:rPr lang="en-US" sz="2199" u="none" strike="noStrik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sur la </a:t>
            </a:r>
            <a:r>
              <a:rPr lang="en-US" sz="2199" u="none" strike="noStrik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sécurité</a:t>
            </a:r>
            <a:r>
              <a:rPr lang="en-US" sz="2199" u="none" strike="noStrik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199" u="none" strike="noStrik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l’affluence</a:t>
            </a:r>
            <a:r>
              <a:rPr lang="en-US" sz="2199" u="none" strike="noStrik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et la </a:t>
            </a:r>
            <a:r>
              <a:rPr lang="en-US" sz="2199" u="none" strike="noStrik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fluidité</a:t>
            </a:r>
            <a:r>
              <a:rPr lang="en-US" sz="2199" u="none" strike="noStrik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199" u="none" strike="noStrik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leurs</a:t>
            </a:r>
            <a:r>
              <a:rPr lang="en-US" sz="2199" u="none" strike="noStrik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99" u="none" strike="noStrik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trajets</a:t>
            </a:r>
            <a:r>
              <a:rPr lang="en-US" sz="2199" u="none" strike="noStrik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.”</a:t>
            </a:r>
          </a:p>
          <a:p>
            <a:pPr marL="0" lvl="0" indent="0" algn="l">
              <a:lnSpc>
                <a:spcPts val="3035"/>
              </a:lnSpc>
              <a:spcBef>
                <a:spcPct val="0"/>
              </a:spcBef>
            </a:pPr>
            <a:r>
              <a:rPr lang="en-US" sz="2199" u="none" strike="noStrik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Comment </a:t>
            </a:r>
            <a:r>
              <a:rPr lang="en-US" sz="2199" u="none" strike="noStrik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rétablir</a:t>
            </a:r>
            <a:r>
              <a:rPr lang="en-US" sz="2199" u="none" strike="noStrik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la </a:t>
            </a:r>
            <a:r>
              <a:rPr lang="en-US" sz="2199" u="none" strike="noStrik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confiance</a:t>
            </a:r>
            <a:r>
              <a:rPr lang="en-US" sz="2199" u="none" strike="noStrik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dans les transports publics et encourager </a:t>
            </a:r>
            <a:r>
              <a:rPr lang="en-US" sz="2199" u="none" strike="noStrik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leur</a:t>
            </a:r>
            <a:r>
              <a:rPr lang="en-US" sz="2199" u="none" strike="noStrik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99" u="none" strike="noStrik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utilisation</a:t>
            </a:r>
            <a:r>
              <a:rPr lang="en-US" sz="2199" u="none" strike="noStrik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 ?</a:t>
            </a:r>
          </a:p>
          <a:p>
            <a:pPr marL="0" lvl="0" indent="0" algn="l">
              <a:lnSpc>
                <a:spcPts val="3035"/>
              </a:lnSpc>
              <a:spcBef>
                <a:spcPct val="0"/>
              </a:spcBef>
            </a:pPr>
            <a:endParaRPr lang="en-US" sz="2199" u="none" strike="noStrik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0" y="789389"/>
            <a:ext cx="9296400" cy="1062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22"/>
              </a:lnSpc>
            </a:pPr>
            <a:r>
              <a:rPr lang="en-US" sz="28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 </a:t>
            </a:r>
            <a:r>
              <a:rPr lang="en-US" sz="2800" b="1" dirty="0" err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l’insécurité</a:t>
            </a:r>
            <a:r>
              <a:rPr lang="en-US" sz="28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mesurée</a:t>
            </a:r>
            <a:r>
              <a:rPr lang="en-US" sz="28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à </a:t>
            </a:r>
            <a:r>
              <a:rPr lang="en-US" sz="2800" b="1" dirty="0" err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l’insécurité</a:t>
            </a:r>
            <a:r>
              <a:rPr lang="en-US" sz="28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estimée</a:t>
            </a:r>
            <a:endParaRPr lang="en-US" sz="2800" b="1" dirty="0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A51B2D1-6EF8-C403-AB34-F2B37AC760A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26823"/>
          <a:stretch/>
        </p:blipFill>
        <p:spPr>
          <a:xfrm>
            <a:off x="1414331" y="2645033"/>
            <a:ext cx="4300669" cy="3873857"/>
          </a:xfrm>
          <a:prstGeom prst="rect">
            <a:avLst/>
          </a:prstGeom>
        </p:spPr>
      </p:pic>
      <p:sp>
        <p:nvSpPr>
          <p:cNvPr id="14" name="TextBox 11">
            <a:extLst>
              <a:ext uri="{FF2B5EF4-FFF2-40B4-BE49-F238E27FC236}">
                <a16:creationId xmlns:a16="http://schemas.microsoft.com/office/drawing/2014/main" id="{FD4A52C0-989E-FA8F-953B-A6907303C527}"/>
              </a:ext>
            </a:extLst>
          </p:cNvPr>
          <p:cNvSpPr txBox="1"/>
          <p:nvPr/>
        </p:nvSpPr>
        <p:spPr>
          <a:xfrm>
            <a:off x="1220651" y="8857065"/>
            <a:ext cx="13399500" cy="3674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35"/>
              </a:lnSpc>
              <a:spcBef>
                <a:spcPct val="0"/>
              </a:spcBef>
            </a:pPr>
            <a:r>
              <a:rPr lang="en-US" sz="2199" u="none" strike="noStrik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Le sentiment </a:t>
            </a:r>
            <a:r>
              <a:rPr lang="en-US" sz="21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d’insécurité</a:t>
            </a:r>
            <a:r>
              <a:rPr lang="en-US" sz="21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n’est</a:t>
            </a:r>
            <a:r>
              <a:rPr lang="en-US" sz="21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pas </a:t>
            </a:r>
            <a:r>
              <a:rPr lang="en-US" sz="21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l’insécurité</a:t>
            </a:r>
            <a:r>
              <a:rPr lang="en-US" sz="21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</a:t>
            </a:r>
            <a:endParaRPr lang="en-US" sz="2199" u="none" strike="noStrik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" name="Graphique 20" descr="Avertissement avec un remplissage uni">
            <a:extLst>
              <a:ext uri="{FF2B5EF4-FFF2-40B4-BE49-F238E27FC236}">
                <a16:creationId xmlns:a16="http://schemas.microsoft.com/office/drawing/2014/main" id="{37F3BE45-1D70-9E06-2C2F-5A238FB2FFF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3078" y="8904546"/>
            <a:ext cx="914400" cy="914400"/>
          </a:xfrm>
          <a:prstGeom prst="rect">
            <a:avLst/>
          </a:prstGeom>
        </p:spPr>
      </p:pic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059A819C-743E-FA74-2A85-3875D74AF21F}"/>
              </a:ext>
            </a:extLst>
          </p:cNvPr>
          <p:cNvSpPr/>
          <p:nvPr/>
        </p:nvSpPr>
        <p:spPr>
          <a:xfrm>
            <a:off x="7696200" y="3780610"/>
            <a:ext cx="2156820" cy="136289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5" name="Graphique 24">
            <a:extLst>
              <a:ext uri="{FF2B5EF4-FFF2-40B4-BE49-F238E27FC236}">
                <a16:creationId xmlns:a16="http://schemas.microsoft.com/office/drawing/2014/main" id="{FA80CE3B-67C9-D012-AC3E-57E14E6C5B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3104944"/>
              </p:ext>
            </p:extLst>
          </p:nvPr>
        </p:nvGraphicFramePr>
        <p:xfrm>
          <a:off x="11049000" y="2351293"/>
          <a:ext cx="6285975" cy="4847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FD20EA9-FAF4-B2F2-290B-7193DF416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886" y="1342494"/>
            <a:ext cx="11660227" cy="760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46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79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85050" y="847876"/>
            <a:ext cx="11035683" cy="1363467"/>
          </a:xfrm>
          <a:custGeom>
            <a:avLst/>
            <a:gdLst/>
            <a:ahLst/>
            <a:cxnLst/>
            <a:rect l="l" t="t" r="r" b="b"/>
            <a:pathLst>
              <a:path w="11035683" h="1363467">
                <a:moveTo>
                  <a:pt x="0" y="0"/>
                </a:moveTo>
                <a:lnTo>
                  <a:pt x="11035683" y="0"/>
                </a:lnTo>
                <a:lnTo>
                  <a:pt x="11035683" y="1363467"/>
                </a:lnTo>
                <a:lnTo>
                  <a:pt x="0" y="13634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13001633" y="-1363245"/>
            <a:ext cx="2399192" cy="2399192"/>
          </a:xfrm>
          <a:custGeom>
            <a:avLst/>
            <a:gdLst/>
            <a:ahLst/>
            <a:cxnLst/>
            <a:rect l="l" t="t" r="r" b="b"/>
            <a:pathLst>
              <a:path w="2399192" h="2399192">
                <a:moveTo>
                  <a:pt x="0" y="0"/>
                </a:moveTo>
                <a:lnTo>
                  <a:pt x="2399191" y="0"/>
                </a:lnTo>
                <a:lnTo>
                  <a:pt x="2399191" y="2399191"/>
                </a:lnTo>
                <a:lnTo>
                  <a:pt x="0" y="23991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>
            <a:off x="12955044" y="667194"/>
            <a:ext cx="548721" cy="548721"/>
          </a:xfrm>
          <a:custGeom>
            <a:avLst/>
            <a:gdLst/>
            <a:ahLst/>
            <a:cxnLst/>
            <a:rect l="l" t="t" r="r" b="b"/>
            <a:pathLst>
              <a:path w="548721" h="548721">
                <a:moveTo>
                  <a:pt x="0" y="0"/>
                </a:moveTo>
                <a:lnTo>
                  <a:pt x="548721" y="0"/>
                </a:lnTo>
                <a:lnTo>
                  <a:pt x="548721" y="548721"/>
                </a:lnTo>
                <a:lnTo>
                  <a:pt x="0" y="54872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TextBox 5"/>
          <p:cNvSpPr txBox="1"/>
          <p:nvPr/>
        </p:nvSpPr>
        <p:spPr>
          <a:xfrm>
            <a:off x="128650" y="815875"/>
            <a:ext cx="9542100" cy="125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22"/>
              </a:lnSpc>
            </a:pPr>
            <a:r>
              <a:rPr lang="en-US" sz="5966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île-de-France Mobilités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939374" y="2535549"/>
            <a:ext cx="10316896" cy="6526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76"/>
              </a:lnSpc>
            </a:pPr>
            <a:r>
              <a:rPr lang="en-US" sz="32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Notre mission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985244" y="4172285"/>
            <a:ext cx="10316896" cy="1111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32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Rassurer les voyageurs grâce à des informations claires et en temps réel.”</a:t>
            </a:r>
          </a:p>
          <a:p>
            <a:pPr algn="l">
              <a:lnSpc>
                <a:spcPts val="1932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• “Proposer une évaluation de la sécurité des trajets grâce à des indices de sûreté accessibles à tous.”</a:t>
            </a:r>
          </a:p>
          <a:p>
            <a:pPr algn="l">
              <a:lnSpc>
                <a:spcPts val="1932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• “Encourager une mobilité plus fluide et collaborative dans les zones urbaines.”</a:t>
            </a:r>
          </a:p>
          <a:p>
            <a:pPr marL="354330" lvl="1" indent="-177165" algn="l">
              <a:lnSpc>
                <a:spcPts val="3036"/>
              </a:lnSpc>
              <a:buFont typeface="Arial"/>
              <a:buChar char="•"/>
            </a:pPr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6749900" y="8958010"/>
            <a:ext cx="5124450" cy="1028700"/>
          </a:xfrm>
          <a:custGeom>
            <a:avLst/>
            <a:gdLst/>
            <a:ahLst/>
            <a:cxnLst/>
            <a:rect l="l" t="t" r="r" b="b"/>
            <a:pathLst>
              <a:path w="5124450" h="1028700">
                <a:moveTo>
                  <a:pt x="0" y="0"/>
                </a:moveTo>
                <a:lnTo>
                  <a:pt x="5124450" y="0"/>
                </a:lnTo>
                <a:lnTo>
                  <a:pt x="512445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85061" y="847873"/>
            <a:ext cx="8057804" cy="1363467"/>
          </a:xfrm>
          <a:custGeom>
            <a:avLst/>
            <a:gdLst/>
            <a:ahLst/>
            <a:cxnLst/>
            <a:rect l="l" t="t" r="r" b="b"/>
            <a:pathLst>
              <a:path w="8057804" h="1363467">
                <a:moveTo>
                  <a:pt x="0" y="0"/>
                </a:moveTo>
                <a:lnTo>
                  <a:pt x="8057804" y="0"/>
                </a:lnTo>
                <a:lnTo>
                  <a:pt x="8057804" y="1363467"/>
                </a:lnTo>
                <a:lnTo>
                  <a:pt x="0" y="13634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6867132" y="847873"/>
            <a:ext cx="1182355" cy="1363467"/>
          </a:xfrm>
          <a:custGeom>
            <a:avLst/>
            <a:gdLst/>
            <a:ahLst/>
            <a:cxnLst/>
            <a:rect l="l" t="t" r="r" b="b"/>
            <a:pathLst>
              <a:path w="1182355" h="1363467">
                <a:moveTo>
                  <a:pt x="0" y="0"/>
                </a:moveTo>
                <a:lnTo>
                  <a:pt x="1182355" y="0"/>
                </a:lnTo>
                <a:lnTo>
                  <a:pt x="1182355" y="1363467"/>
                </a:lnTo>
                <a:lnTo>
                  <a:pt x="0" y="13634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>
            <a:off x="9580335" y="-507963"/>
            <a:ext cx="8967898" cy="10968105"/>
          </a:xfrm>
          <a:custGeom>
            <a:avLst/>
            <a:gdLst/>
            <a:ahLst/>
            <a:cxnLst/>
            <a:rect l="l" t="t" r="r" b="b"/>
            <a:pathLst>
              <a:path w="8967898" h="10968105">
                <a:moveTo>
                  <a:pt x="0" y="0"/>
                </a:moveTo>
                <a:lnTo>
                  <a:pt x="8967898" y="0"/>
                </a:lnTo>
                <a:lnTo>
                  <a:pt x="8967898" y="10968105"/>
                </a:lnTo>
                <a:lnTo>
                  <a:pt x="0" y="1096810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/>
          <p:cNvSpPr/>
          <p:nvPr/>
        </p:nvSpPr>
        <p:spPr>
          <a:xfrm>
            <a:off x="13001633" y="-1363245"/>
            <a:ext cx="2399192" cy="2399192"/>
          </a:xfrm>
          <a:custGeom>
            <a:avLst/>
            <a:gdLst/>
            <a:ahLst/>
            <a:cxnLst/>
            <a:rect l="l" t="t" r="r" b="b"/>
            <a:pathLst>
              <a:path w="2399192" h="2399192">
                <a:moveTo>
                  <a:pt x="0" y="0"/>
                </a:moveTo>
                <a:lnTo>
                  <a:pt x="2399191" y="0"/>
                </a:lnTo>
                <a:lnTo>
                  <a:pt x="2399191" y="2399191"/>
                </a:lnTo>
                <a:lnTo>
                  <a:pt x="0" y="239919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12955044" y="667194"/>
            <a:ext cx="548721" cy="548721"/>
          </a:xfrm>
          <a:custGeom>
            <a:avLst/>
            <a:gdLst/>
            <a:ahLst/>
            <a:cxnLst/>
            <a:rect l="l" t="t" r="r" b="b"/>
            <a:pathLst>
              <a:path w="548721" h="548721">
                <a:moveTo>
                  <a:pt x="0" y="0"/>
                </a:moveTo>
                <a:lnTo>
                  <a:pt x="548721" y="0"/>
                </a:lnTo>
                <a:lnTo>
                  <a:pt x="548721" y="548721"/>
                </a:lnTo>
                <a:lnTo>
                  <a:pt x="0" y="54872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7" name="Group 7"/>
          <p:cNvGrpSpPr/>
          <p:nvPr/>
        </p:nvGrpSpPr>
        <p:grpSpPr>
          <a:xfrm>
            <a:off x="8182778" y="7681525"/>
            <a:ext cx="3080195" cy="2171510"/>
            <a:chOff x="0" y="0"/>
            <a:chExt cx="4106926" cy="28953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106926" cy="2895346"/>
            </a:xfrm>
            <a:custGeom>
              <a:avLst/>
              <a:gdLst/>
              <a:ahLst/>
              <a:cxnLst/>
              <a:rect l="l" t="t" r="r" b="b"/>
              <a:pathLst>
                <a:path w="4106926" h="2895346">
                  <a:moveTo>
                    <a:pt x="0" y="0"/>
                  </a:moveTo>
                  <a:lnTo>
                    <a:pt x="4106926" y="0"/>
                  </a:lnTo>
                  <a:lnTo>
                    <a:pt x="4106926" y="2895346"/>
                  </a:lnTo>
                  <a:lnTo>
                    <a:pt x="0" y="28953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t="-47" r="1" b="-4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667950" y="663475"/>
            <a:ext cx="5268300" cy="125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22"/>
              </a:lnSpc>
            </a:pPr>
            <a:r>
              <a:rPr lang="en-US" sz="5966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Présentation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99899" y="2535551"/>
            <a:ext cx="8021511" cy="2732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76"/>
              </a:lnSpc>
            </a:pPr>
            <a:r>
              <a:rPr lang="en-US" sz="32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Comment l’usage de l’IA peut-il améliorer les services mobilités ?</a:t>
            </a:r>
          </a:p>
          <a:p>
            <a:pPr algn="ctr">
              <a:lnSpc>
                <a:spcPts val="2351"/>
              </a:lnSpc>
            </a:pPr>
            <a:endParaRPr lang="en-US" sz="3200" b="1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ctr">
              <a:lnSpc>
                <a:spcPts val="2351"/>
              </a:lnSpc>
            </a:pPr>
            <a:endParaRPr lang="en-US" sz="3200" b="1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35563" y="4172287"/>
            <a:ext cx="8021511" cy="390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31"/>
              </a:lnSpc>
            </a:pPr>
            <a:endParaRPr/>
          </a:p>
          <a:p>
            <a:pPr algn="l">
              <a:lnSpc>
                <a:spcPts val="3036"/>
              </a:lnSpc>
            </a:pPr>
            <a:r>
              <a:rPr lang="en-US" sz="22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L’objectif</a:t>
            </a: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2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?</a:t>
            </a: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algn="l">
              <a:lnSpc>
                <a:spcPts val="3036"/>
              </a:lnSpc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Faire émerger des idées et prototypes afin d’</a:t>
            </a:r>
            <a:r>
              <a:rPr lang="en-US" sz="22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explorer la pertinence de l’IA</a:t>
            </a: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et d’en explorer l’usage et les limites dans le domaine de la mobilité</a:t>
            </a:r>
          </a:p>
          <a:p>
            <a:pPr algn="l">
              <a:lnSpc>
                <a:spcPts val="1931"/>
              </a:lnSpc>
            </a:pPr>
            <a:endParaRPr lang="en-US" sz="22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036"/>
              </a:lnSpc>
            </a:pPr>
            <a:r>
              <a:rPr lang="en-US" sz="22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Et concrètement ? </a:t>
            </a:r>
          </a:p>
          <a:p>
            <a:pPr algn="l">
              <a:lnSpc>
                <a:spcPts val="3036"/>
              </a:lnSpc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S’appuyer sur les données d’IDFM pour produire des démonstrateurs publiés en open source et présentés à un jury.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880975" y="2733150"/>
            <a:ext cx="6209400" cy="108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76"/>
              </a:lnSpc>
            </a:pPr>
            <a:r>
              <a:rPr lang="en-US" sz="32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L’esprit du Hackathon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908599" y="4168100"/>
            <a:ext cx="6838500" cy="5068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54330" lvl="1" indent="-177165" algn="l">
              <a:lnSpc>
                <a:spcPts val="3036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Mise à dispositions de ressources techniques par IDFM pour gagner du temps</a:t>
            </a:r>
          </a:p>
          <a:p>
            <a:pPr marL="354330" lvl="1" indent="-177165" algn="l">
              <a:lnSpc>
                <a:spcPts val="3036"/>
              </a:lnSpc>
            </a:pPr>
            <a:endParaRPr lang="en-US" sz="2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54330" lvl="1" indent="-177165" algn="l">
              <a:lnSpc>
                <a:spcPts val="3036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Partage de ressources utiles à la communauté (les projets seront publiés en open source)</a:t>
            </a:r>
          </a:p>
          <a:p>
            <a:pPr marL="354330" lvl="1" indent="-177165" algn="l">
              <a:lnSpc>
                <a:spcPts val="3036"/>
              </a:lnSpc>
            </a:pPr>
            <a:endParaRPr lang="en-US" sz="2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54330" lvl="1" indent="-177165" algn="l">
              <a:lnSpc>
                <a:spcPts val="3036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Des équipes multi-compétences</a:t>
            </a:r>
          </a:p>
          <a:p>
            <a:pPr marL="225483" lvl="1" indent="-112741" algn="l">
              <a:lnSpc>
                <a:spcPts val="1931"/>
              </a:lnSpc>
            </a:pPr>
            <a:endParaRPr lang="en-US" sz="2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54330" lvl="1" indent="-177165" algn="l">
              <a:lnSpc>
                <a:spcPts val="3036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 la vulgarisation et du partage de connaissances</a:t>
            </a:r>
          </a:p>
          <a:p>
            <a:pPr marL="354330" lvl="1" indent="-177165" algn="l">
              <a:lnSpc>
                <a:spcPts val="3036"/>
              </a:lnSpc>
            </a:pPr>
            <a:endParaRPr lang="en-US" sz="2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25483" lvl="1" indent="-112741" algn="l">
              <a:lnSpc>
                <a:spcPts val="1931"/>
              </a:lnSpc>
            </a:pPr>
            <a:endParaRPr lang="en-US" sz="2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888498" y="9361750"/>
            <a:ext cx="2399192" cy="2399192"/>
          </a:xfrm>
          <a:custGeom>
            <a:avLst/>
            <a:gdLst/>
            <a:ahLst/>
            <a:cxnLst/>
            <a:rect l="l" t="t" r="r" b="b"/>
            <a:pathLst>
              <a:path w="2399192" h="2399192">
                <a:moveTo>
                  <a:pt x="0" y="0"/>
                </a:moveTo>
                <a:lnTo>
                  <a:pt x="2399191" y="0"/>
                </a:lnTo>
                <a:lnTo>
                  <a:pt x="2399191" y="2399191"/>
                </a:lnTo>
                <a:lnTo>
                  <a:pt x="0" y="23991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16786255" y="9040801"/>
            <a:ext cx="548721" cy="548721"/>
          </a:xfrm>
          <a:custGeom>
            <a:avLst/>
            <a:gdLst/>
            <a:ahLst/>
            <a:cxnLst/>
            <a:rect l="l" t="t" r="r" b="b"/>
            <a:pathLst>
              <a:path w="548721" h="548721">
                <a:moveTo>
                  <a:pt x="0" y="0"/>
                </a:moveTo>
                <a:lnTo>
                  <a:pt x="548721" y="0"/>
                </a:lnTo>
                <a:lnTo>
                  <a:pt x="548721" y="548721"/>
                </a:lnTo>
                <a:lnTo>
                  <a:pt x="0" y="5487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>
            <a:off x="3799613" y="9361750"/>
            <a:ext cx="2399192" cy="2399192"/>
          </a:xfrm>
          <a:custGeom>
            <a:avLst/>
            <a:gdLst/>
            <a:ahLst/>
            <a:cxnLst/>
            <a:rect l="l" t="t" r="r" b="b"/>
            <a:pathLst>
              <a:path w="2399192" h="2399192">
                <a:moveTo>
                  <a:pt x="0" y="0"/>
                </a:moveTo>
                <a:lnTo>
                  <a:pt x="2399191" y="0"/>
                </a:lnTo>
                <a:lnTo>
                  <a:pt x="2399191" y="2399191"/>
                </a:lnTo>
                <a:lnTo>
                  <a:pt x="0" y="23991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/>
          <p:cNvSpPr/>
          <p:nvPr/>
        </p:nvSpPr>
        <p:spPr>
          <a:xfrm>
            <a:off x="3723135" y="9258300"/>
            <a:ext cx="548721" cy="548721"/>
          </a:xfrm>
          <a:custGeom>
            <a:avLst/>
            <a:gdLst/>
            <a:ahLst/>
            <a:cxnLst/>
            <a:rect l="l" t="t" r="r" b="b"/>
            <a:pathLst>
              <a:path w="548721" h="548721">
                <a:moveTo>
                  <a:pt x="0" y="0"/>
                </a:moveTo>
                <a:lnTo>
                  <a:pt x="548721" y="0"/>
                </a:lnTo>
                <a:lnTo>
                  <a:pt x="548721" y="548721"/>
                </a:lnTo>
                <a:lnTo>
                  <a:pt x="0" y="54872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2117550" y="2535551"/>
            <a:ext cx="13808689" cy="66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76"/>
              </a:lnSpc>
            </a:pPr>
            <a:r>
              <a:rPr lang="en-US" sz="32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4 défis pour mettre l’IA au service des usagers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01950" y="4172299"/>
            <a:ext cx="15492162" cy="390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36"/>
              </a:lnSpc>
            </a:pPr>
            <a:r>
              <a:rPr lang="en-US" sz="2200" b="1" dirty="0" err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Défi</a:t>
            </a:r>
            <a:r>
              <a:rPr lang="en-US" sz="22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1</a:t>
            </a:r>
            <a:r>
              <a:rPr lang="en-US" sz="2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– </a:t>
            </a:r>
            <a:r>
              <a:rPr lang="en-US" sz="22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Améliorer</a:t>
            </a:r>
            <a:r>
              <a:rPr lang="en-US" sz="2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l'accessibilité</a:t>
            </a:r>
            <a:r>
              <a:rPr lang="en-US" sz="22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des services de </a:t>
            </a:r>
            <a:r>
              <a:rPr lang="en-US" sz="22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mobilité</a:t>
            </a:r>
            <a:endParaRPr lang="en-US" sz="220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1931"/>
              </a:lnSpc>
            </a:pPr>
            <a:endParaRPr lang="en-US" sz="220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036"/>
              </a:lnSpc>
            </a:pPr>
            <a:r>
              <a:rPr lang="en-US" sz="2200" b="1" dirty="0" err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Défi</a:t>
            </a:r>
            <a:r>
              <a:rPr lang="en-US" sz="22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2</a:t>
            </a:r>
            <a:r>
              <a:rPr lang="en-US" sz="2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– </a:t>
            </a:r>
            <a:r>
              <a:rPr lang="en-US" sz="22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Construire</a:t>
            </a:r>
            <a:r>
              <a:rPr lang="en-US" sz="2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une</a:t>
            </a:r>
            <a:r>
              <a:rPr lang="en-US" sz="2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boîte</a:t>
            </a:r>
            <a:r>
              <a:rPr lang="en-US" sz="22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à </a:t>
            </a:r>
            <a:r>
              <a:rPr lang="en-US" sz="2200" b="1" dirty="0" err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outils</a:t>
            </a:r>
            <a:r>
              <a:rPr lang="en-US" sz="22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IA</a:t>
            </a:r>
            <a:r>
              <a:rPr lang="en-US" sz="2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pour </a:t>
            </a:r>
            <a:r>
              <a:rPr lang="en-US" sz="22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accélérer</a:t>
            </a:r>
            <a:r>
              <a:rPr lang="en-US" sz="2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le </a:t>
            </a:r>
            <a:r>
              <a:rPr lang="en-US" sz="22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développement</a:t>
            </a:r>
            <a:r>
              <a:rPr lang="en-US" sz="2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2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l’IA</a:t>
            </a:r>
            <a:r>
              <a:rPr lang="en-US" sz="2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au service des </a:t>
            </a:r>
            <a:r>
              <a:rPr lang="en-US" sz="22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usagers</a:t>
            </a:r>
            <a:endParaRPr lang="en-US" sz="220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1931"/>
              </a:lnSpc>
            </a:pPr>
            <a:endParaRPr lang="en-US" sz="220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036"/>
              </a:lnSpc>
            </a:pPr>
            <a:r>
              <a:rPr lang="en-US" sz="2200" b="1" dirty="0" err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Défi</a:t>
            </a:r>
            <a:r>
              <a:rPr lang="en-US" sz="22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3</a:t>
            </a:r>
            <a:r>
              <a:rPr lang="en-US" sz="2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– </a:t>
            </a:r>
            <a:r>
              <a:rPr lang="en-US" sz="22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Améliorer</a:t>
            </a:r>
            <a:r>
              <a:rPr lang="en-US" sz="2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les </a:t>
            </a:r>
            <a:r>
              <a:rPr lang="en-US" sz="2200" b="1" dirty="0" err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prévisions</a:t>
            </a:r>
            <a:r>
              <a:rPr lang="en-US" sz="22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au service des </a:t>
            </a:r>
            <a:r>
              <a:rPr lang="en-US" sz="22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mobilités</a:t>
            </a:r>
            <a:endParaRPr lang="en-US" sz="220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1931"/>
              </a:lnSpc>
            </a:pPr>
            <a:endParaRPr lang="en-US" sz="220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036"/>
              </a:lnSpc>
            </a:pPr>
            <a:r>
              <a:rPr lang="en-US" sz="2200" b="1" dirty="0" err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Défi</a:t>
            </a:r>
            <a:r>
              <a:rPr lang="en-US" sz="22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4</a:t>
            </a:r>
            <a:r>
              <a:rPr lang="en-US" sz="2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– </a:t>
            </a:r>
            <a:r>
              <a:rPr lang="en-US" sz="2200" b="1" dirty="0" err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Personnaliser</a:t>
            </a:r>
            <a:r>
              <a:rPr lang="en-US" sz="22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l’expérience</a:t>
            </a:r>
            <a:r>
              <a:rPr lang="en-US" sz="2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utilisateur</a:t>
            </a:r>
            <a:r>
              <a:rPr lang="en-US" sz="2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des services </a:t>
            </a:r>
            <a:r>
              <a:rPr lang="en-US" sz="22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numériques</a:t>
            </a:r>
            <a:r>
              <a:rPr lang="en-US" sz="2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au voyageur</a:t>
            </a:r>
          </a:p>
          <a:p>
            <a:pPr algn="l">
              <a:lnSpc>
                <a:spcPts val="1931"/>
              </a:lnSpc>
            </a:pPr>
            <a:endParaRPr lang="en-US" sz="220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036"/>
              </a:lnSpc>
            </a:pPr>
            <a:r>
              <a:rPr lang="en-US" sz="2200" b="1" dirty="0" err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Défi</a:t>
            </a:r>
            <a:r>
              <a:rPr lang="en-US" sz="22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transversal</a:t>
            </a:r>
            <a:r>
              <a:rPr lang="en-US" sz="2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- Comment la </a:t>
            </a:r>
            <a:r>
              <a:rPr lang="en-US" sz="2200" b="1" dirty="0" err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frugalité</a:t>
            </a:r>
            <a:r>
              <a:rPr lang="en-US" sz="22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des </a:t>
            </a:r>
            <a:r>
              <a:rPr lang="en-US" sz="22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systèmes</a:t>
            </a:r>
            <a:r>
              <a:rPr lang="en-US" sz="2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d’IA</a:t>
            </a:r>
            <a:r>
              <a:rPr lang="en-US" sz="2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utilisés</a:t>
            </a:r>
            <a:r>
              <a:rPr lang="en-US" sz="2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peut-elle</a:t>
            </a:r>
            <a:r>
              <a:rPr lang="en-US" sz="2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améliorer</a:t>
            </a:r>
            <a:r>
              <a:rPr lang="en-US" sz="2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mon</a:t>
            </a:r>
            <a:r>
              <a:rPr lang="en-US" sz="2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projet</a:t>
            </a:r>
            <a:r>
              <a:rPr lang="en-US" sz="2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?</a:t>
            </a:r>
          </a:p>
          <a:p>
            <a:pPr algn="l">
              <a:lnSpc>
                <a:spcPts val="1931"/>
              </a:lnSpc>
            </a:pPr>
            <a:endParaRPr lang="en-US" sz="220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7088390" y="402794"/>
            <a:ext cx="2399192" cy="2399192"/>
          </a:xfrm>
          <a:custGeom>
            <a:avLst/>
            <a:gdLst/>
            <a:ahLst/>
            <a:cxnLst/>
            <a:rect l="l" t="t" r="r" b="b"/>
            <a:pathLst>
              <a:path w="2399192" h="2399192">
                <a:moveTo>
                  <a:pt x="0" y="0"/>
                </a:moveTo>
                <a:lnTo>
                  <a:pt x="2399191" y="0"/>
                </a:lnTo>
                <a:lnTo>
                  <a:pt x="2399191" y="2399191"/>
                </a:lnTo>
                <a:lnTo>
                  <a:pt x="0" y="239919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Freeform 9"/>
          <p:cNvSpPr/>
          <p:nvPr/>
        </p:nvSpPr>
        <p:spPr>
          <a:xfrm>
            <a:off x="16710580" y="2158272"/>
            <a:ext cx="548721" cy="548721"/>
          </a:xfrm>
          <a:custGeom>
            <a:avLst/>
            <a:gdLst/>
            <a:ahLst/>
            <a:cxnLst/>
            <a:rect l="l" t="t" r="r" b="b"/>
            <a:pathLst>
              <a:path w="548721" h="548721">
                <a:moveTo>
                  <a:pt x="0" y="0"/>
                </a:moveTo>
                <a:lnTo>
                  <a:pt x="548721" y="0"/>
                </a:lnTo>
                <a:lnTo>
                  <a:pt x="548721" y="548721"/>
                </a:lnTo>
                <a:lnTo>
                  <a:pt x="0" y="54872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Freeform 10"/>
          <p:cNvSpPr/>
          <p:nvPr/>
        </p:nvSpPr>
        <p:spPr>
          <a:xfrm>
            <a:off x="-1585061" y="847873"/>
            <a:ext cx="8057804" cy="1363467"/>
          </a:xfrm>
          <a:custGeom>
            <a:avLst/>
            <a:gdLst/>
            <a:ahLst/>
            <a:cxnLst/>
            <a:rect l="l" t="t" r="r" b="b"/>
            <a:pathLst>
              <a:path w="8057804" h="1363467">
                <a:moveTo>
                  <a:pt x="0" y="0"/>
                </a:moveTo>
                <a:lnTo>
                  <a:pt x="8057804" y="0"/>
                </a:lnTo>
                <a:lnTo>
                  <a:pt x="8057804" y="1363467"/>
                </a:lnTo>
                <a:lnTo>
                  <a:pt x="0" y="136346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>
          <a:xfrm>
            <a:off x="6867132" y="847873"/>
            <a:ext cx="1182355" cy="1363467"/>
          </a:xfrm>
          <a:custGeom>
            <a:avLst/>
            <a:gdLst/>
            <a:ahLst/>
            <a:cxnLst/>
            <a:rect l="l" t="t" r="r" b="b"/>
            <a:pathLst>
              <a:path w="1182355" h="1363467">
                <a:moveTo>
                  <a:pt x="0" y="0"/>
                </a:moveTo>
                <a:lnTo>
                  <a:pt x="1182355" y="0"/>
                </a:lnTo>
                <a:lnTo>
                  <a:pt x="1182355" y="1363467"/>
                </a:lnTo>
                <a:lnTo>
                  <a:pt x="0" y="136346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2" name="TextBox 12"/>
          <p:cNvSpPr txBox="1"/>
          <p:nvPr/>
        </p:nvSpPr>
        <p:spPr>
          <a:xfrm>
            <a:off x="1028700" y="817576"/>
            <a:ext cx="4907400" cy="125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22"/>
              </a:lnSpc>
            </a:pPr>
            <a:r>
              <a:rPr lang="en-US" sz="5966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Les défis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001633" y="-1363245"/>
            <a:ext cx="2399192" cy="2399192"/>
          </a:xfrm>
          <a:custGeom>
            <a:avLst/>
            <a:gdLst/>
            <a:ahLst/>
            <a:cxnLst/>
            <a:rect l="l" t="t" r="r" b="b"/>
            <a:pathLst>
              <a:path w="2399192" h="2399192">
                <a:moveTo>
                  <a:pt x="0" y="0"/>
                </a:moveTo>
                <a:lnTo>
                  <a:pt x="2399191" y="0"/>
                </a:lnTo>
                <a:lnTo>
                  <a:pt x="2399191" y="2399191"/>
                </a:lnTo>
                <a:lnTo>
                  <a:pt x="0" y="23991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12955044" y="667194"/>
            <a:ext cx="548721" cy="548721"/>
          </a:xfrm>
          <a:custGeom>
            <a:avLst/>
            <a:gdLst/>
            <a:ahLst/>
            <a:cxnLst/>
            <a:rect l="l" t="t" r="r" b="b"/>
            <a:pathLst>
              <a:path w="548721" h="548721">
                <a:moveTo>
                  <a:pt x="0" y="0"/>
                </a:moveTo>
                <a:lnTo>
                  <a:pt x="548721" y="0"/>
                </a:lnTo>
                <a:lnTo>
                  <a:pt x="548721" y="548721"/>
                </a:lnTo>
                <a:lnTo>
                  <a:pt x="0" y="5487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>
            <a:off x="9580335" y="-507963"/>
            <a:ext cx="8967898" cy="10968105"/>
          </a:xfrm>
          <a:custGeom>
            <a:avLst/>
            <a:gdLst/>
            <a:ahLst/>
            <a:cxnLst/>
            <a:rect l="l" t="t" r="r" b="b"/>
            <a:pathLst>
              <a:path w="8967898" h="10968105">
                <a:moveTo>
                  <a:pt x="0" y="0"/>
                </a:moveTo>
                <a:lnTo>
                  <a:pt x="8967898" y="0"/>
                </a:lnTo>
                <a:lnTo>
                  <a:pt x="8967898" y="10968105"/>
                </a:lnTo>
                <a:lnTo>
                  <a:pt x="0" y="1096810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TextBox 5"/>
          <p:cNvSpPr txBox="1"/>
          <p:nvPr/>
        </p:nvSpPr>
        <p:spPr>
          <a:xfrm>
            <a:off x="653075" y="2699925"/>
            <a:ext cx="8662800" cy="4725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5477" lvl="1" indent="-192739" algn="l">
              <a:lnSpc>
                <a:spcPts val="4611"/>
              </a:lnSpc>
              <a:buFont typeface="Arial"/>
              <a:buChar char="•"/>
            </a:pPr>
            <a:r>
              <a:rPr lang="en-US" sz="274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Des équipes constituées de </a:t>
            </a:r>
            <a:r>
              <a:rPr lang="en-US" sz="2744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4 à 7 personnes</a:t>
            </a:r>
            <a:r>
              <a:rPr lang="en-US" sz="274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:</a:t>
            </a:r>
          </a:p>
          <a:p>
            <a:pPr marL="842677" lvl="2" indent="-280892" algn="l">
              <a:lnSpc>
                <a:spcPts val="4611"/>
              </a:lnSpc>
              <a:buFont typeface="Arial"/>
              <a:buChar char="⚬"/>
            </a:pPr>
            <a:r>
              <a:rPr lang="en-US" sz="274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6 idéalement, 7 si besoin</a:t>
            </a:r>
          </a:p>
          <a:p>
            <a:pPr marL="842677" lvl="2" indent="-280892" algn="l">
              <a:lnSpc>
                <a:spcPts val="4611"/>
              </a:lnSpc>
            </a:pPr>
            <a:endParaRPr lang="en-US" sz="2744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85477" lvl="1" indent="-192739" algn="l">
              <a:lnSpc>
                <a:spcPts val="4611"/>
              </a:lnSpc>
              <a:buFont typeface="Arial"/>
              <a:buChar char="•"/>
            </a:pPr>
            <a:r>
              <a:rPr lang="en-US" sz="274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Des équipes (le plus possible) multi-compétences</a:t>
            </a:r>
          </a:p>
          <a:p>
            <a:pPr marL="385477" lvl="1" indent="-192739" algn="l">
              <a:lnSpc>
                <a:spcPts val="4611"/>
              </a:lnSpc>
            </a:pPr>
            <a:r>
              <a:rPr lang="en-US" sz="274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marL="385477" lvl="1" indent="-192739" algn="l">
              <a:lnSpc>
                <a:spcPts val="4611"/>
              </a:lnSpc>
              <a:buFont typeface="Arial"/>
              <a:buChar char="•"/>
            </a:pPr>
            <a:r>
              <a:rPr lang="en-US" sz="274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Pas d’équipe non-mixte (dans la mesure du possible)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8453290" y="7606157"/>
            <a:ext cx="1722311" cy="2147031"/>
            <a:chOff x="0" y="0"/>
            <a:chExt cx="2296414" cy="28627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96414" cy="2862707"/>
            </a:xfrm>
            <a:custGeom>
              <a:avLst/>
              <a:gdLst/>
              <a:ahLst/>
              <a:cxnLst/>
              <a:rect l="l" t="t" r="r" b="b"/>
              <a:pathLst>
                <a:path w="2296414" h="2862707">
                  <a:moveTo>
                    <a:pt x="0" y="0"/>
                  </a:moveTo>
                  <a:lnTo>
                    <a:pt x="2296414" y="0"/>
                  </a:lnTo>
                  <a:lnTo>
                    <a:pt x="2296414" y="2862707"/>
                  </a:lnTo>
                  <a:lnTo>
                    <a:pt x="0" y="28627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90" r="-88" b="1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8" name="Freeform 8"/>
          <p:cNvSpPr/>
          <p:nvPr/>
        </p:nvSpPr>
        <p:spPr>
          <a:xfrm>
            <a:off x="-1585041" y="847876"/>
            <a:ext cx="14387708" cy="1363467"/>
          </a:xfrm>
          <a:custGeom>
            <a:avLst/>
            <a:gdLst/>
            <a:ahLst/>
            <a:cxnLst/>
            <a:rect l="l" t="t" r="r" b="b"/>
            <a:pathLst>
              <a:path w="14387708" h="1363467">
                <a:moveTo>
                  <a:pt x="0" y="0"/>
                </a:moveTo>
                <a:lnTo>
                  <a:pt x="14387708" y="0"/>
                </a:lnTo>
                <a:lnTo>
                  <a:pt x="14387708" y="1363467"/>
                </a:lnTo>
                <a:lnTo>
                  <a:pt x="0" y="136346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TextBox 9"/>
          <p:cNvSpPr txBox="1"/>
          <p:nvPr/>
        </p:nvSpPr>
        <p:spPr>
          <a:xfrm>
            <a:off x="435150" y="804750"/>
            <a:ext cx="12303300" cy="125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22"/>
              </a:lnSpc>
            </a:pPr>
            <a:r>
              <a:rPr lang="en-US" sz="5966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Qu'est-ce qu'une équipe type ?</a:t>
            </a:r>
          </a:p>
        </p:txBody>
      </p:sp>
      <p:sp>
        <p:nvSpPr>
          <p:cNvPr id="10" name="Freeform 10"/>
          <p:cNvSpPr/>
          <p:nvPr/>
        </p:nvSpPr>
        <p:spPr>
          <a:xfrm>
            <a:off x="10535937" y="2451762"/>
            <a:ext cx="6868150" cy="5383475"/>
          </a:xfrm>
          <a:custGeom>
            <a:avLst/>
            <a:gdLst/>
            <a:ahLst/>
            <a:cxnLst/>
            <a:rect l="l" t="t" r="r" b="b"/>
            <a:pathLst>
              <a:path w="6868150" h="5383475">
                <a:moveTo>
                  <a:pt x="0" y="0"/>
                </a:moveTo>
                <a:lnTo>
                  <a:pt x="6868150" y="0"/>
                </a:lnTo>
                <a:lnTo>
                  <a:pt x="6868150" y="5383475"/>
                </a:lnTo>
                <a:lnTo>
                  <a:pt x="0" y="538347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19" r="-19"/>
            </a:stretch>
          </a:blipFill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146cf70-9f11-45b4-a0af-3ba3bee62ac1" xsi:nil="true"/>
    <lcf76f155ced4ddcb4097134ff3c332f xmlns="65e57614-29f3-4611-a5d7-3c9ab385537c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0C1974BEF12543A31B672B645470EF" ma:contentTypeVersion="18" ma:contentTypeDescription="Crée un document." ma:contentTypeScope="" ma:versionID="35f2ff46abcf830ea45454d60e5c82a6">
  <xsd:schema xmlns:xsd="http://www.w3.org/2001/XMLSchema" xmlns:xs="http://www.w3.org/2001/XMLSchema" xmlns:p="http://schemas.microsoft.com/office/2006/metadata/properties" xmlns:ns2="65e57614-29f3-4611-a5d7-3c9ab385537c" xmlns:ns3="1146cf70-9f11-45b4-a0af-3ba3bee62ac1" targetNamespace="http://schemas.microsoft.com/office/2006/metadata/properties" ma:root="true" ma:fieldsID="ce358cca593b0cf35df15a0a82dba778" ns2:_="" ns3:_="">
    <xsd:import namespace="65e57614-29f3-4611-a5d7-3c9ab385537c"/>
    <xsd:import namespace="1146cf70-9f11-45b4-a0af-3ba3bee62a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e57614-29f3-4611-a5d7-3c9ab38553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096f5d6-3256-4090-9362-038d665d195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46cf70-9f11-45b4-a0af-3ba3bee62ac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e15eeb0-736f-4511-9124-6c3512b295c9}" ma:internalName="TaxCatchAll" ma:showField="CatchAllData" ma:web="1146cf70-9f11-45b4-a0af-3ba3bee62a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7367AF-9B8B-4347-AF2E-3AB4742E7C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31C130-C1B7-4733-AE64-C91E213FDD84}">
  <ds:schemaRefs>
    <ds:schemaRef ds:uri="http://schemas.microsoft.com/office/2006/metadata/properties"/>
    <ds:schemaRef ds:uri="http://schemas.microsoft.com/office/infopath/2007/PartnerControls"/>
    <ds:schemaRef ds:uri="1146cf70-9f11-45b4-a0af-3ba3bee62ac1"/>
    <ds:schemaRef ds:uri="65e57614-29f3-4611-a5d7-3c9ab385537c"/>
  </ds:schemaRefs>
</ds:datastoreItem>
</file>

<file path=customXml/itemProps3.xml><?xml version="1.0" encoding="utf-8"?>
<ds:datastoreItem xmlns:ds="http://schemas.openxmlformats.org/officeDocument/2006/customXml" ds:itemID="{17ABA217-8493-4B6B-AED2-9FC818D563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e57614-29f3-4611-a5d7-3c9ab385537c"/>
    <ds:schemaRef ds:uri="1146cf70-9f11-45b4-a0af-3ba3bee62a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1049</Words>
  <Application>Microsoft Office PowerPoint</Application>
  <PresentationFormat>Personnalisé</PresentationFormat>
  <Paragraphs>217</Paragraphs>
  <Slides>24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3" baseType="lpstr">
      <vt:lpstr>Poppins Bold</vt:lpstr>
      <vt:lpstr>Arial</vt:lpstr>
      <vt:lpstr>Poppins</vt:lpstr>
      <vt:lpstr>AvantGarde Medium</vt:lpstr>
      <vt:lpstr>AvantGarde</vt:lpstr>
      <vt:lpstr>Poppins Italics</vt:lpstr>
      <vt:lpstr>Fredoka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IA et Mobilités - Webinaire 2 Constitution des équipes.pptx</dc:title>
  <cp:lastModifiedBy>COULAUD Remi (SNCF VOYAGEURS / DIRECTION GENERALE TRANSILIEN / TN - Mass Transit Academy)</cp:lastModifiedBy>
  <cp:revision>1</cp:revision>
  <dcterms:created xsi:type="dcterms:W3CDTF">2006-08-16T00:00:00Z</dcterms:created>
  <dcterms:modified xsi:type="dcterms:W3CDTF">2024-11-22T10:23:04Z</dcterms:modified>
  <dc:identifier>DAGXIQwP5PE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0x010100180C1974BEF12543A31B672B645470EF</vt:lpwstr>
  </property>
  <property fmtid="{D5CDD505-2E9C-101B-9397-08002B2CF9AE}" pid="3" name="MSIP_Label_c8d3f7c8-5c4b-4ab6-9486-a0a9eb08efa7_Enabled">
    <vt:lpwstr>true</vt:lpwstr>
  </property>
  <property fmtid="{D5CDD505-2E9C-101B-9397-08002B2CF9AE}" pid="4" name="MSIP_Label_c8d3f7c8-5c4b-4ab6-9486-a0a9eb08efa7_SetDate">
    <vt:lpwstr>2024-11-22T09:28:17Z</vt:lpwstr>
  </property>
  <property fmtid="{D5CDD505-2E9C-101B-9397-08002B2CF9AE}" pid="5" name="MSIP_Label_c8d3f7c8-5c4b-4ab6-9486-a0a9eb08efa7_Method">
    <vt:lpwstr>Standard</vt:lpwstr>
  </property>
  <property fmtid="{D5CDD505-2E9C-101B-9397-08002B2CF9AE}" pid="6" name="MSIP_Label_c8d3f7c8-5c4b-4ab6-9486-a0a9eb08efa7_Name">
    <vt:lpwstr>Interne - Groupe</vt:lpwstr>
  </property>
  <property fmtid="{D5CDD505-2E9C-101B-9397-08002B2CF9AE}" pid="7" name="MSIP_Label_c8d3f7c8-5c4b-4ab6-9486-a0a9eb08efa7_SiteId">
    <vt:lpwstr>4a7c8238-5799-4b16-9fc6-9ad8fce5a7d9</vt:lpwstr>
  </property>
  <property fmtid="{D5CDD505-2E9C-101B-9397-08002B2CF9AE}" pid="8" name="MSIP_Label_c8d3f7c8-5c4b-4ab6-9486-a0a9eb08efa7_ActionId">
    <vt:lpwstr>bf305cba-95a6-47a3-83c9-5fe8265cf5b1</vt:lpwstr>
  </property>
  <property fmtid="{D5CDD505-2E9C-101B-9397-08002B2CF9AE}" pid="9" name="MSIP_Label_c8d3f7c8-5c4b-4ab6-9486-a0a9eb08efa7_ContentBits">
    <vt:lpwstr>2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Interne</vt:lpwstr>
  </property>
  <property fmtid="{D5CDD505-2E9C-101B-9397-08002B2CF9AE}" pid="12" name="MediaServiceImageTags">
    <vt:lpwstr/>
  </property>
</Properties>
</file>