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7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18288000" cy="10287000"/>
  <p:notesSz cx="6858000" cy="9144000"/>
  <p:embeddedFontLst>
    <p:embeddedFont>
      <p:font typeface="Poppins" panose="000005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jIAphFXY68But3zcJmum6QhBVP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2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customschemas.google.com/relationships/presentationmetadata" Target="meta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1.fntdata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14180df895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5" name="Google Shape;335;g314180df895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14180df895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4" name="Google Shape;374;g314180df895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14180df895_0_7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13" name="Google Shape;413;g314180df895_0_7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314180df895_0_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52" name="Google Shape;452;g314180df895_0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314180df895_0_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89" name="Google Shape;489;g314180df895_0_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14180df895_0_6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28" name="Google Shape;528;g314180df895_0_6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314180df895_0_7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65" name="Google Shape;565;g314180df895_0_7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314ba0c9ff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02" name="Google Shape;602;g314ba0c9ff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314180df895_0_5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39" name="Google Shape;639;g314180df895_0_5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314180df895_0_8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68" name="Google Shape;668;g314180df895_0_8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314bdf291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98" name="Google Shape;698;g314bdf291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33" name="Google Shape;73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69" name="Google Shape;76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11ac65a52e_1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7" name="Google Shape;117;g311ac65a52e_1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12189b483e_1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1" name="Google Shape;161;g312189b483e_1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12189b483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9" name="Google Shape;179;g312189b483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14180df89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5" name="Google Shape;205;g314180df89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12801a25d3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7" name="Google Shape;237;g312801a25d3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14180df895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7" name="Google Shape;257;g314180df895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14180df895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6" name="Google Shape;296;g314180df895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D29AFAE-D493-491B-039A-B581D611528A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10071100"/>
            <a:ext cx="4079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fr-FR" sz="100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Interne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leDeFranceMobilites/hackathon_ia_mobilites_2024/tree/main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hyperlink" Target="https://github.com/IleDeFranceMobilites/hackathon_ia_mobilites_2024/blob/main/docs/defis.md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-286265" y="0"/>
            <a:ext cx="18574265" cy="10448024"/>
          </a:xfrm>
          <a:custGeom>
            <a:avLst/>
            <a:gdLst/>
            <a:ahLst/>
            <a:cxnLst/>
            <a:rect l="l" t="t" r="r" b="b"/>
            <a:pathLst>
              <a:path w="18574265" h="10448024" extrusionOk="0">
                <a:moveTo>
                  <a:pt x="0" y="0"/>
                </a:moveTo>
                <a:lnTo>
                  <a:pt x="18574265" y="0"/>
                </a:lnTo>
                <a:lnTo>
                  <a:pt x="18574265" y="10448024"/>
                </a:lnTo>
                <a:lnTo>
                  <a:pt x="0" y="1044802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fr-FR"/>
          </a:p>
        </p:txBody>
      </p:sp>
      <p:grpSp>
        <p:nvGrpSpPr>
          <p:cNvPr id="85" name="Google Shape;85;p1"/>
          <p:cNvGrpSpPr/>
          <p:nvPr/>
        </p:nvGrpSpPr>
        <p:grpSpPr>
          <a:xfrm>
            <a:off x="6532574" y="5210584"/>
            <a:ext cx="14446847" cy="1362890"/>
            <a:chOff x="0" y="-47625"/>
            <a:chExt cx="3804931" cy="358951"/>
          </a:xfrm>
        </p:grpSpPr>
        <p:sp>
          <p:nvSpPr>
            <p:cNvPr id="86" name="Google Shape;86;p1"/>
            <p:cNvSpPr/>
            <p:nvPr/>
          </p:nvSpPr>
          <p:spPr>
            <a:xfrm>
              <a:off x="0" y="0"/>
              <a:ext cx="3804931" cy="311326"/>
            </a:xfrm>
            <a:custGeom>
              <a:avLst/>
              <a:gdLst/>
              <a:ahLst/>
              <a:cxnLst/>
              <a:rect l="l" t="t" r="r" b="b"/>
              <a:pathLst>
                <a:path w="3804931" h="311326" extrusionOk="0">
                  <a:moveTo>
                    <a:pt x="53589" y="0"/>
                  </a:moveTo>
                  <a:lnTo>
                    <a:pt x="3751342" y="0"/>
                  </a:lnTo>
                  <a:cubicBezTo>
                    <a:pt x="3765555" y="0"/>
                    <a:pt x="3779185" y="5646"/>
                    <a:pt x="3789235" y="15696"/>
                  </a:cubicBezTo>
                  <a:cubicBezTo>
                    <a:pt x="3799285" y="25746"/>
                    <a:pt x="3804931" y="39376"/>
                    <a:pt x="3804931" y="53589"/>
                  </a:cubicBezTo>
                  <a:lnTo>
                    <a:pt x="3804931" y="257737"/>
                  </a:lnTo>
                  <a:cubicBezTo>
                    <a:pt x="3804931" y="271949"/>
                    <a:pt x="3799285" y="285580"/>
                    <a:pt x="3789235" y="295630"/>
                  </a:cubicBezTo>
                  <a:cubicBezTo>
                    <a:pt x="3779185" y="305680"/>
                    <a:pt x="3765555" y="311326"/>
                    <a:pt x="3751342" y="311326"/>
                  </a:cubicBezTo>
                  <a:lnTo>
                    <a:pt x="53589" y="311326"/>
                  </a:lnTo>
                  <a:cubicBezTo>
                    <a:pt x="39376" y="311326"/>
                    <a:pt x="25746" y="305680"/>
                    <a:pt x="15696" y="295630"/>
                  </a:cubicBezTo>
                  <a:cubicBezTo>
                    <a:pt x="5646" y="285580"/>
                    <a:pt x="0" y="271949"/>
                    <a:pt x="0" y="257737"/>
                  </a:cubicBezTo>
                  <a:lnTo>
                    <a:pt x="0" y="53589"/>
                  </a:lnTo>
                  <a:cubicBezTo>
                    <a:pt x="0" y="39376"/>
                    <a:pt x="5646" y="25746"/>
                    <a:pt x="15696" y="15696"/>
                  </a:cubicBezTo>
                  <a:cubicBezTo>
                    <a:pt x="25746" y="5646"/>
                    <a:pt x="39376" y="0"/>
                    <a:pt x="53589" y="0"/>
                  </a:cubicBezTo>
                  <a:close/>
                </a:path>
              </a:pathLst>
            </a:custGeom>
            <a:solidFill>
              <a:srgbClr val="4F35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"/>
            <p:cNvSpPr txBox="1"/>
            <p:nvPr/>
          </p:nvSpPr>
          <p:spPr>
            <a:xfrm>
              <a:off x="0" y="-47625"/>
              <a:ext cx="3804931" cy="3589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" name="Google Shape;88;p1"/>
          <p:cNvSpPr txBox="1"/>
          <p:nvPr/>
        </p:nvSpPr>
        <p:spPr>
          <a:xfrm>
            <a:off x="6816625" y="5508900"/>
            <a:ext cx="11223600" cy="9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66"/>
              <a:buFont typeface="Arial"/>
              <a:buNone/>
            </a:pPr>
            <a:r>
              <a:rPr lang="en-US" sz="5966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Constitution des équipes</a:t>
            </a: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Google Shape;337;g314180df895_0_323"/>
          <p:cNvGrpSpPr/>
          <p:nvPr/>
        </p:nvGrpSpPr>
        <p:grpSpPr>
          <a:xfrm>
            <a:off x="9580335" y="-507963"/>
            <a:ext cx="8967898" cy="10968105"/>
            <a:chOff x="0" y="-47625"/>
            <a:chExt cx="2361900" cy="2888700"/>
          </a:xfrm>
        </p:grpSpPr>
        <p:sp>
          <p:nvSpPr>
            <p:cNvPr id="338" name="Google Shape;338;g314180df895_0_323"/>
            <p:cNvSpPr/>
            <p:nvPr/>
          </p:nvSpPr>
          <p:spPr>
            <a:xfrm>
              <a:off x="0" y="0"/>
              <a:ext cx="2361799" cy="2840986"/>
            </a:xfrm>
            <a:custGeom>
              <a:avLst/>
              <a:gdLst/>
              <a:ahLst/>
              <a:cxnLst/>
              <a:rect l="l" t="t" r="r" b="b"/>
              <a:pathLst>
                <a:path w="2361799" h="2840986" extrusionOk="0">
                  <a:moveTo>
                    <a:pt x="0" y="0"/>
                  </a:moveTo>
                  <a:lnTo>
                    <a:pt x="2361799" y="0"/>
                  </a:lnTo>
                  <a:lnTo>
                    <a:pt x="2361799" y="2840986"/>
                  </a:lnTo>
                  <a:lnTo>
                    <a:pt x="0" y="2840986"/>
                  </a:lnTo>
                  <a:close/>
                </a:path>
              </a:pathLst>
            </a:custGeom>
            <a:solidFill>
              <a:srgbClr val="9B8FC5"/>
            </a:solidFill>
            <a:ln>
              <a:noFill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39" name="Google Shape;339;g314180df895_0_323"/>
            <p:cNvSpPr txBox="1"/>
            <p:nvPr/>
          </p:nvSpPr>
          <p:spPr>
            <a:xfrm>
              <a:off x="0" y="-47625"/>
              <a:ext cx="2361900" cy="288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0" name="Google Shape;340;g314180df895_0_323"/>
          <p:cNvGrpSpPr/>
          <p:nvPr/>
        </p:nvGrpSpPr>
        <p:grpSpPr>
          <a:xfrm>
            <a:off x="-1585061" y="847873"/>
            <a:ext cx="6409638" cy="1363467"/>
            <a:chOff x="0" y="-47625"/>
            <a:chExt cx="1688124" cy="359100"/>
          </a:xfrm>
        </p:grpSpPr>
        <p:sp>
          <p:nvSpPr>
            <p:cNvPr id="341" name="Google Shape;341;g314180df895_0_323"/>
            <p:cNvSpPr/>
            <p:nvPr/>
          </p:nvSpPr>
          <p:spPr>
            <a:xfrm>
              <a:off x="0" y="0"/>
              <a:ext cx="1688124" cy="311326"/>
            </a:xfrm>
            <a:custGeom>
              <a:avLst/>
              <a:gdLst/>
              <a:ahLst/>
              <a:cxnLst/>
              <a:rect l="l" t="t" r="r" b="b"/>
              <a:pathLst>
                <a:path w="1688124" h="311326" extrusionOk="0">
                  <a:moveTo>
                    <a:pt x="120786" y="0"/>
                  </a:moveTo>
                  <a:lnTo>
                    <a:pt x="1567337" y="0"/>
                  </a:lnTo>
                  <a:cubicBezTo>
                    <a:pt x="1634046" y="0"/>
                    <a:pt x="1688124" y="54078"/>
                    <a:pt x="1688124" y="120786"/>
                  </a:cubicBezTo>
                  <a:lnTo>
                    <a:pt x="1688124" y="190539"/>
                  </a:lnTo>
                  <a:cubicBezTo>
                    <a:pt x="1688124" y="257248"/>
                    <a:pt x="1634046" y="311326"/>
                    <a:pt x="1567337" y="311326"/>
                  </a:cubicBezTo>
                  <a:lnTo>
                    <a:pt x="120786" y="311326"/>
                  </a:lnTo>
                  <a:cubicBezTo>
                    <a:pt x="54078" y="311326"/>
                    <a:pt x="0" y="257248"/>
                    <a:pt x="0" y="190539"/>
                  </a:cubicBezTo>
                  <a:lnTo>
                    <a:pt x="0" y="120786"/>
                  </a:lnTo>
                  <a:cubicBezTo>
                    <a:pt x="0" y="54078"/>
                    <a:pt x="54078" y="0"/>
                    <a:pt x="120786" y="0"/>
                  </a:cubicBezTo>
                  <a:close/>
                </a:path>
              </a:pathLst>
            </a:custGeom>
            <a:solidFill>
              <a:srgbClr val="4E3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g314180df895_0_323"/>
            <p:cNvSpPr txBox="1"/>
            <p:nvPr/>
          </p:nvSpPr>
          <p:spPr>
            <a:xfrm>
              <a:off x="0" y="-47625"/>
              <a:ext cx="1688100" cy="35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3" name="Google Shape;343;g314180df895_0_323"/>
          <p:cNvGrpSpPr/>
          <p:nvPr/>
        </p:nvGrpSpPr>
        <p:grpSpPr>
          <a:xfrm>
            <a:off x="4999223" y="847873"/>
            <a:ext cx="2018508" cy="1363467"/>
            <a:chOff x="0" y="-47625"/>
            <a:chExt cx="531620" cy="359100"/>
          </a:xfrm>
        </p:grpSpPr>
        <p:sp>
          <p:nvSpPr>
            <p:cNvPr id="344" name="Google Shape;344;g314180df895_0_323"/>
            <p:cNvSpPr/>
            <p:nvPr/>
          </p:nvSpPr>
          <p:spPr>
            <a:xfrm>
              <a:off x="0" y="0"/>
              <a:ext cx="531620" cy="311326"/>
            </a:xfrm>
            <a:custGeom>
              <a:avLst/>
              <a:gdLst/>
              <a:ahLst/>
              <a:cxnLst/>
              <a:rect l="l" t="t" r="r" b="b"/>
              <a:pathLst>
                <a:path w="531620" h="311326" extrusionOk="0">
                  <a:moveTo>
                    <a:pt x="155663" y="0"/>
                  </a:moveTo>
                  <a:lnTo>
                    <a:pt x="375957" y="0"/>
                  </a:lnTo>
                  <a:cubicBezTo>
                    <a:pt x="417242" y="0"/>
                    <a:pt x="456835" y="16400"/>
                    <a:pt x="486028" y="45593"/>
                  </a:cubicBezTo>
                  <a:cubicBezTo>
                    <a:pt x="515220" y="74785"/>
                    <a:pt x="531620" y="114378"/>
                    <a:pt x="531620" y="155663"/>
                  </a:cubicBezTo>
                  <a:lnTo>
                    <a:pt x="531620" y="155663"/>
                  </a:lnTo>
                  <a:cubicBezTo>
                    <a:pt x="531620" y="241633"/>
                    <a:pt x="461928" y="311326"/>
                    <a:pt x="375957" y="311326"/>
                  </a:cubicBezTo>
                  <a:lnTo>
                    <a:pt x="155663" y="311326"/>
                  </a:lnTo>
                  <a:cubicBezTo>
                    <a:pt x="69693" y="311326"/>
                    <a:pt x="0" y="241633"/>
                    <a:pt x="0" y="155663"/>
                  </a:cubicBezTo>
                  <a:lnTo>
                    <a:pt x="0" y="155663"/>
                  </a:lnTo>
                  <a:cubicBezTo>
                    <a:pt x="0" y="69693"/>
                    <a:pt x="69693" y="0"/>
                    <a:pt x="155663" y="0"/>
                  </a:cubicBezTo>
                  <a:close/>
                </a:path>
              </a:pathLst>
            </a:custGeom>
            <a:solidFill>
              <a:srgbClr val="6FB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g314180df895_0_323"/>
            <p:cNvSpPr txBox="1"/>
            <p:nvPr/>
          </p:nvSpPr>
          <p:spPr>
            <a:xfrm>
              <a:off x="0" y="-47625"/>
              <a:ext cx="531600" cy="35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6" name="Google Shape;346;g314180df895_0_323"/>
          <p:cNvGrpSpPr/>
          <p:nvPr/>
        </p:nvGrpSpPr>
        <p:grpSpPr>
          <a:xfrm>
            <a:off x="7289779" y="847873"/>
            <a:ext cx="1183494" cy="1363467"/>
            <a:chOff x="0" y="-47625"/>
            <a:chExt cx="311700" cy="359100"/>
          </a:xfrm>
        </p:grpSpPr>
        <p:sp>
          <p:nvSpPr>
            <p:cNvPr id="347" name="Google Shape;347;g314180df895_0_323"/>
            <p:cNvSpPr/>
            <p:nvPr/>
          </p:nvSpPr>
          <p:spPr>
            <a:xfrm>
              <a:off x="0" y="0"/>
              <a:ext cx="311685" cy="311326"/>
            </a:xfrm>
            <a:custGeom>
              <a:avLst/>
              <a:gdLst/>
              <a:ahLst/>
              <a:cxnLst/>
              <a:rect l="l" t="t" r="r" b="b"/>
              <a:pathLst>
                <a:path w="311685" h="311326" extrusionOk="0">
                  <a:moveTo>
                    <a:pt x="155663" y="0"/>
                  </a:moveTo>
                  <a:lnTo>
                    <a:pt x="156023" y="0"/>
                  </a:lnTo>
                  <a:cubicBezTo>
                    <a:pt x="241993" y="0"/>
                    <a:pt x="311685" y="69693"/>
                    <a:pt x="311685" y="155663"/>
                  </a:cubicBezTo>
                  <a:lnTo>
                    <a:pt x="311685" y="155663"/>
                  </a:lnTo>
                  <a:cubicBezTo>
                    <a:pt x="311685" y="196947"/>
                    <a:pt x="295285" y="236541"/>
                    <a:pt x="266093" y="265733"/>
                  </a:cubicBezTo>
                  <a:cubicBezTo>
                    <a:pt x="236900" y="294925"/>
                    <a:pt x="197307" y="311326"/>
                    <a:pt x="156023" y="311326"/>
                  </a:cubicBezTo>
                  <a:lnTo>
                    <a:pt x="155663" y="311326"/>
                  </a:lnTo>
                  <a:cubicBezTo>
                    <a:pt x="69693" y="311326"/>
                    <a:pt x="0" y="241633"/>
                    <a:pt x="0" y="155663"/>
                  </a:cubicBezTo>
                  <a:lnTo>
                    <a:pt x="0" y="155663"/>
                  </a:lnTo>
                  <a:cubicBezTo>
                    <a:pt x="0" y="69693"/>
                    <a:pt x="69693" y="0"/>
                    <a:pt x="155663" y="0"/>
                  </a:cubicBezTo>
                  <a:close/>
                </a:path>
              </a:pathLst>
            </a:custGeom>
            <a:solidFill>
              <a:srgbClr val="9B8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g314180df895_0_323"/>
            <p:cNvSpPr txBox="1"/>
            <p:nvPr/>
          </p:nvSpPr>
          <p:spPr>
            <a:xfrm>
              <a:off x="0" y="-47625"/>
              <a:ext cx="311700" cy="35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9" name="Google Shape;349;g314180df895_0_323"/>
          <p:cNvGrpSpPr/>
          <p:nvPr/>
        </p:nvGrpSpPr>
        <p:grpSpPr>
          <a:xfrm>
            <a:off x="15116269" y="9589521"/>
            <a:ext cx="1943649" cy="1943649"/>
            <a:chOff x="0" y="0"/>
            <a:chExt cx="812800" cy="812800"/>
          </a:xfrm>
        </p:grpSpPr>
        <p:sp>
          <p:nvSpPr>
            <p:cNvPr id="350" name="Google Shape;350;g314180df895_0_3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g314180df895_0_323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2" name="Google Shape;352;g314180df895_0_323"/>
          <p:cNvGrpSpPr/>
          <p:nvPr/>
        </p:nvGrpSpPr>
        <p:grpSpPr>
          <a:xfrm>
            <a:off x="16786255" y="9040801"/>
            <a:ext cx="548721" cy="548721"/>
            <a:chOff x="0" y="0"/>
            <a:chExt cx="812800" cy="812800"/>
          </a:xfrm>
        </p:grpSpPr>
        <p:sp>
          <p:nvSpPr>
            <p:cNvPr id="353" name="Google Shape;353;g314180df895_0_3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g314180df895_0_323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5" name="Google Shape;355;g314180df895_0_323"/>
          <p:cNvGrpSpPr/>
          <p:nvPr/>
        </p:nvGrpSpPr>
        <p:grpSpPr>
          <a:xfrm>
            <a:off x="4027384" y="9589521"/>
            <a:ext cx="1943649" cy="1943649"/>
            <a:chOff x="0" y="0"/>
            <a:chExt cx="812800" cy="812800"/>
          </a:xfrm>
        </p:grpSpPr>
        <p:sp>
          <p:nvSpPr>
            <p:cNvPr id="356" name="Google Shape;356;g314180df895_0_3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sq" cmpd="sng">
              <a:solidFill>
                <a:srgbClr val="E72F6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g314180df895_0_323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8" name="Google Shape;358;g314180df895_0_323"/>
          <p:cNvGrpSpPr/>
          <p:nvPr/>
        </p:nvGrpSpPr>
        <p:grpSpPr>
          <a:xfrm>
            <a:off x="3723135" y="9258300"/>
            <a:ext cx="548721" cy="548721"/>
            <a:chOff x="0" y="0"/>
            <a:chExt cx="812800" cy="812800"/>
          </a:xfrm>
        </p:grpSpPr>
        <p:sp>
          <p:nvSpPr>
            <p:cNvPr id="359" name="Google Shape;359;g314180df895_0_3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72F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g314180df895_0_323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1" name="Google Shape;361;g314180df895_0_323"/>
          <p:cNvSpPr txBox="1"/>
          <p:nvPr/>
        </p:nvSpPr>
        <p:spPr>
          <a:xfrm>
            <a:off x="242525" y="996850"/>
            <a:ext cx="4265100" cy="9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66"/>
              <a:buFont typeface="Arial"/>
              <a:buNone/>
            </a:pPr>
            <a:r>
              <a:rPr lang="en-US" sz="5966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Equipe #3</a:t>
            </a: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362" name="Google Shape;362;g314180df895_0_323"/>
          <p:cNvGrpSpPr/>
          <p:nvPr/>
        </p:nvGrpSpPr>
        <p:grpSpPr>
          <a:xfrm>
            <a:off x="17316161" y="630565"/>
            <a:ext cx="1943649" cy="1943649"/>
            <a:chOff x="0" y="0"/>
            <a:chExt cx="812800" cy="812800"/>
          </a:xfrm>
        </p:grpSpPr>
        <p:sp>
          <p:nvSpPr>
            <p:cNvPr id="363" name="Google Shape;363;g314180df895_0_3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sq" cmpd="sng">
              <a:solidFill>
                <a:srgbClr val="6FBCF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g314180df895_0_323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5" name="Google Shape;365;g314180df895_0_323"/>
          <p:cNvGrpSpPr/>
          <p:nvPr/>
        </p:nvGrpSpPr>
        <p:grpSpPr>
          <a:xfrm>
            <a:off x="16710580" y="2158272"/>
            <a:ext cx="548721" cy="548721"/>
            <a:chOff x="0" y="0"/>
            <a:chExt cx="812800" cy="812800"/>
          </a:xfrm>
        </p:grpSpPr>
        <p:sp>
          <p:nvSpPr>
            <p:cNvPr id="366" name="Google Shape;366;g314180df895_0_3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FB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g314180df895_0_323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8" name="Google Shape;368;g314180df895_0_323"/>
          <p:cNvSpPr txBox="1"/>
          <p:nvPr/>
        </p:nvSpPr>
        <p:spPr>
          <a:xfrm>
            <a:off x="1481825" y="2877852"/>
            <a:ext cx="9742800" cy="9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L’équipe actuellement</a:t>
            </a:r>
            <a:endParaRPr sz="3200" b="1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69" name="Google Shape;369;g314180df895_0_323"/>
          <p:cNvSpPr txBox="1"/>
          <p:nvPr/>
        </p:nvSpPr>
        <p:spPr>
          <a:xfrm>
            <a:off x="1525150" y="3893700"/>
            <a:ext cx="7233900" cy="42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oppins"/>
              <a:buChar char="●"/>
            </a:pPr>
            <a:r>
              <a:rPr lang="en-US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Ibrahim et Medhi</a:t>
            </a:r>
            <a:br>
              <a:rPr lang="en-US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sz="2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oppins"/>
              <a:buChar char="●"/>
            </a:pPr>
            <a:r>
              <a:rPr lang="en-US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Compétences : data science, machine learning et développement full stack</a:t>
            </a:r>
            <a:br>
              <a:rPr lang="en-US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sz="2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oppins"/>
              <a:buChar char="●"/>
            </a:pPr>
            <a:r>
              <a:rPr lang="en-US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Compétences souhaitées : design UX/IA, développement IA</a:t>
            </a:r>
            <a:br>
              <a:rPr lang="en-US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sz="2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oppins"/>
              <a:buChar char="●"/>
            </a:pPr>
            <a:r>
              <a:rPr lang="en-US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Défis envisagés : </a:t>
            </a:r>
            <a:endParaRPr sz="2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oppins"/>
              <a:buChar char="○"/>
            </a:pPr>
            <a:r>
              <a:rPr lang="en-US"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Défi 3 (priorité)</a:t>
            </a:r>
            <a:endParaRPr sz="22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oppins"/>
              <a:buChar char="○"/>
            </a:pPr>
            <a:r>
              <a:rPr lang="en-US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Défi 1, 2 et 4</a:t>
            </a:r>
            <a:endParaRPr sz="2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70" name="Google Shape;370;g314180df895_0_323"/>
          <p:cNvSpPr/>
          <p:nvPr/>
        </p:nvSpPr>
        <p:spPr>
          <a:xfrm>
            <a:off x="8766162" y="7847250"/>
            <a:ext cx="12700215" cy="1467911"/>
          </a:xfrm>
          <a:custGeom>
            <a:avLst/>
            <a:gdLst/>
            <a:ahLst/>
            <a:cxnLst/>
            <a:rect l="l" t="t" r="r" b="b"/>
            <a:pathLst>
              <a:path w="12700215" h="1467911" extrusionOk="0">
                <a:moveTo>
                  <a:pt x="0" y="0"/>
                </a:moveTo>
                <a:lnTo>
                  <a:pt x="12700215" y="0"/>
                </a:lnTo>
                <a:lnTo>
                  <a:pt x="12700215" y="1467911"/>
                </a:lnTo>
                <a:lnTo>
                  <a:pt x="0" y="146791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371" name="Google Shape;371;g314180df895_0_323"/>
          <p:cNvSpPr txBox="1"/>
          <p:nvPr/>
        </p:nvSpPr>
        <p:spPr>
          <a:xfrm>
            <a:off x="10880975" y="2904600"/>
            <a:ext cx="6209400" cy="28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Qui pourrait rejoindre ? </a:t>
            </a:r>
            <a:endParaRPr sz="3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30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-"/>
            </a:pPr>
            <a:r>
              <a:rPr lang="en-US"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Théo et Rémy</a:t>
            </a:r>
            <a:endParaRPr sz="16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30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-"/>
            </a:pPr>
            <a:r>
              <a:rPr lang="en-US"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Ramdan et Alan</a:t>
            </a:r>
            <a:endParaRPr sz="16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oogle Shape;376;g314180df895_0_363"/>
          <p:cNvGrpSpPr/>
          <p:nvPr/>
        </p:nvGrpSpPr>
        <p:grpSpPr>
          <a:xfrm>
            <a:off x="9580335" y="-507963"/>
            <a:ext cx="8967898" cy="10968105"/>
            <a:chOff x="0" y="-47625"/>
            <a:chExt cx="2361900" cy="2888700"/>
          </a:xfrm>
        </p:grpSpPr>
        <p:sp>
          <p:nvSpPr>
            <p:cNvPr id="377" name="Google Shape;377;g314180df895_0_363"/>
            <p:cNvSpPr/>
            <p:nvPr/>
          </p:nvSpPr>
          <p:spPr>
            <a:xfrm>
              <a:off x="0" y="0"/>
              <a:ext cx="2361799" cy="2840986"/>
            </a:xfrm>
            <a:custGeom>
              <a:avLst/>
              <a:gdLst/>
              <a:ahLst/>
              <a:cxnLst/>
              <a:rect l="l" t="t" r="r" b="b"/>
              <a:pathLst>
                <a:path w="2361799" h="2840986" extrusionOk="0">
                  <a:moveTo>
                    <a:pt x="0" y="0"/>
                  </a:moveTo>
                  <a:lnTo>
                    <a:pt x="2361799" y="0"/>
                  </a:lnTo>
                  <a:lnTo>
                    <a:pt x="2361799" y="2840986"/>
                  </a:lnTo>
                  <a:lnTo>
                    <a:pt x="0" y="2840986"/>
                  </a:lnTo>
                  <a:close/>
                </a:path>
              </a:pathLst>
            </a:custGeom>
            <a:solidFill>
              <a:srgbClr val="9B8FC5"/>
            </a:solidFill>
            <a:ln>
              <a:noFill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78" name="Google Shape;378;g314180df895_0_363"/>
            <p:cNvSpPr txBox="1"/>
            <p:nvPr/>
          </p:nvSpPr>
          <p:spPr>
            <a:xfrm>
              <a:off x="0" y="-47625"/>
              <a:ext cx="2361900" cy="288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9" name="Google Shape;379;g314180df895_0_363"/>
          <p:cNvGrpSpPr/>
          <p:nvPr/>
        </p:nvGrpSpPr>
        <p:grpSpPr>
          <a:xfrm>
            <a:off x="-1585061" y="847873"/>
            <a:ext cx="6409638" cy="1363467"/>
            <a:chOff x="0" y="-47625"/>
            <a:chExt cx="1688124" cy="359100"/>
          </a:xfrm>
        </p:grpSpPr>
        <p:sp>
          <p:nvSpPr>
            <p:cNvPr id="380" name="Google Shape;380;g314180df895_0_363"/>
            <p:cNvSpPr/>
            <p:nvPr/>
          </p:nvSpPr>
          <p:spPr>
            <a:xfrm>
              <a:off x="0" y="0"/>
              <a:ext cx="1688124" cy="311326"/>
            </a:xfrm>
            <a:custGeom>
              <a:avLst/>
              <a:gdLst/>
              <a:ahLst/>
              <a:cxnLst/>
              <a:rect l="l" t="t" r="r" b="b"/>
              <a:pathLst>
                <a:path w="1688124" h="311326" extrusionOk="0">
                  <a:moveTo>
                    <a:pt x="120786" y="0"/>
                  </a:moveTo>
                  <a:lnTo>
                    <a:pt x="1567337" y="0"/>
                  </a:lnTo>
                  <a:cubicBezTo>
                    <a:pt x="1634046" y="0"/>
                    <a:pt x="1688124" y="54078"/>
                    <a:pt x="1688124" y="120786"/>
                  </a:cubicBezTo>
                  <a:lnTo>
                    <a:pt x="1688124" y="190539"/>
                  </a:lnTo>
                  <a:cubicBezTo>
                    <a:pt x="1688124" y="257248"/>
                    <a:pt x="1634046" y="311326"/>
                    <a:pt x="1567337" y="311326"/>
                  </a:cubicBezTo>
                  <a:lnTo>
                    <a:pt x="120786" y="311326"/>
                  </a:lnTo>
                  <a:cubicBezTo>
                    <a:pt x="54078" y="311326"/>
                    <a:pt x="0" y="257248"/>
                    <a:pt x="0" y="190539"/>
                  </a:cubicBezTo>
                  <a:lnTo>
                    <a:pt x="0" y="120786"/>
                  </a:lnTo>
                  <a:cubicBezTo>
                    <a:pt x="0" y="54078"/>
                    <a:pt x="54078" y="0"/>
                    <a:pt x="120786" y="0"/>
                  </a:cubicBezTo>
                  <a:close/>
                </a:path>
              </a:pathLst>
            </a:custGeom>
            <a:solidFill>
              <a:srgbClr val="4E3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g314180df895_0_363"/>
            <p:cNvSpPr txBox="1"/>
            <p:nvPr/>
          </p:nvSpPr>
          <p:spPr>
            <a:xfrm>
              <a:off x="0" y="-47625"/>
              <a:ext cx="1688100" cy="35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2" name="Google Shape;382;g314180df895_0_363"/>
          <p:cNvGrpSpPr/>
          <p:nvPr/>
        </p:nvGrpSpPr>
        <p:grpSpPr>
          <a:xfrm>
            <a:off x="4999223" y="847873"/>
            <a:ext cx="2018508" cy="1363467"/>
            <a:chOff x="0" y="-47625"/>
            <a:chExt cx="531620" cy="359100"/>
          </a:xfrm>
        </p:grpSpPr>
        <p:sp>
          <p:nvSpPr>
            <p:cNvPr id="383" name="Google Shape;383;g314180df895_0_363"/>
            <p:cNvSpPr/>
            <p:nvPr/>
          </p:nvSpPr>
          <p:spPr>
            <a:xfrm>
              <a:off x="0" y="0"/>
              <a:ext cx="531620" cy="311326"/>
            </a:xfrm>
            <a:custGeom>
              <a:avLst/>
              <a:gdLst/>
              <a:ahLst/>
              <a:cxnLst/>
              <a:rect l="l" t="t" r="r" b="b"/>
              <a:pathLst>
                <a:path w="531620" h="311326" extrusionOk="0">
                  <a:moveTo>
                    <a:pt x="155663" y="0"/>
                  </a:moveTo>
                  <a:lnTo>
                    <a:pt x="375957" y="0"/>
                  </a:lnTo>
                  <a:cubicBezTo>
                    <a:pt x="417242" y="0"/>
                    <a:pt x="456835" y="16400"/>
                    <a:pt x="486028" y="45593"/>
                  </a:cubicBezTo>
                  <a:cubicBezTo>
                    <a:pt x="515220" y="74785"/>
                    <a:pt x="531620" y="114378"/>
                    <a:pt x="531620" y="155663"/>
                  </a:cubicBezTo>
                  <a:lnTo>
                    <a:pt x="531620" y="155663"/>
                  </a:lnTo>
                  <a:cubicBezTo>
                    <a:pt x="531620" y="241633"/>
                    <a:pt x="461928" y="311326"/>
                    <a:pt x="375957" y="311326"/>
                  </a:cubicBezTo>
                  <a:lnTo>
                    <a:pt x="155663" y="311326"/>
                  </a:lnTo>
                  <a:cubicBezTo>
                    <a:pt x="69693" y="311326"/>
                    <a:pt x="0" y="241633"/>
                    <a:pt x="0" y="155663"/>
                  </a:cubicBezTo>
                  <a:lnTo>
                    <a:pt x="0" y="155663"/>
                  </a:lnTo>
                  <a:cubicBezTo>
                    <a:pt x="0" y="69693"/>
                    <a:pt x="69693" y="0"/>
                    <a:pt x="155663" y="0"/>
                  </a:cubicBezTo>
                  <a:close/>
                </a:path>
              </a:pathLst>
            </a:custGeom>
            <a:solidFill>
              <a:srgbClr val="6FB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g314180df895_0_363"/>
            <p:cNvSpPr txBox="1"/>
            <p:nvPr/>
          </p:nvSpPr>
          <p:spPr>
            <a:xfrm>
              <a:off x="0" y="-47625"/>
              <a:ext cx="531600" cy="35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5" name="Google Shape;385;g314180df895_0_363"/>
          <p:cNvGrpSpPr/>
          <p:nvPr/>
        </p:nvGrpSpPr>
        <p:grpSpPr>
          <a:xfrm>
            <a:off x="7289779" y="847873"/>
            <a:ext cx="1183494" cy="1363467"/>
            <a:chOff x="0" y="-47625"/>
            <a:chExt cx="311700" cy="359100"/>
          </a:xfrm>
        </p:grpSpPr>
        <p:sp>
          <p:nvSpPr>
            <p:cNvPr id="386" name="Google Shape;386;g314180df895_0_363"/>
            <p:cNvSpPr/>
            <p:nvPr/>
          </p:nvSpPr>
          <p:spPr>
            <a:xfrm>
              <a:off x="0" y="0"/>
              <a:ext cx="311685" cy="311326"/>
            </a:xfrm>
            <a:custGeom>
              <a:avLst/>
              <a:gdLst/>
              <a:ahLst/>
              <a:cxnLst/>
              <a:rect l="l" t="t" r="r" b="b"/>
              <a:pathLst>
                <a:path w="311685" h="311326" extrusionOk="0">
                  <a:moveTo>
                    <a:pt x="155663" y="0"/>
                  </a:moveTo>
                  <a:lnTo>
                    <a:pt x="156023" y="0"/>
                  </a:lnTo>
                  <a:cubicBezTo>
                    <a:pt x="241993" y="0"/>
                    <a:pt x="311685" y="69693"/>
                    <a:pt x="311685" y="155663"/>
                  </a:cubicBezTo>
                  <a:lnTo>
                    <a:pt x="311685" y="155663"/>
                  </a:lnTo>
                  <a:cubicBezTo>
                    <a:pt x="311685" y="196947"/>
                    <a:pt x="295285" y="236541"/>
                    <a:pt x="266093" y="265733"/>
                  </a:cubicBezTo>
                  <a:cubicBezTo>
                    <a:pt x="236900" y="294925"/>
                    <a:pt x="197307" y="311326"/>
                    <a:pt x="156023" y="311326"/>
                  </a:cubicBezTo>
                  <a:lnTo>
                    <a:pt x="155663" y="311326"/>
                  </a:lnTo>
                  <a:cubicBezTo>
                    <a:pt x="69693" y="311326"/>
                    <a:pt x="0" y="241633"/>
                    <a:pt x="0" y="155663"/>
                  </a:cubicBezTo>
                  <a:lnTo>
                    <a:pt x="0" y="155663"/>
                  </a:lnTo>
                  <a:cubicBezTo>
                    <a:pt x="0" y="69693"/>
                    <a:pt x="69693" y="0"/>
                    <a:pt x="155663" y="0"/>
                  </a:cubicBezTo>
                  <a:close/>
                </a:path>
              </a:pathLst>
            </a:custGeom>
            <a:solidFill>
              <a:srgbClr val="9B8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g314180df895_0_363"/>
            <p:cNvSpPr txBox="1"/>
            <p:nvPr/>
          </p:nvSpPr>
          <p:spPr>
            <a:xfrm>
              <a:off x="0" y="-47625"/>
              <a:ext cx="311700" cy="35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8" name="Google Shape;388;g314180df895_0_363"/>
          <p:cNvGrpSpPr/>
          <p:nvPr/>
        </p:nvGrpSpPr>
        <p:grpSpPr>
          <a:xfrm>
            <a:off x="15116269" y="9589521"/>
            <a:ext cx="1943649" cy="1943649"/>
            <a:chOff x="0" y="0"/>
            <a:chExt cx="812800" cy="812800"/>
          </a:xfrm>
        </p:grpSpPr>
        <p:sp>
          <p:nvSpPr>
            <p:cNvPr id="389" name="Google Shape;389;g314180df895_0_36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g314180df895_0_363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1" name="Google Shape;391;g314180df895_0_363"/>
          <p:cNvGrpSpPr/>
          <p:nvPr/>
        </p:nvGrpSpPr>
        <p:grpSpPr>
          <a:xfrm>
            <a:off x="16786255" y="9040801"/>
            <a:ext cx="548721" cy="548721"/>
            <a:chOff x="0" y="0"/>
            <a:chExt cx="812800" cy="812800"/>
          </a:xfrm>
        </p:grpSpPr>
        <p:sp>
          <p:nvSpPr>
            <p:cNvPr id="392" name="Google Shape;392;g314180df895_0_36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g314180df895_0_363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4" name="Google Shape;394;g314180df895_0_363"/>
          <p:cNvGrpSpPr/>
          <p:nvPr/>
        </p:nvGrpSpPr>
        <p:grpSpPr>
          <a:xfrm>
            <a:off x="4027384" y="9589521"/>
            <a:ext cx="1943649" cy="1943649"/>
            <a:chOff x="0" y="0"/>
            <a:chExt cx="812800" cy="812800"/>
          </a:xfrm>
        </p:grpSpPr>
        <p:sp>
          <p:nvSpPr>
            <p:cNvPr id="395" name="Google Shape;395;g314180df895_0_36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sq" cmpd="sng">
              <a:solidFill>
                <a:srgbClr val="E72F6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g314180df895_0_363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7" name="Google Shape;397;g314180df895_0_363"/>
          <p:cNvGrpSpPr/>
          <p:nvPr/>
        </p:nvGrpSpPr>
        <p:grpSpPr>
          <a:xfrm>
            <a:off x="3723135" y="9258300"/>
            <a:ext cx="548721" cy="548721"/>
            <a:chOff x="0" y="0"/>
            <a:chExt cx="812800" cy="812800"/>
          </a:xfrm>
        </p:grpSpPr>
        <p:sp>
          <p:nvSpPr>
            <p:cNvPr id="398" name="Google Shape;398;g314180df895_0_36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72F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g314180df895_0_363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0" name="Google Shape;400;g314180df895_0_363"/>
          <p:cNvSpPr txBox="1"/>
          <p:nvPr/>
        </p:nvSpPr>
        <p:spPr>
          <a:xfrm>
            <a:off x="242525" y="996850"/>
            <a:ext cx="4265100" cy="9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66"/>
              <a:buFont typeface="Arial"/>
              <a:buNone/>
            </a:pPr>
            <a:r>
              <a:rPr lang="en-US" sz="5966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Equipe #4</a:t>
            </a: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401" name="Google Shape;401;g314180df895_0_363"/>
          <p:cNvGrpSpPr/>
          <p:nvPr/>
        </p:nvGrpSpPr>
        <p:grpSpPr>
          <a:xfrm>
            <a:off x="17316161" y="630565"/>
            <a:ext cx="1943649" cy="1943649"/>
            <a:chOff x="0" y="0"/>
            <a:chExt cx="812800" cy="812800"/>
          </a:xfrm>
        </p:grpSpPr>
        <p:sp>
          <p:nvSpPr>
            <p:cNvPr id="402" name="Google Shape;402;g314180df895_0_36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sq" cmpd="sng">
              <a:solidFill>
                <a:srgbClr val="6FBCF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g314180df895_0_363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4" name="Google Shape;404;g314180df895_0_363"/>
          <p:cNvGrpSpPr/>
          <p:nvPr/>
        </p:nvGrpSpPr>
        <p:grpSpPr>
          <a:xfrm>
            <a:off x="16710580" y="2158272"/>
            <a:ext cx="548721" cy="548721"/>
            <a:chOff x="0" y="0"/>
            <a:chExt cx="812800" cy="812800"/>
          </a:xfrm>
        </p:grpSpPr>
        <p:sp>
          <p:nvSpPr>
            <p:cNvPr id="405" name="Google Shape;405;g314180df895_0_36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FB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g314180df895_0_363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7" name="Google Shape;407;g314180df895_0_363"/>
          <p:cNvSpPr txBox="1"/>
          <p:nvPr/>
        </p:nvSpPr>
        <p:spPr>
          <a:xfrm>
            <a:off x="1481825" y="2877852"/>
            <a:ext cx="9742800" cy="9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L’équipe actuellement</a:t>
            </a:r>
            <a:endParaRPr sz="3200" b="1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08" name="Google Shape;408;g314180df895_0_363"/>
          <p:cNvSpPr txBox="1"/>
          <p:nvPr/>
        </p:nvSpPr>
        <p:spPr>
          <a:xfrm>
            <a:off x="1525150" y="3893700"/>
            <a:ext cx="7233900" cy="3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oppins"/>
              <a:buChar char="●"/>
            </a:pPr>
            <a:r>
              <a:rPr lang="en-US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Yohann, Arthur et Christophe</a:t>
            </a:r>
            <a:br>
              <a:rPr lang="en-US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sz="2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oppins"/>
              <a:buChar char="●"/>
            </a:pPr>
            <a:r>
              <a:rPr lang="en-US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Compétences : développement mobile</a:t>
            </a:r>
            <a:br>
              <a:rPr lang="en-US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sz="2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oppins"/>
              <a:buChar char="●"/>
            </a:pPr>
            <a:r>
              <a:rPr lang="en-US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Compétences souhaitées : GenIA</a:t>
            </a:r>
            <a:br>
              <a:rPr lang="en-US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sz="2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oppins"/>
              <a:buChar char="●"/>
            </a:pPr>
            <a:r>
              <a:rPr lang="en-US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Défis envisagés : </a:t>
            </a:r>
            <a:endParaRPr sz="2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oppins"/>
              <a:buChar char="○"/>
            </a:pPr>
            <a:r>
              <a:rPr lang="en-US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Défi 1 et Défi 2 (expérience utilisateur et usager mobile)</a:t>
            </a:r>
            <a:endParaRPr sz="2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09" name="Google Shape;409;g314180df895_0_363"/>
          <p:cNvSpPr/>
          <p:nvPr/>
        </p:nvSpPr>
        <p:spPr>
          <a:xfrm>
            <a:off x="8766162" y="7847250"/>
            <a:ext cx="12700215" cy="1467911"/>
          </a:xfrm>
          <a:custGeom>
            <a:avLst/>
            <a:gdLst/>
            <a:ahLst/>
            <a:cxnLst/>
            <a:rect l="l" t="t" r="r" b="b"/>
            <a:pathLst>
              <a:path w="12700215" h="1467911" extrusionOk="0">
                <a:moveTo>
                  <a:pt x="0" y="0"/>
                </a:moveTo>
                <a:lnTo>
                  <a:pt x="12700215" y="0"/>
                </a:lnTo>
                <a:lnTo>
                  <a:pt x="12700215" y="1467911"/>
                </a:lnTo>
                <a:lnTo>
                  <a:pt x="0" y="146791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410" name="Google Shape;410;g314180df895_0_363"/>
          <p:cNvSpPr txBox="1"/>
          <p:nvPr/>
        </p:nvSpPr>
        <p:spPr>
          <a:xfrm>
            <a:off x="10880975" y="2904600"/>
            <a:ext cx="6209400" cy="28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Qui pourrait rejoindre ? </a:t>
            </a:r>
            <a:endParaRPr sz="3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30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-"/>
            </a:pPr>
            <a:r>
              <a:rPr lang="en-US"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Théo et Rémy</a:t>
            </a:r>
            <a:endParaRPr sz="16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5" name="Google Shape;415;g314180df895_0_731"/>
          <p:cNvGrpSpPr/>
          <p:nvPr/>
        </p:nvGrpSpPr>
        <p:grpSpPr>
          <a:xfrm>
            <a:off x="9580335" y="-507963"/>
            <a:ext cx="8967898" cy="10968105"/>
            <a:chOff x="0" y="-47625"/>
            <a:chExt cx="2361900" cy="2888700"/>
          </a:xfrm>
        </p:grpSpPr>
        <p:sp>
          <p:nvSpPr>
            <p:cNvPr id="416" name="Google Shape;416;g314180df895_0_731"/>
            <p:cNvSpPr/>
            <p:nvPr/>
          </p:nvSpPr>
          <p:spPr>
            <a:xfrm>
              <a:off x="0" y="0"/>
              <a:ext cx="2361799" cy="2840986"/>
            </a:xfrm>
            <a:custGeom>
              <a:avLst/>
              <a:gdLst/>
              <a:ahLst/>
              <a:cxnLst/>
              <a:rect l="l" t="t" r="r" b="b"/>
              <a:pathLst>
                <a:path w="2361799" h="2840986" extrusionOk="0">
                  <a:moveTo>
                    <a:pt x="0" y="0"/>
                  </a:moveTo>
                  <a:lnTo>
                    <a:pt x="2361799" y="0"/>
                  </a:lnTo>
                  <a:lnTo>
                    <a:pt x="2361799" y="2840986"/>
                  </a:lnTo>
                  <a:lnTo>
                    <a:pt x="0" y="2840986"/>
                  </a:lnTo>
                  <a:close/>
                </a:path>
              </a:pathLst>
            </a:custGeom>
            <a:solidFill>
              <a:srgbClr val="9B8FC5"/>
            </a:solidFill>
            <a:ln>
              <a:noFill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17" name="Google Shape;417;g314180df895_0_731"/>
            <p:cNvSpPr txBox="1"/>
            <p:nvPr/>
          </p:nvSpPr>
          <p:spPr>
            <a:xfrm>
              <a:off x="0" y="-47625"/>
              <a:ext cx="2361900" cy="288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8" name="Google Shape;418;g314180df895_0_731"/>
          <p:cNvGrpSpPr/>
          <p:nvPr/>
        </p:nvGrpSpPr>
        <p:grpSpPr>
          <a:xfrm>
            <a:off x="-1585061" y="847873"/>
            <a:ext cx="6409638" cy="1363467"/>
            <a:chOff x="0" y="-47625"/>
            <a:chExt cx="1688124" cy="359100"/>
          </a:xfrm>
        </p:grpSpPr>
        <p:sp>
          <p:nvSpPr>
            <p:cNvPr id="419" name="Google Shape;419;g314180df895_0_731"/>
            <p:cNvSpPr/>
            <p:nvPr/>
          </p:nvSpPr>
          <p:spPr>
            <a:xfrm>
              <a:off x="0" y="0"/>
              <a:ext cx="1688124" cy="311326"/>
            </a:xfrm>
            <a:custGeom>
              <a:avLst/>
              <a:gdLst/>
              <a:ahLst/>
              <a:cxnLst/>
              <a:rect l="l" t="t" r="r" b="b"/>
              <a:pathLst>
                <a:path w="1688124" h="311326" extrusionOk="0">
                  <a:moveTo>
                    <a:pt x="120786" y="0"/>
                  </a:moveTo>
                  <a:lnTo>
                    <a:pt x="1567337" y="0"/>
                  </a:lnTo>
                  <a:cubicBezTo>
                    <a:pt x="1634046" y="0"/>
                    <a:pt x="1688124" y="54078"/>
                    <a:pt x="1688124" y="120786"/>
                  </a:cubicBezTo>
                  <a:lnTo>
                    <a:pt x="1688124" y="190539"/>
                  </a:lnTo>
                  <a:cubicBezTo>
                    <a:pt x="1688124" y="257248"/>
                    <a:pt x="1634046" y="311326"/>
                    <a:pt x="1567337" y="311326"/>
                  </a:cubicBezTo>
                  <a:lnTo>
                    <a:pt x="120786" y="311326"/>
                  </a:lnTo>
                  <a:cubicBezTo>
                    <a:pt x="54078" y="311326"/>
                    <a:pt x="0" y="257248"/>
                    <a:pt x="0" y="190539"/>
                  </a:cubicBezTo>
                  <a:lnTo>
                    <a:pt x="0" y="120786"/>
                  </a:lnTo>
                  <a:cubicBezTo>
                    <a:pt x="0" y="54078"/>
                    <a:pt x="54078" y="0"/>
                    <a:pt x="120786" y="0"/>
                  </a:cubicBezTo>
                  <a:close/>
                </a:path>
              </a:pathLst>
            </a:custGeom>
            <a:solidFill>
              <a:srgbClr val="4E3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g314180df895_0_731"/>
            <p:cNvSpPr txBox="1"/>
            <p:nvPr/>
          </p:nvSpPr>
          <p:spPr>
            <a:xfrm>
              <a:off x="0" y="-47625"/>
              <a:ext cx="1688100" cy="35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1" name="Google Shape;421;g314180df895_0_731"/>
          <p:cNvGrpSpPr/>
          <p:nvPr/>
        </p:nvGrpSpPr>
        <p:grpSpPr>
          <a:xfrm>
            <a:off x="4999223" y="847873"/>
            <a:ext cx="2018508" cy="1363467"/>
            <a:chOff x="0" y="-47625"/>
            <a:chExt cx="531620" cy="359100"/>
          </a:xfrm>
        </p:grpSpPr>
        <p:sp>
          <p:nvSpPr>
            <p:cNvPr id="422" name="Google Shape;422;g314180df895_0_731"/>
            <p:cNvSpPr/>
            <p:nvPr/>
          </p:nvSpPr>
          <p:spPr>
            <a:xfrm>
              <a:off x="0" y="0"/>
              <a:ext cx="531620" cy="311326"/>
            </a:xfrm>
            <a:custGeom>
              <a:avLst/>
              <a:gdLst/>
              <a:ahLst/>
              <a:cxnLst/>
              <a:rect l="l" t="t" r="r" b="b"/>
              <a:pathLst>
                <a:path w="531620" h="311326" extrusionOk="0">
                  <a:moveTo>
                    <a:pt x="155663" y="0"/>
                  </a:moveTo>
                  <a:lnTo>
                    <a:pt x="375957" y="0"/>
                  </a:lnTo>
                  <a:cubicBezTo>
                    <a:pt x="417242" y="0"/>
                    <a:pt x="456835" y="16400"/>
                    <a:pt x="486028" y="45593"/>
                  </a:cubicBezTo>
                  <a:cubicBezTo>
                    <a:pt x="515220" y="74785"/>
                    <a:pt x="531620" y="114378"/>
                    <a:pt x="531620" y="155663"/>
                  </a:cubicBezTo>
                  <a:lnTo>
                    <a:pt x="531620" y="155663"/>
                  </a:lnTo>
                  <a:cubicBezTo>
                    <a:pt x="531620" y="241633"/>
                    <a:pt x="461928" y="311326"/>
                    <a:pt x="375957" y="311326"/>
                  </a:cubicBezTo>
                  <a:lnTo>
                    <a:pt x="155663" y="311326"/>
                  </a:lnTo>
                  <a:cubicBezTo>
                    <a:pt x="69693" y="311326"/>
                    <a:pt x="0" y="241633"/>
                    <a:pt x="0" y="155663"/>
                  </a:cubicBezTo>
                  <a:lnTo>
                    <a:pt x="0" y="155663"/>
                  </a:lnTo>
                  <a:cubicBezTo>
                    <a:pt x="0" y="69693"/>
                    <a:pt x="69693" y="0"/>
                    <a:pt x="155663" y="0"/>
                  </a:cubicBezTo>
                  <a:close/>
                </a:path>
              </a:pathLst>
            </a:custGeom>
            <a:solidFill>
              <a:srgbClr val="6FB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g314180df895_0_731"/>
            <p:cNvSpPr txBox="1"/>
            <p:nvPr/>
          </p:nvSpPr>
          <p:spPr>
            <a:xfrm>
              <a:off x="0" y="-47625"/>
              <a:ext cx="531600" cy="35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4" name="Google Shape;424;g314180df895_0_731"/>
          <p:cNvGrpSpPr/>
          <p:nvPr/>
        </p:nvGrpSpPr>
        <p:grpSpPr>
          <a:xfrm>
            <a:off x="7289779" y="847873"/>
            <a:ext cx="1183494" cy="1363467"/>
            <a:chOff x="0" y="-47625"/>
            <a:chExt cx="311700" cy="359100"/>
          </a:xfrm>
        </p:grpSpPr>
        <p:sp>
          <p:nvSpPr>
            <p:cNvPr id="425" name="Google Shape;425;g314180df895_0_731"/>
            <p:cNvSpPr/>
            <p:nvPr/>
          </p:nvSpPr>
          <p:spPr>
            <a:xfrm>
              <a:off x="0" y="0"/>
              <a:ext cx="311685" cy="311326"/>
            </a:xfrm>
            <a:custGeom>
              <a:avLst/>
              <a:gdLst/>
              <a:ahLst/>
              <a:cxnLst/>
              <a:rect l="l" t="t" r="r" b="b"/>
              <a:pathLst>
                <a:path w="311685" h="311326" extrusionOk="0">
                  <a:moveTo>
                    <a:pt x="155663" y="0"/>
                  </a:moveTo>
                  <a:lnTo>
                    <a:pt x="156023" y="0"/>
                  </a:lnTo>
                  <a:cubicBezTo>
                    <a:pt x="241993" y="0"/>
                    <a:pt x="311685" y="69693"/>
                    <a:pt x="311685" y="155663"/>
                  </a:cubicBezTo>
                  <a:lnTo>
                    <a:pt x="311685" y="155663"/>
                  </a:lnTo>
                  <a:cubicBezTo>
                    <a:pt x="311685" y="196947"/>
                    <a:pt x="295285" y="236541"/>
                    <a:pt x="266093" y="265733"/>
                  </a:cubicBezTo>
                  <a:cubicBezTo>
                    <a:pt x="236900" y="294925"/>
                    <a:pt x="197307" y="311326"/>
                    <a:pt x="156023" y="311326"/>
                  </a:cubicBezTo>
                  <a:lnTo>
                    <a:pt x="155663" y="311326"/>
                  </a:lnTo>
                  <a:cubicBezTo>
                    <a:pt x="69693" y="311326"/>
                    <a:pt x="0" y="241633"/>
                    <a:pt x="0" y="155663"/>
                  </a:cubicBezTo>
                  <a:lnTo>
                    <a:pt x="0" y="155663"/>
                  </a:lnTo>
                  <a:cubicBezTo>
                    <a:pt x="0" y="69693"/>
                    <a:pt x="69693" y="0"/>
                    <a:pt x="155663" y="0"/>
                  </a:cubicBezTo>
                  <a:close/>
                </a:path>
              </a:pathLst>
            </a:custGeom>
            <a:solidFill>
              <a:srgbClr val="9B8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g314180df895_0_731"/>
            <p:cNvSpPr txBox="1"/>
            <p:nvPr/>
          </p:nvSpPr>
          <p:spPr>
            <a:xfrm>
              <a:off x="0" y="-47625"/>
              <a:ext cx="311700" cy="35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7" name="Google Shape;427;g314180df895_0_731"/>
          <p:cNvGrpSpPr/>
          <p:nvPr/>
        </p:nvGrpSpPr>
        <p:grpSpPr>
          <a:xfrm>
            <a:off x="15116269" y="9589521"/>
            <a:ext cx="1943649" cy="1943649"/>
            <a:chOff x="0" y="0"/>
            <a:chExt cx="812800" cy="812800"/>
          </a:xfrm>
        </p:grpSpPr>
        <p:sp>
          <p:nvSpPr>
            <p:cNvPr id="428" name="Google Shape;428;g314180df895_0_73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g314180df895_0_731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0" name="Google Shape;430;g314180df895_0_731"/>
          <p:cNvGrpSpPr/>
          <p:nvPr/>
        </p:nvGrpSpPr>
        <p:grpSpPr>
          <a:xfrm>
            <a:off x="16786255" y="9040801"/>
            <a:ext cx="548721" cy="548721"/>
            <a:chOff x="0" y="0"/>
            <a:chExt cx="812800" cy="812800"/>
          </a:xfrm>
        </p:grpSpPr>
        <p:sp>
          <p:nvSpPr>
            <p:cNvPr id="431" name="Google Shape;431;g314180df895_0_73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g314180df895_0_731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3" name="Google Shape;433;g314180df895_0_731"/>
          <p:cNvGrpSpPr/>
          <p:nvPr/>
        </p:nvGrpSpPr>
        <p:grpSpPr>
          <a:xfrm>
            <a:off x="4027384" y="9589521"/>
            <a:ext cx="1943649" cy="1943649"/>
            <a:chOff x="0" y="0"/>
            <a:chExt cx="812800" cy="812800"/>
          </a:xfrm>
        </p:grpSpPr>
        <p:sp>
          <p:nvSpPr>
            <p:cNvPr id="434" name="Google Shape;434;g314180df895_0_73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sq" cmpd="sng">
              <a:solidFill>
                <a:srgbClr val="E72F6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g314180df895_0_731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6" name="Google Shape;436;g314180df895_0_731"/>
          <p:cNvGrpSpPr/>
          <p:nvPr/>
        </p:nvGrpSpPr>
        <p:grpSpPr>
          <a:xfrm>
            <a:off x="3723135" y="9258300"/>
            <a:ext cx="548721" cy="548721"/>
            <a:chOff x="0" y="0"/>
            <a:chExt cx="812800" cy="812800"/>
          </a:xfrm>
        </p:grpSpPr>
        <p:sp>
          <p:nvSpPr>
            <p:cNvPr id="437" name="Google Shape;437;g314180df895_0_73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72F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g314180df895_0_731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9" name="Google Shape;439;g314180df895_0_731"/>
          <p:cNvSpPr txBox="1"/>
          <p:nvPr/>
        </p:nvSpPr>
        <p:spPr>
          <a:xfrm>
            <a:off x="242525" y="996850"/>
            <a:ext cx="4265100" cy="9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66"/>
              <a:buFont typeface="Arial"/>
              <a:buNone/>
            </a:pPr>
            <a:r>
              <a:rPr lang="en-US" sz="5966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Equipe #5</a:t>
            </a: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440" name="Google Shape;440;g314180df895_0_731"/>
          <p:cNvGrpSpPr/>
          <p:nvPr/>
        </p:nvGrpSpPr>
        <p:grpSpPr>
          <a:xfrm>
            <a:off x="17316161" y="630565"/>
            <a:ext cx="1943649" cy="1943649"/>
            <a:chOff x="0" y="0"/>
            <a:chExt cx="812800" cy="812800"/>
          </a:xfrm>
        </p:grpSpPr>
        <p:sp>
          <p:nvSpPr>
            <p:cNvPr id="441" name="Google Shape;441;g314180df895_0_73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sq" cmpd="sng">
              <a:solidFill>
                <a:srgbClr val="6FBCF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g314180df895_0_731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3" name="Google Shape;443;g314180df895_0_731"/>
          <p:cNvGrpSpPr/>
          <p:nvPr/>
        </p:nvGrpSpPr>
        <p:grpSpPr>
          <a:xfrm>
            <a:off x="16710580" y="2158272"/>
            <a:ext cx="548721" cy="548721"/>
            <a:chOff x="0" y="0"/>
            <a:chExt cx="812800" cy="812800"/>
          </a:xfrm>
        </p:grpSpPr>
        <p:sp>
          <p:nvSpPr>
            <p:cNvPr id="444" name="Google Shape;444;g314180df895_0_73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FB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g314180df895_0_731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6" name="Google Shape;446;g314180df895_0_731"/>
          <p:cNvSpPr txBox="1"/>
          <p:nvPr/>
        </p:nvSpPr>
        <p:spPr>
          <a:xfrm>
            <a:off x="1481825" y="2877852"/>
            <a:ext cx="9742800" cy="9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L’équipe actuellement</a:t>
            </a:r>
            <a:endParaRPr sz="3200" b="1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7" name="Google Shape;447;g314180df895_0_731"/>
          <p:cNvSpPr txBox="1"/>
          <p:nvPr/>
        </p:nvSpPr>
        <p:spPr>
          <a:xfrm>
            <a:off x="1525150" y="3893700"/>
            <a:ext cx="7233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 constituer</a:t>
            </a:r>
            <a:endParaRPr sz="2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8" name="Google Shape;448;g314180df895_0_731"/>
          <p:cNvSpPr/>
          <p:nvPr/>
        </p:nvSpPr>
        <p:spPr>
          <a:xfrm>
            <a:off x="8766162" y="7847250"/>
            <a:ext cx="12700215" cy="1467911"/>
          </a:xfrm>
          <a:custGeom>
            <a:avLst/>
            <a:gdLst/>
            <a:ahLst/>
            <a:cxnLst/>
            <a:rect l="l" t="t" r="r" b="b"/>
            <a:pathLst>
              <a:path w="12700215" h="1467911" extrusionOk="0">
                <a:moveTo>
                  <a:pt x="0" y="0"/>
                </a:moveTo>
                <a:lnTo>
                  <a:pt x="12700215" y="0"/>
                </a:lnTo>
                <a:lnTo>
                  <a:pt x="12700215" y="1467911"/>
                </a:lnTo>
                <a:lnTo>
                  <a:pt x="0" y="146791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449" name="Google Shape;449;g314180df895_0_731"/>
          <p:cNvSpPr txBox="1"/>
          <p:nvPr/>
        </p:nvSpPr>
        <p:spPr>
          <a:xfrm>
            <a:off x="10880975" y="2904600"/>
            <a:ext cx="6209400" cy="28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Qui pourrait rejoindre ? </a:t>
            </a:r>
            <a:endParaRPr sz="3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30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-"/>
            </a:pPr>
            <a:endParaRPr sz="16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" name="Google Shape;454;g314180df895_0_517"/>
          <p:cNvGrpSpPr/>
          <p:nvPr/>
        </p:nvGrpSpPr>
        <p:grpSpPr>
          <a:xfrm>
            <a:off x="9580335" y="-507963"/>
            <a:ext cx="8967898" cy="10968105"/>
            <a:chOff x="0" y="-47625"/>
            <a:chExt cx="2361900" cy="2888700"/>
          </a:xfrm>
        </p:grpSpPr>
        <p:sp>
          <p:nvSpPr>
            <p:cNvPr id="455" name="Google Shape;455;g314180df895_0_517"/>
            <p:cNvSpPr/>
            <p:nvPr/>
          </p:nvSpPr>
          <p:spPr>
            <a:xfrm>
              <a:off x="0" y="0"/>
              <a:ext cx="2361799" cy="2840986"/>
            </a:xfrm>
            <a:custGeom>
              <a:avLst/>
              <a:gdLst/>
              <a:ahLst/>
              <a:cxnLst/>
              <a:rect l="l" t="t" r="r" b="b"/>
              <a:pathLst>
                <a:path w="2361799" h="2840986" extrusionOk="0">
                  <a:moveTo>
                    <a:pt x="0" y="0"/>
                  </a:moveTo>
                  <a:lnTo>
                    <a:pt x="2361799" y="0"/>
                  </a:lnTo>
                  <a:lnTo>
                    <a:pt x="2361799" y="2840986"/>
                  </a:lnTo>
                  <a:lnTo>
                    <a:pt x="0" y="2840986"/>
                  </a:lnTo>
                  <a:close/>
                </a:path>
              </a:pathLst>
            </a:custGeom>
            <a:solidFill>
              <a:srgbClr val="9B8FC5"/>
            </a:solidFill>
            <a:ln>
              <a:noFill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56" name="Google Shape;456;g314180df895_0_517"/>
            <p:cNvSpPr txBox="1"/>
            <p:nvPr/>
          </p:nvSpPr>
          <p:spPr>
            <a:xfrm>
              <a:off x="0" y="-47625"/>
              <a:ext cx="2361900" cy="288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7" name="Google Shape;457;g314180df895_0_517"/>
          <p:cNvGrpSpPr/>
          <p:nvPr/>
        </p:nvGrpSpPr>
        <p:grpSpPr>
          <a:xfrm>
            <a:off x="4999223" y="847873"/>
            <a:ext cx="2018508" cy="1363467"/>
            <a:chOff x="0" y="-47625"/>
            <a:chExt cx="531620" cy="359100"/>
          </a:xfrm>
        </p:grpSpPr>
        <p:sp>
          <p:nvSpPr>
            <p:cNvPr id="458" name="Google Shape;458;g314180df895_0_517"/>
            <p:cNvSpPr/>
            <p:nvPr/>
          </p:nvSpPr>
          <p:spPr>
            <a:xfrm>
              <a:off x="0" y="0"/>
              <a:ext cx="531620" cy="311326"/>
            </a:xfrm>
            <a:custGeom>
              <a:avLst/>
              <a:gdLst/>
              <a:ahLst/>
              <a:cxnLst/>
              <a:rect l="l" t="t" r="r" b="b"/>
              <a:pathLst>
                <a:path w="531620" h="311326" extrusionOk="0">
                  <a:moveTo>
                    <a:pt x="155663" y="0"/>
                  </a:moveTo>
                  <a:lnTo>
                    <a:pt x="375957" y="0"/>
                  </a:lnTo>
                  <a:cubicBezTo>
                    <a:pt x="417242" y="0"/>
                    <a:pt x="456835" y="16400"/>
                    <a:pt x="486028" y="45593"/>
                  </a:cubicBezTo>
                  <a:cubicBezTo>
                    <a:pt x="515220" y="74785"/>
                    <a:pt x="531620" y="114378"/>
                    <a:pt x="531620" y="155663"/>
                  </a:cubicBezTo>
                  <a:lnTo>
                    <a:pt x="531620" y="155663"/>
                  </a:lnTo>
                  <a:cubicBezTo>
                    <a:pt x="531620" y="241633"/>
                    <a:pt x="461928" y="311326"/>
                    <a:pt x="375957" y="311326"/>
                  </a:cubicBezTo>
                  <a:lnTo>
                    <a:pt x="155663" y="311326"/>
                  </a:lnTo>
                  <a:cubicBezTo>
                    <a:pt x="69693" y="311326"/>
                    <a:pt x="0" y="241633"/>
                    <a:pt x="0" y="155663"/>
                  </a:cubicBezTo>
                  <a:lnTo>
                    <a:pt x="0" y="155663"/>
                  </a:lnTo>
                  <a:cubicBezTo>
                    <a:pt x="0" y="69693"/>
                    <a:pt x="69693" y="0"/>
                    <a:pt x="155663" y="0"/>
                  </a:cubicBezTo>
                  <a:close/>
                </a:path>
              </a:pathLst>
            </a:custGeom>
            <a:solidFill>
              <a:srgbClr val="6FB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g314180df895_0_517"/>
            <p:cNvSpPr txBox="1"/>
            <p:nvPr/>
          </p:nvSpPr>
          <p:spPr>
            <a:xfrm>
              <a:off x="0" y="-47625"/>
              <a:ext cx="531600" cy="35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0" name="Google Shape;460;g314180df895_0_517"/>
          <p:cNvGrpSpPr/>
          <p:nvPr/>
        </p:nvGrpSpPr>
        <p:grpSpPr>
          <a:xfrm>
            <a:off x="7289779" y="847873"/>
            <a:ext cx="1183494" cy="1363467"/>
            <a:chOff x="0" y="-47625"/>
            <a:chExt cx="311700" cy="359100"/>
          </a:xfrm>
        </p:grpSpPr>
        <p:sp>
          <p:nvSpPr>
            <p:cNvPr id="461" name="Google Shape;461;g314180df895_0_517"/>
            <p:cNvSpPr/>
            <p:nvPr/>
          </p:nvSpPr>
          <p:spPr>
            <a:xfrm>
              <a:off x="0" y="0"/>
              <a:ext cx="311685" cy="311326"/>
            </a:xfrm>
            <a:custGeom>
              <a:avLst/>
              <a:gdLst/>
              <a:ahLst/>
              <a:cxnLst/>
              <a:rect l="l" t="t" r="r" b="b"/>
              <a:pathLst>
                <a:path w="311685" h="311326" extrusionOk="0">
                  <a:moveTo>
                    <a:pt x="155663" y="0"/>
                  </a:moveTo>
                  <a:lnTo>
                    <a:pt x="156023" y="0"/>
                  </a:lnTo>
                  <a:cubicBezTo>
                    <a:pt x="241993" y="0"/>
                    <a:pt x="311685" y="69693"/>
                    <a:pt x="311685" y="155663"/>
                  </a:cubicBezTo>
                  <a:lnTo>
                    <a:pt x="311685" y="155663"/>
                  </a:lnTo>
                  <a:cubicBezTo>
                    <a:pt x="311685" y="196947"/>
                    <a:pt x="295285" y="236541"/>
                    <a:pt x="266093" y="265733"/>
                  </a:cubicBezTo>
                  <a:cubicBezTo>
                    <a:pt x="236900" y="294925"/>
                    <a:pt x="197307" y="311326"/>
                    <a:pt x="156023" y="311326"/>
                  </a:cubicBezTo>
                  <a:lnTo>
                    <a:pt x="155663" y="311326"/>
                  </a:lnTo>
                  <a:cubicBezTo>
                    <a:pt x="69693" y="311326"/>
                    <a:pt x="0" y="241633"/>
                    <a:pt x="0" y="155663"/>
                  </a:cubicBezTo>
                  <a:lnTo>
                    <a:pt x="0" y="155663"/>
                  </a:lnTo>
                  <a:cubicBezTo>
                    <a:pt x="0" y="69693"/>
                    <a:pt x="69693" y="0"/>
                    <a:pt x="155663" y="0"/>
                  </a:cubicBezTo>
                  <a:close/>
                </a:path>
              </a:pathLst>
            </a:custGeom>
            <a:solidFill>
              <a:srgbClr val="9B8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g314180df895_0_517"/>
            <p:cNvSpPr txBox="1"/>
            <p:nvPr/>
          </p:nvSpPr>
          <p:spPr>
            <a:xfrm>
              <a:off x="0" y="-47625"/>
              <a:ext cx="311700" cy="35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3" name="Google Shape;463;g314180df895_0_517"/>
          <p:cNvGrpSpPr/>
          <p:nvPr/>
        </p:nvGrpSpPr>
        <p:grpSpPr>
          <a:xfrm>
            <a:off x="15116269" y="9589521"/>
            <a:ext cx="1943649" cy="1943649"/>
            <a:chOff x="0" y="0"/>
            <a:chExt cx="812800" cy="812800"/>
          </a:xfrm>
        </p:grpSpPr>
        <p:sp>
          <p:nvSpPr>
            <p:cNvPr id="464" name="Google Shape;464;g314180df895_0_5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g314180df895_0_517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6" name="Google Shape;466;g314180df895_0_517"/>
          <p:cNvGrpSpPr/>
          <p:nvPr/>
        </p:nvGrpSpPr>
        <p:grpSpPr>
          <a:xfrm>
            <a:off x="16786255" y="9040801"/>
            <a:ext cx="548721" cy="548721"/>
            <a:chOff x="0" y="0"/>
            <a:chExt cx="812800" cy="812800"/>
          </a:xfrm>
        </p:grpSpPr>
        <p:sp>
          <p:nvSpPr>
            <p:cNvPr id="467" name="Google Shape;467;g314180df895_0_5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g314180df895_0_517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9" name="Google Shape;469;g314180df895_0_517"/>
          <p:cNvGrpSpPr/>
          <p:nvPr/>
        </p:nvGrpSpPr>
        <p:grpSpPr>
          <a:xfrm>
            <a:off x="4027384" y="9589521"/>
            <a:ext cx="1943649" cy="1943649"/>
            <a:chOff x="0" y="0"/>
            <a:chExt cx="812800" cy="812800"/>
          </a:xfrm>
        </p:grpSpPr>
        <p:sp>
          <p:nvSpPr>
            <p:cNvPr id="470" name="Google Shape;470;g314180df895_0_5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sq" cmpd="sng">
              <a:solidFill>
                <a:srgbClr val="E72F6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g314180df895_0_517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2" name="Google Shape;472;g314180df895_0_517"/>
          <p:cNvGrpSpPr/>
          <p:nvPr/>
        </p:nvGrpSpPr>
        <p:grpSpPr>
          <a:xfrm>
            <a:off x="3723135" y="9258300"/>
            <a:ext cx="548721" cy="548721"/>
            <a:chOff x="0" y="0"/>
            <a:chExt cx="812800" cy="812800"/>
          </a:xfrm>
        </p:grpSpPr>
        <p:sp>
          <p:nvSpPr>
            <p:cNvPr id="473" name="Google Shape;473;g314180df895_0_5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72F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g314180df895_0_517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5" name="Google Shape;475;g314180df895_0_517"/>
          <p:cNvGrpSpPr/>
          <p:nvPr/>
        </p:nvGrpSpPr>
        <p:grpSpPr>
          <a:xfrm>
            <a:off x="17316161" y="630565"/>
            <a:ext cx="1943649" cy="1943649"/>
            <a:chOff x="0" y="0"/>
            <a:chExt cx="812800" cy="812800"/>
          </a:xfrm>
        </p:grpSpPr>
        <p:sp>
          <p:nvSpPr>
            <p:cNvPr id="476" name="Google Shape;476;g314180df895_0_5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sq" cmpd="sng">
              <a:solidFill>
                <a:srgbClr val="6FBCF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g314180df895_0_517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8" name="Google Shape;478;g314180df895_0_517"/>
          <p:cNvGrpSpPr/>
          <p:nvPr/>
        </p:nvGrpSpPr>
        <p:grpSpPr>
          <a:xfrm>
            <a:off x="16710580" y="2158272"/>
            <a:ext cx="548721" cy="548721"/>
            <a:chOff x="0" y="0"/>
            <a:chExt cx="812800" cy="812800"/>
          </a:xfrm>
        </p:grpSpPr>
        <p:sp>
          <p:nvSpPr>
            <p:cNvPr id="479" name="Google Shape;479;g314180df895_0_5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FB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g314180df895_0_517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1" name="Google Shape;481;g314180df895_0_517"/>
          <p:cNvSpPr/>
          <p:nvPr/>
        </p:nvSpPr>
        <p:spPr>
          <a:xfrm>
            <a:off x="8766162" y="7847250"/>
            <a:ext cx="12700215" cy="1467911"/>
          </a:xfrm>
          <a:custGeom>
            <a:avLst/>
            <a:gdLst/>
            <a:ahLst/>
            <a:cxnLst/>
            <a:rect l="l" t="t" r="r" b="b"/>
            <a:pathLst>
              <a:path w="12700215" h="1467911" extrusionOk="0">
                <a:moveTo>
                  <a:pt x="0" y="0"/>
                </a:moveTo>
                <a:lnTo>
                  <a:pt x="12700215" y="0"/>
                </a:lnTo>
                <a:lnTo>
                  <a:pt x="12700215" y="1467911"/>
                </a:lnTo>
                <a:lnTo>
                  <a:pt x="0" y="146791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482" name="Google Shape;482;g314180df895_0_517"/>
          <p:cNvSpPr/>
          <p:nvPr/>
        </p:nvSpPr>
        <p:spPr>
          <a:xfrm>
            <a:off x="-1585061" y="1028700"/>
            <a:ext cx="6410651" cy="1182260"/>
          </a:xfrm>
          <a:custGeom>
            <a:avLst/>
            <a:gdLst/>
            <a:ahLst/>
            <a:cxnLst/>
            <a:rect l="l" t="t" r="r" b="b"/>
            <a:pathLst>
              <a:path w="1688124" h="311326" extrusionOk="0">
                <a:moveTo>
                  <a:pt x="120786" y="0"/>
                </a:moveTo>
                <a:lnTo>
                  <a:pt x="1567337" y="0"/>
                </a:lnTo>
                <a:cubicBezTo>
                  <a:pt x="1634046" y="0"/>
                  <a:pt x="1688124" y="54078"/>
                  <a:pt x="1688124" y="120786"/>
                </a:cubicBezTo>
                <a:lnTo>
                  <a:pt x="1688124" y="190539"/>
                </a:lnTo>
                <a:cubicBezTo>
                  <a:pt x="1688124" y="257248"/>
                  <a:pt x="1634046" y="311326"/>
                  <a:pt x="1567337" y="311326"/>
                </a:cubicBezTo>
                <a:lnTo>
                  <a:pt x="120786" y="311326"/>
                </a:lnTo>
                <a:cubicBezTo>
                  <a:pt x="54078" y="311326"/>
                  <a:pt x="0" y="257248"/>
                  <a:pt x="0" y="190539"/>
                </a:cubicBezTo>
                <a:lnTo>
                  <a:pt x="0" y="120786"/>
                </a:lnTo>
                <a:cubicBezTo>
                  <a:pt x="0" y="54078"/>
                  <a:pt x="54078" y="0"/>
                  <a:pt x="120786" y="0"/>
                </a:cubicBezTo>
                <a:close/>
              </a:path>
            </a:pathLst>
          </a:custGeom>
          <a:solidFill>
            <a:srgbClr val="4E33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g314180df895_0_517"/>
          <p:cNvSpPr txBox="1"/>
          <p:nvPr/>
        </p:nvSpPr>
        <p:spPr>
          <a:xfrm>
            <a:off x="-1585061" y="847873"/>
            <a:ext cx="6409500" cy="1363500"/>
          </a:xfrm>
          <a:prstGeom prst="rect">
            <a:avLst/>
          </a:prstGeom>
          <a:solidFill>
            <a:srgbClr val="E72F69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4772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g314180df895_0_517"/>
          <p:cNvSpPr txBox="1"/>
          <p:nvPr/>
        </p:nvSpPr>
        <p:spPr>
          <a:xfrm>
            <a:off x="242525" y="996850"/>
            <a:ext cx="4265100" cy="9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66"/>
              <a:buFont typeface="Arial"/>
              <a:buNone/>
            </a:pPr>
            <a:r>
              <a:rPr lang="en-US" sz="5966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Equipe #6</a:t>
            </a: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85" name="Google Shape;485;g314180df895_0_517"/>
          <p:cNvSpPr txBox="1"/>
          <p:nvPr/>
        </p:nvSpPr>
        <p:spPr>
          <a:xfrm>
            <a:off x="1481825" y="2877850"/>
            <a:ext cx="5808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L’équipe actuellement</a:t>
            </a:r>
            <a:endParaRPr sz="32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86" name="Google Shape;486;g314180df895_0_517"/>
          <p:cNvSpPr txBox="1"/>
          <p:nvPr/>
        </p:nvSpPr>
        <p:spPr>
          <a:xfrm>
            <a:off x="1481825" y="3799175"/>
            <a:ext cx="7233900" cy="15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oppins"/>
              <a:buChar char="●"/>
            </a:pPr>
            <a:r>
              <a:rPr lang="en-US" sz="2200" i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 compléter si les autres équipes sont pleines</a:t>
            </a:r>
            <a:br>
              <a:rPr lang="en-US" sz="2200" i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sz="2200" i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oppins"/>
              <a:buChar char="●"/>
            </a:pPr>
            <a:r>
              <a:rPr lang="en-US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Mathilda, Théophile, Calvin, Jean-Charles, Michel, Jocerand</a:t>
            </a:r>
            <a:endParaRPr sz="2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" name="Google Shape;491;g314180df895_0_401"/>
          <p:cNvGrpSpPr/>
          <p:nvPr/>
        </p:nvGrpSpPr>
        <p:grpSpPr>
          <a:xfrm>
            <a:off x="9580335" y="-507963"/>
            <a:ext cx="8967898" cy="10968105"/>
            <a:chOff x="0" y="-47625"/>
            <a:chExt cx="2361900" cy="2888700"/>
          </a:xfrm>
        </p:grpSpPr>
        <p:sp>
          <p:nvSpPr>
            <p:cNvPr id="492" name="Google Shape;492;g314180df895_0_401"/>
            <p:cNvSpPr/>
            <p:nvPr/>
          </p:nvSpPr>
          <p:spPr>
            <a:xfrm>
              <a:off x="0" y="0"/>
              <a:ext cx="2361799" cy="2840986"/>
            </a:xfrm>
            <a:custGeom>
              <a:avLst/>
              <a:gdLst/>
              <a:ahLst/>
              <a:cxnLst/>
              <a:rect l="l" t="t" r="r" b="b"/>
              <a:pathLst>
                <a:path w="2361799" h="2840986" extrusionOk="0">
                  <a:moveTo>
                    <a:pt x="0" y="0"/>
                  </a:moveTo>
                  <a:lnTo>
                    <a:pt x="2361799" y="0"/>
                  </a:lnTo>
                  <a:lnTo>
                    <a:pt x="2361799" y="2840986"/>
                  </a:lnTo>
                  <a:lnTo>
                    <a:pt x="0" y="2840986"/>
                  </a:lnTo>
                  <a:close/>
                </a:path>
              </a:pathLst>
            </a:custGeom>
            <a:solidFill>
              <a:srgbClr val="9B8FC5"/>
            </a:solidFill>
            <a:ln>
              <a:noFill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93" name="Google Shape;493;g314180df895_0_401"/>
            <p:cNvSpPr txBox="1"/>
            <p:nvPr/>
          </p:nvSpPr>
          <p:spPr>
            <a:xfrm>
              <a:off x="0" y="-47625"/>
              <a:ext cx="2361900" cy="288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4" name="Google Shape;494;g314180df895_0_401"/>
          <p:cNvGrpSpPr/>
          <p:nvPr/>
        </p:nvGrpSpPr>
        <p:grpSpPr>
          <a:xfrm>
            <a:off x="7289779" y="847873"/>
            <a:ext cx="1183494" cy="1363467"/>
            <a:chOff x="0" y="-47625"/>
            <a:chExt cx="311700" cy="359100"/>
          </a:xfrm>
        </p:grpSpPr>
        <p:sp>
          <p:nvSpPr>
            <p:cNvPr id="495" name="Google Shape;495;g314180df895_0_401"/>
            <p:cNvSpPr/>
            <p:nvPr/>
          </p:nvSpPr>
          <p:spPr>
            <a:xfrm>
              <a:off x="0" y="0"/>
              <a:ext cx="311685" cy="311326"/>
            </a:xfrm>
            <a:custGeom>
              <a:avLst/>
              <a:gdLst/>
              <a:ahLst/>
              <a:cxnLst/>
              <a:rect l="l" t="t" r="r" b="b"/>
              <a:pathLst>
                <a:path w="311685" h="311326" extrusionOk="0">
                  <a:moveTo>
                    <a:pt x="155663" y="0"/>
                  </a:moveTo>
                  <a:lnTo>
                    <a:pt x="156023" y="0"/>
                  </a:lnTo>
                  <a:cubicBezTo>
                    <a:pt x="241993" y="0"/>
                    <a:pt x="311685" y="69693"/>
                    <a:pt x="311685" y="155663"/>
                  </a:cubicBezTo>
                  <a:lnTo>
                    <a:pt x="311685" y="155663"/>
                  </a:lnTo>
                  <a:cubicBezTo>
                    <a:pt x="311685" y="196947"/>
                    <a:pt x="295285" y="236541"/>
                    <a:pt x="266093" y="265733"/>
                  </a:cubicBezTo>
                  <a:cubicBezTo>
                    <a:pt x="236900" y="294925"/>
                    <a:pt x="197307" y="311326"/>
                    <a:pt x="156023" y="311326"/>
                  </a:cubicBezTo>
                  <a:lnTo>
                    <a:pt x="155663" y="311326"/>
                  </a:lnTo>
                  <a:cubicBezTo>
                    <a:pt x="69693" y="311326"/>
                    <a:pt x="0" y="241633"/>
                    <a:pt x="0" y="155663"/>
                  </a:cubicBezTo>
                  <a:lnTo>
                    <a:pt x="0" y="155663"/>
                  </a:lnTo>
                  <a:cubicBezTo>
                    <a:pt x="0" y="69693"/>
                    <a:pt x="69693" y="0"/>
                    <a:pt x="155663" y="0"/>
                  </a:cubicBezTo>
                  <a:close/>
                </a:path>
              </a:pathLst>
            </a:custGeom>
            <a:solidFill>
              <a:srgbClr val="9B8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g314180df895_0_401"/>
            <p:cNvSpPr txBox="1"/>
            <p:nvPr/>
          </p:nvSpPr>
          <p:spPr>
            <a:xfrm>
              <a:off x="0" y="-47625"/>
              <a:ext cx="311700" cy="35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7" name="Google Shape;497;g314180df895_0_401"/>
          <p:cNvGrpSpPr/>
          <p:nvPr/>
        </p:nvGrpSpPr>
        <p:grpSpPr>
          <a:xfrm>
            <a:off x="15116269" y="9589521"/>
            <a:ext cx="1943649" cy="1943649"/>
            <a:chOff x="0" y="0"/>
            <a:chExt cx="812800" cy="812800"/>
          </a:xfrm>
        </p:grpSpPr>
        <p:sp>
          <p:nvSpPr>
            <p:cNvPr id="498" name="Google Shape;498;g314180df895_0_40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g314180df895_0_401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0" name="Google Shape;500;g314180df895_0_401"/>
          <p:cNvGrpSpPr/>
          <p:nvPr/>
        </p:nvGrpSpPr>
        <p:grpSpPr>
          <a:xfrm>
            <a:off x="16786255" y="9040801"/>
            <a:ext cx="548721" cy="548721"/>
            <a:chOff x="0" y="0"/>
            <a:chExt cx="812800" cy="812800"/>
          </a:xfrm>
        </p:grpSpPr>
        <p:sp>
          <p:nvSpPr>
            <p:cNvPr id="501" name="Google Shape;501;g314180df895_0_40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g314180df895_0_401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3" name="Google Shape;503;g314180df895_0_401"/>
          <p:cNvGrpSpPr/>
          <p:nvPr/>
        </p:nvGrpSpPr>
        <p:grpSpPr>
          <a:xfrm>
            <a:off x="4027384" y="9589521"/>
            <a:ext cx="1943649" cy="1943649"/>
            <a:chOff x="0" y="0"/>
            <a:chExt cx="812800" cy="812800"/>
          </a:xfrm>
        </p:grpSpPr>
        <p:sp>
          <p:nvSpPr>
            <p:cNvPr id="504" name="Google Shape;504;g314180df895_0_40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sq" cmpd="sng">
              <a:solidFill>
                <a:srgbClr val="E72F6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g314180df895_0_401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6" name="Google Shape;506;g314180df895_0_401"/>
          <p:cNvGrpSpPr/>
          <p:nvPr/>
        </p:nvGrpSpPr>
        <p:grpSpPr>
          <a:xfrm>
            <a:off x="4999223" y="847873"/>
            <a:ext cx="2018508" cy="1363467"/>
            <a:chOff x="0" y="-47625"/>
            <a:chExt cx="531620" cy="359100"/>
          </a:xfrm>
        </p:grpSpPr>
        <p:sp>
          <p:nvSpPr>
            <p:cNvPr id="507" name="Google Shape;507;g314180df895_0_401"/>
            <p:cNvSpPr/>
            <p:nvPr/>
          </p:nvSpPr>
          <p:spPr>
            <a:xfrm>
              <a:off x="0" y="0"/>
              <a:ext cx="531620" cy="311326"/>
            </a:xfrm>
            <a:custGeom>
              <a:avLst/>
              <a:gdLst/>
              <a:ahLst/>
              <a:cxnLst/>
              <a:rect l="l" t="t" r="r" b="b"/>
              <a:pathLst>
                <a:path w="531620" h="311326" extrusionOk="0">
                  <a:moveTo>
                    <a:pt x="155663" y="0"/>
                  </a:moveTo>
                  <a:lnTo>
                    <a:pt x="375957" y="0"/>
                  </a:lnTo>
                  <a:cubicBezTo>
                    <a:pt x="417242" y="0"/>
                    <a:pt x="456835" y="16400"/>
                    <a:pt x="486028" y="45593"/>
                  </a:cubicBezTo>
                  <a:cubicBezTo>
                    <a:pt x="515220" y="74785"/>
                    <a:pt x="531620" y="114378"/>
                    <a:pt x="531620" y="155663"/>
                  </a:cubicBezTo>
                  <a:lnTo>
                    <a:pt x="531620" y="155663"/>
                  </a:lnTo>
                  <a:cubicBezTo>
                    <a:pt x="531620" y="241633"/>
                    <a:pt x="461928" y="311326"/>
                    <a:pt x="375957" y="311326"/>
                  </a:cubicBezTo>
                  <a:lnTo>
                    <a:pt x="155663" y="311326"/>
                  </a:lnTo>
                  <a:cubicBezTo>
                    <a:pt x="69693" y="311326"/>
                    <a:pt x="0" y="241633"/>
                    <a:pt x="0" y="155663"/>
                  </a:cubicBezTo>
                  <a:lnTo>
                    <a:pt x="0" y="155663"/>
                  </a:lnTo>
                  <a:cubicBezTo>
                    <a:pt x="0" y="69693"/>
                    <a:pt x="69693" y="0"/>
                    <a:pt x="155663" y="0"/>
                  </a:cubicBezTo>
                  <a:close/>
                </a:path>
              </a:pathLst>
            </a:custGeom>
            <a:solidFill>
              <a:srgbClr val="6FB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g314180df895_0_401"/>
            <p:cNvSpPr txBox="1"/>
            <p:nvPr/>
          </p:nvSpPr>
          <p:spPr>
            <a:xfrm>
              <a:off x="0" y="-47625"/>
              <a:ext cx="531600" cy="35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9" name="Google Shape;509;g314180df895_0_401"/>
          <p:cNvGrpSpPr/>
          <p:nvPr/>
        </p:nvGrpSpPr>
        <p:grpSpPr>
          <a:xfrm>
            <a:off x="3723135" y="9258300"/>
            <a:ext cx="548721" cy="548721"/>
            <a:chOff x="0" y="0"/>
            <a:chExt cx="812800" cy="812800"/>
          </a:xfrm>
        </p:grpSpPr>
        <p:sp>
          <p:nvSpPr>
            <p:cNvPr id="510" name="Google Shape;510;g314180df895_0_40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72F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g314180df895_0_401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2" name="Google Shape;512;g314180df895_0_401"/>
          <p:cNvGrpSpPr/>
          <p:nvPr/>
        </p:nvGrpSpPr>
        <p:grpSpPr>
          <a:xfrm>
            <a:off x="17316161" y="630565"/>
            <a:ext cx="1943649" cy="1943649"/>
            <a:chOff x="0" y="0"/>
            <a:chExt cx="812800" cy="812800"/>
          </a:xfrm>
        </p:grpSpPr>
        <p:sp>
          <p:nvSpPr>
            <p:cNvPr id="513" name="Google Shape;513;g314180df895_0_40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sq" cmpd="sng">
              <a:solidFill>
                <a:srgbClr val="6FBCF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g314180df895_0_401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5" name="Google Shape;515;g314180df895_0_401"/>
          <p:cNvGrpSpPr/>
          <p:nvPr/>
        </p:nvGrpSpPr>
        <p:grpSpPr>
          <a:xfrm>
            <a:off x="16710580" y="2158272"/>
            <a:ext cx="548721" cy="548721"/>
            <a:chOff x="0" y="0"/>
            <a:chExt cx="812800" cy="812800"/>
          </a:xfrm>
        </p:grpSpPr>
        <p:sp>
          <p:nvSpPr>
            <p:cNvPr id="516" name="Google Shape;516;g314180df895_0_40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FB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g314180df895_0_401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8" name="Google Shape;518;g314180df895_0_401"/>
          <p:cNvSpPr/>
          <p:nvPr/>
        </p:nvSpPr>
        <p:spPr>
          <a:xfrm>
            <a:off x="8766162" y="7847250"/>
            <a:ext cx="12700215" cy="1467911"/>
          </a:xfrm>
          <a:custGeom>
            <a:avLst/>
            <a:gdLst/>
            <a:ahLst/>
            <a:cxnLst/>
            <a:rect l="l" t="t" r="r" b="b"/>
            <a:pathLst>
              <a:path w="12700215" h="1467911" extrusionOk="0">
                <a:moveTo>
                  <a:pt x="0" y="0"/>
                </a:moveTo>
                <a:lnTo>
                  <a:pt x="12700215" y="0"/>
                </a:lnTo>
                <a:lnTo>
                  <a:pt x="12700215" y="1467911"/>
                </a:lnTo>
                <a:lnTo>
                  <a:pt x="0" y="146791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519" name="Google Shape;519;g314180df895_0_401"/>
          <p:cNvSpPr txBox="1"/>
          <p:nvPr/>
        </p:nvSpPr>
        <p:spPr>
          <a:xfrm>
            <a:off x="10880975" y="2904600"/>
            <a:ext cx="6209400" cy="28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Qui pourrait rejoindre ? </a:t>
            </a:r>
            <a:endParaRPr sz="3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30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-"/>
            </a:pPr>
            <a:endParaRPr sz="16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20" name="Google Shape;520;g314180df895_0_401"/>
          <p:cNvSpPr txBox="1"/>
          <p:nvPr/>
        </p:nvSpPr>
        <p:spPr>
          <a:xfrm>
            <a:off x="1481825" y="2877850"/>
            <a:ext cx="5808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L’équipe actuellement</a:t>
            </a:r>
            <a:endParaRPr sz="32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21" name="Google Shape;521;g314180df895_0_401"/>
          <p:cNvSpPr txBox="1"/>
          <p:nvPr/>
        </p:nvSpPr>
        <p:spPr>
          <a:xfrm>
            <a:off x="1481825" y="3799175"/>
            <a:ext cx="7233900" cy="42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oppins"/>
              <a:buChar char="●"/>
            </a:pPr>
            <a:r>
              <a:rPr lang="en-US" sz="2200" i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 compléter si les autres équipes sont pleines</a:t>
            </a:r>
            <a:br>
              <a:rPr lang="en-US" sz="2200" i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sz="2200" i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oppins"/>
              <a:buChar char="●"/>
            </a:pPr>
            <a:r>
              <a:rPr lang="en-US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Rémi, Judicaël, Sophie, Vincent et Antoine</a:t>
            </a:r>
            <a:br>
              <a:rPr lang="en-US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sz="2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oppins"/>
              <a:buChar char="●"/>
            </a:pPr>
            <a:r>
              <a:rPr lang="en-US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Compétences souhaitées : compétences en data science, en développement ou en UX/UI pour imaginer le service de demain avec la prévision.</a:t>
            </a:r>
            <a:br>
              <a:rPr lang="en-US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sz="2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oppins"/>
              <a:buChar char="●"/>
            </a:pPr>
            <a:r>
              <a:rPr lang="en-US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Défis envisagés : </a:t>
            </a:r>
            <a:endParaRPr sz="2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oppins"/>
              <a:buChar char="○"/>
            </a:pPr>
            <a:r>
              <a:rPr lang="en-US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Défi 3</a:t>
            </a:r>
            <a:endParaRPr sz="2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522" name="Google Shape;522;g314180df895_0_401"/>
          <p:cNvGrpSpPr/>
          <p:nvPr/>
        </p:nvGrpSpPr>
        <p:grpSpPr>
          <a:xfrm>
            <a:off x="-1585061" y="847873"/>
            <a:ext cx="6409638" cy="1363467"/>
            <a:chOff x="0" y="-47625"/>
            <a:chExt cx="1688124" cy="359100"/>
          </a:xfrm>
        </p:grpSpPr>
        <p:sp>
          <p:nvSpPr>
            <p:cNvPr id="523" name="Google Shape;523;g314180df895_0_401"/>
            <p:cNvSpPr/>
            <p:nvPr/>
          </p:nvSpPr>
          <p:spPr>
            <a:xfrm>
              <a:off x="0" y="0"/>
              <a:ext cx="1688124" cy="311326"/>
            </a:xfrm>
            <a:custGeom>
              <a:avLst/>
              <a:gdLst/>
              <a:ahLst/>
              <a:cxnLst/>
              <a:rect l="l" t="t" r="r" b="b"/>
              <a:pathLst>
                <a:path w="1688124" h="311326" extrusionOk="0">
                  <a:moveTo>
                    <a:pt x="120786" y="0"/>
                  </a:moveTo>
                  <a:lnTo>
                    <a:pt x="1567337" y="0"/>
                  </a:lnTo>
                  <a:cubicBezTo>
                    <a:pt x="1634046" y="0"/>
                    <a:pt x="1688124" y="54078"/>
                    <a:pt x="1688124" y="120786"/>
                  </a:cubicBezTo>
                  <a:lnTo>
                    <a:pt x="1688124" y="190539"/>
                  </a:lnTo>
                  <a:cubicBezTo>
                    <a:pt x="1688124" y="257248"/>
                    <a:pt x="1634046" y="311326"/>
                    <a:pt x="1567337" y="311326"/>
                  </a:cubicBezTo>
                  <a:lnTo>
                    <a:pt x="120786" y="311326"/>
                  </a:lnTo>
                  <a:cubicBezTo>
                    <a:pt x="54078" y="311326"/>
                    <a:pt x="0" y="257248"/>
                    <a:pt x="0" y="190539"/>
                  </a:cubicBezTo>
                  <a:lnTo>
                    <a:pt x="0" y="120786"/>
                  </a:lnTo>
                  <a:cubicBezTo>
                    <a:pt x="0" y="54078"/>
                    <a:pt x="54078" y="0"/>
                    <a:pt x="120786" y="0"/>
                  </a:cubicBezTo>
                  <a:close/>
                </a:path>
              </a:pathLst>
            </a:custGeom>
            <a:solidFill>
              <a:srgbClr val="4E3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g314180df895_0_401"/>
            <p:cNvSpPr txBox="1"/>
            <p:nvPr/>
          </p:nvSpPr>
          <p:spPr>
            <a:xfrm>
              <a:off x="0" y="-47625"/>
              <a:ext cx="1688100" cy="35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5" name="Google Shape;525;g314180df895_0_401"/>
          <p:cNvSpPr txBox="1"/>
          <p:nvPr/>
        </p:nvSpPr>
        <p:spPr>
          <a:xfrm>
            <a:off x="242525" y="996850"/>
            <a:ext cx="4265100" cy="9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66"/>
              <a:buFont typeface="Arial"/>
              <a:buNone/>
            </a:pPr>
            <a:r>
              <a:rPr lang="en-US" sz="5966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Equipe #7</a:t>
            </a: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0" name="Google Shape;530;g314180df895_0_694"/>
          <p:cNvGrpSpPr/>
          <p:nvPr/>
        </p:nvGrpSpPr>
        <p:grpSpPr>
          <a:xfrm>
            <a:off x="9580335" y="-507963"/>
            <a:ext cx="8967898" cy="10968105"/>
            <a:chOff x="0" y="-47625"/>
            <a:chExt cx="2361900" cy="2888700"/>
          </a:xfrm>
        </p:grpSpPr>
        <p:sp>
          <p:nvSpPr>
            <p:cNvPr id="531" name="Google Shape;531;g314180df895_0_694"/>
            <p:cNvSpPr/>
            <p:nvPr/>
          </p:nvSpPr>
          <p:spPr>
            <a:xfrm>
              <a:off x="0" y="0"/>
              <a:ext cx="2361799" cy="2840986"/>
            </a:xfrm>
            <a:custGeom>
              <a:avLst/>
              <a:gdLst/>
              <a:ahLst/>
              <a:cxnLst/>
              <a:rect l="l" t="t" r="r" b="b"/>
              <a:pathLst>
                <a:path w="2361799" h="2840986" extrusionOk="0">
                  <a:moveTo>
                    <a:pt x="0" y="0"/>
                  </a:moveTo>
                  <a:lnTo>
                    <a:pt x="2361799" y="0"/>
                  </a:lnTo>
                  <a:lnTo>
                    <a:pt x="2361799" y="2840986"/>
                  </a:lnTo>
                  <a:lnTo>
                    <a:pt x="0" y="2840986"/>
                  </a:lnTo>
                  <a:close/>
                </a:path>
              </a:pathLst>
            </a:custGeom>
            <a:solidFill>
              <a:srgbClr val="9B8FC5"/>
            </a:solidFill>
            <a:ln>
              <a:noFill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32" name="Google Shape;532;g314180df895_0_694"/>
            <p:cNvSpPr txBox="1"/>
            <p:nvPr/>
          </p:nvSpPr>
          <p:spPr>
            <a:xfrm>
              <a:off x="0" y="-47625"/>
              <a:ext cx="2361900" cy="288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3" name="Google Shape;533;g314180df895_0_694"/>
          <p:cNvSpPr/>
          <p:nvPr/>
        </p:nvSpPr>
        <p:spPr>
          <a:xfrm>
            <a:off x="-1585061" y="1028700"/>
            <a:ext cx="6410651" cy="1182260"/>
          </a:xfrm>
          <a:custGeom>
            <a:avLst/>
            <a:gdLst/>
            <a:ahLst/>
            <a:cxnLst/>
            <a:rect l="l" t="t" r="r" b="b"/>
            <a:pathLst>
              <a:path w="1688124" h="311326" extrusionOk="0">
                <a:moveTo>
                  <a:pt x="120786" y="0"/>
                </a:moveTo>
                <a:lnTo>
                  <a:pt x="1567337" y="0"/>
                </a:lnTo>
                <a:cubicBezTo>
                  <a:pt x="1634046" y="0"/>
                  <a:pt x="1688124" y="54078"/>
                  <a:pt x="1688124" y="120786"/>
                </a:cubicBezTo>
                <a:lnTo>
                  <a:pt x="1688124" y="190539"/>
                </a:lnTo>
                <a:cubicBezTo>
                  <a:pt x="1688124" y="257248"/>
                  <a:pt x="1634046" y="311326"/>
                  <a:pt x="1567337" y="311326"/>
                </a:cubicBezTo>
                <a:lnTo>
                  <a:pt x="120786" y="311326"/>
                </a:lnTo>
                <a:cubicBezTo>
                  <a:pt x="54078" y="311326"/>
                  <a:pt x="0" y="257248"/>
                  <a:pt x="0" y="190539"/>
                </a:cubicBezTo>
                <a:lnTo>
                  <a:pt x="0" y="120786"/>
                </a:lnTo>
                <a:cubicBezTo>
                  <a:pt x="0" y="54078"/>
                  <a:pt x="54078" y="0"/>
                  <a:pt x="120786" y="0"/>
                </a:cubicBezTo>
                <a:close/>
              </a:path>
            </a:pathLst>
          </a:custGeom>
          <a:solidFill>
            <a:srgbClr val="4E33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g314180df895_0_694"/>
          <p:cNvSpPr txBox="1"/>
          <p:nvPr/>
        </p:nvSpPr>
        <p:spPr>
          <a:xfrm>
            <a:off x="-1585061" y="847873"/>
            <a:ext cx="6409500" cy="1363500"/>
          </a:xfrm>
          <a:prstGeom prst="rect">
            <a:avLst/>
          </a:prstGeom>
          <a:solidFill>
            <a:srgbClr val="E72F69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4772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35" name="Google Shape;535;g314180df895_0_694"/>
          <p:cNvGrpSpPr/>
          <p:nvPr/>
        </p:nvGrpSpPr>
        <p:grpSpPr>
          <a:xfrm>
            <a:off x="4999223" y="847873"/>
            <a:ext cx="2018508" cy="1363467"/>
            <a:chOff x="0" y="-47625"/>
            <a:chExt cx="531620" cy="359100"/>
          </a:xfrm>
        </p:grpSpPr>
        <p:sp>
          <p:nvSpPr>
            <p:cNvPr id="536" name="Google Shape;536;g314180df895_0_694"/>
            <p:cNvSpPr/>
            <p:nvPr/>
          </p:nvSpPr>
          <p:spPr>
            <a:xfrm>
              <a:off x="0" y="0"/>
              <a:ext cx="531620" cy="311326"/>
            </a:xfrm>
            <a:custGeom>
              <a:avLst/>
              <a:gdLst/>
              <a:ahLst/>
              <a:cxnLst/>
              <a:rect l="l" t="t" r="r" b="b"/>
              <a:pathLst>
                <a:path w="531620" h="311326" extrusionOk="0">
                  <a:moveTo>
                    <a:pt x="155663" y="0"/>
                  </a:moveTo>
                  <a:lnTo>
                    <a:pt x="375957" y="0"/>
                  </a:lnTo>
                  <a:cubicBezTo>
                    <a:pt x="417242" y="0"/>
                    <a:pt x="456835" y="16400"/>
                    <a:pt x="486028" y="45593"/>
                  </a:cubicBezTo>
                  <a:cubicBezTo>
                    <a:pt x="515220" y="74785"/>
                    <a:pt x="531620" y="114378"/>
                    <a:pt x="531620" y="155663"/>
                  </a:cubicBezTo>
                  <a:lnTo>
                    <a:pt x="531620" y="155663"/>
                  </a:lnTo>
                  <a:cubicBezTo>
                    <a:pt x="531620" y="241633"/>
                    <a:pt x="461928" y="311326"/>
                    <a:pt x="375957" y="311326"/>
                  </a:cubicBezTo>
                  <a:lnTo>
                    <a:pt x="155663" y="311326"/>
                  </a:lnTo>
                  <a:cubicBezTo>
                    <a:pt x="69693" y="311326"/>
                    <a:pt x="0" y="241633"/>
                    <a:pt x="0" y="155663"/>
                  </a:cubicBezTo>
                  <a:lnTo>
                    <a:pt x="0" y="155663"/>
                  </a:lnTo>
                  <a:cubicBezTo>
                    <a:pt x="0" y="69693"/>
                    <a:pt x="69693" y="0"/>
                    <a:pt x="155663" y="0"/>
                  </a:cubicBezTo>
                  <a:close/>
                </a:path>
              </a:pathLst>
            </a:custGeom>
            <a:solidFill>
              <a:srgbClr val="6FB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g314180df895_0_694"/>
            <p:cNvSpPr txBox="1"/>
            <p:nvPr/>
          </p:nvSpPr>
          <p:spPr>
            <a:xfrm>
              <a:off x="0" y="-47625"/>
              <a:ext cx="531600" cy="35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8" name="Google Shape;538;g314180df895_0_694"/>
          <p:cNvGrpSpPr/>
          <p:nvPr/>
        </p:nvGrpSpPr>
        <p:grpSpPr>
          <a:xfrm>
            <a:off x="7289779" y="847873"/>
            <a:ext cx="1183494" cy="1363467"/>
            <a:chOff x="0" y="-47625"/>
            <a:chExt cx="311700" cy="359100"/>
          </a:xfrm>
        </p:grpSpPr>
        <p:sp>
          <p:nvSpPr>
            <p:cNvPr id="539" name="Google Shape;539;g314180df895_0_694"/>
            <p:cNvSpPr/>
            <p:nvPr/>
          </p:nvSpPr>
          <p:spPr>
            <a:xfrm>
              <a:off x="0" y="0"/>
              <a:ext cx="311685" cy="311326"/>
            </a:xfrm>
            <a:custGeom>
              <a:avLst/>
              <a:gdLst/>
              <a:ahLst/>
              <a:cxnLst/>
              <a:rect l="l" t="t" r="r" b="b"/>
              <a:pathLst>
                <a:path w="311685" h="311326" extrusionOk="0">
                  <a:moveTo>
                    <a:pt x="155663" y="0"/>
                  </a:moveTo>
                  <a:lnTo>
                    <a:pt x="156023" y="0"/>
                  </a:lnTo>
                  <a:cubicBezTo>
                    <a:pt x="241993" y="0"/>
                    <a:pt x="311685" y="69693"/>
                    <a:pt x="311685" y="155663"/>
                  </a:cubicBezTo>
                  <a:lnTo>
                    <a:pt x="311685" y="155663"/>
                  </a:lnTo>
                  <a:cubicBezTo>
                    <a:pt x="311685" y="196947"/>
                    <a:pt x="295285" y="236541"/>
                    <a:pt x="266093" y="265733"/>
                  </a:cubicBezTo>
                  <a:cubicBezTo>
                    <a:pt x="236900" y="294925"/>
                    <a:pt x="197307" y="311326"/>
                    <a:pt x="156023" y="311326"/>
                  </a:cubicBezTo>
                  <a:lnTo>
                    <a:pt x="155663" y="311326"/>
                  </a:lnTo>
                  <a:cubicBezTo>
                    <a:pt x="69693" y="311326"/>
                    <a:pt x="0" y="241633"/>
                    <a:pt x="0" y="155663"/>
                  </a:cubicBezTo>
                  <a:lnTo>
                    <a:pt x="0" y="155663"/>
                  </a:lnTo>
                  <a:cubicBezTo>
                    <a:pt x="0" y="69693"/>
                    <a:pt x="69693" y="0"/>
                    <a:pt x="155663" y="0"/>
                  </a:cubicBezTo>
                  <a:close/>
                </a:path>
              </a:pathLst>
            </a:custGeom>
            <a:solidFill>
              <a:srgbClr val="9B8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g314180df895_0_694"/>
            <p:cNvSpPr txBox="1"/>
            <p:nvPr/>
          </p:nvSpPr>
          <p:spPr>
            <a:xfrm>
              <a:off x="0" y="-47625"/>
              <a:ext cx="311700" cy="35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1" name="Google Shape;541;g314180df895_0_694"/>
          <p:cNvGrpSpPr/>
          <p:nvPr/>
        </p:nvGrpSpPr>
        <p:grpSpPr>
          <a:xfrm>
            <a:off x="15116269" y="9589521"/>
            <a:ext cx="1943649" cy="1943649"/>
            <a:chOff x="0" y="0"/>
            <a:chExt cx="812800" cy="812800"/>
          </a:xfrm>
        </p:grpSpPr>
        <p:sp>
          <p:nvSpPr>
            <p:cNvPr id="542" name="Google Shape;542;g314180df895_0_69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g314180df895_0_694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4" name="Google Shape;544;g314180df895_0_694"/>
          <p:cNvGrpSpPr/>
          <p:nvPr/>
        </p:nvGrpSpPr>
        <p:grpSpPr>
          <a:xfrm>
            <a:off x="16786255" y="9040801"/>
            <a:ext cx="548721" cy="548721"/>
            <a:chOff x="0" y="0"/>
            <a:chExt cx="812800" cy="812800"/>
          </a:xfrm>
        </p:grpSpPr>
        <p:sp>
          <p:nvSpPr>
            <p:cNvPr id="545" name="Google Shape;545;g314180df895_0_69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g314180df895_0_694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7" name="Google Shape;547;g314180df895_0_694"/>
          <p:cNvGrpSpPr/>
          <p:nvPr/>
        </p:nvGrpSpPr>
        <p:grpSpPr>
          <a:xfrm>
            <a:off x="4027384" y="9589521"/>
            <a:ext cx="1943649" cy="1943649"/>
            <a:chOff x="0" y="0"/>
            <a:chExt cx="812800" cy="812800"/>
          </a:xfrm>
        </p:grpSpPr>
        <p:sp>
          <p:nvSpPr>
            <p:cNvPr id="548" name="Google Shape;548;g314180df895_0_69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sq" cmpd="sng">
              <a:solidFill>
                <a:srgbClr val="E72F6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g314180df895_0_694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0" name="Google Shape;550;g314180df895_0_694"/>
          <p:cNvGrpSpPr/>
          <p:nvPr/>
        </p:nvGrpSpPr>
        <p:grpSpPr>
          <a:xfrm>
            <a:off x="3723135" y="9258300"/>
            <a:ext cx="548721" cy="548721"/>
            <a:chOff x="0" y="0"/>
            <a:chExt cx="812800" cy="812800"/>
          </a:xfrm>
        </p:grpSpPr>
        <p:sp>
          <p:nvSpPr>
            <p:cNvPr id="551" name="Google Shape;551;g314180df895_0_69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72F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g314180df895_0_694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3" name="Google Shape;553;g314180df895_0_694"/>
          <p:cNvSpPr txBox="1"/>
          <p:nvPr/>
        </p:nvSpPr>
        <p:spPr>
          <a:xfrm>
            <a:off x="242525" y="996850"/>
            <a:ext cx="4265100" cy="9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66"/>
              <a:buFont typeface="Arial"/>
              <a:buNone/>
            </a:pPr>
            <a:r>
              <a:rPr lang="en-US" sz="5966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Equipe #8</a:t>
            </a: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554" name="Google Shape;554;g314180df895_0_694"/>
          <p:cNvGrpSpPr/>
          <p:nvPr/>
        </p:nvGrpSpPr>
        <p:grpSpPr>
          <a:xfrm>
            <a:off x="17316161" y="630565"/>
            <a:ext cx="1943649" cy="1943649"/>
            <a:chOff x="0" y="0"/>
            <a:chExt cx="812800" cy="812800"/>
          </a:xfrm>
        </p:grpSpPr>
        <p:sp>
          <p:nvSpPr>
            <p:cNvPr id="555" name="Google Shape;555;g314180df895_0_69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sq" cmpd="sng">
              <a:solidFill>
                <a:srgbClr val="6FBCF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g314180df895_0_694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7" name="Google Shape;557;g314180df895_0_694"/>
          <p:cNvGrpSpPr/>
          <p:nvPr/>
        </p:nvGrpSpPr>
        <p:grpSpPr>
          <a:xfrm>
            <a:off x="16710580" y="2158272"/>
            <a:ext cx="548721" cy="548721"/>
            <a:chOff x="0" y="0"/>
            <a:chExt cx="812800" cy="812800"/>
          </a:xfrm>
        </p:grpSpPr>
        <p:sp>
          <p:nvSpPr>
            <p:cNvPr id="558" name="Google Shape;558;g314180df895_0_69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FB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g314180df895_0_694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0" name="Google Shape;560;g314180df895_0_694"/>
          <p:cNvSpPr txBox="1"/>
          <p:nvPr/>
        </p:nvSpPr>
        <p:spPr>
          <a:xfrm>
            <a:off x="1481825" y="2877850"/>
            <a:ext cx="5808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L’équipe actuellement</a:t>
            </a:r>
            <a:endParaRPr sz="32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1" name="Google Shape;561;g314180df895_0_694"/>
          <p:cNvSpPr txBox="1"/>
          <p:nvPr/>
        </p:nvSpPr>
        <p:spPr>
          <a:xfrm>
            <a:off x="1481825" y="3799175"/>
            <a:ext cx="7233900" cy="11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oppins"/>
              <a:buChar char="●"/>
            </a:pPr>
            <a:r>
              <a:rPr lang="en-US" sz="2200" i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 compléter si les autres équipes sont pleines</a:t>
            </a:r>
            <a:br>
              <a:rPr lang="en-US" sz="2200" i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sz="2200" i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oppins"/>
              <a:buChar char="●"/>
            </a:pPr>
            <a:r>
              <a:rPr lang="en-US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Simon, Nawel, Corentin, Achille, Zakaria</a:t>
            </a:r>
            <a:endParaRPr sz="2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2" name="Google Shape;562;g314180df895_0_694"/>
          <p:cNvSpPr/>
          <p:nvPr/>
        </p:nvSpPr>
        <p:spPr>
          <a:xfrm>
            <a:off x="8766162" y="7847250"/>
            <a:ext cx="12700215" cy="1467911"/>
          </a:xfrm>
          <a:custGeom>
            <a:avLst/>
            <a:gdLst/>
            <a:ahLst/>
            <a:cxnLst/>
            <a:rect l="l" t="t" r="r" b="b"/>
            <a:pathLst>
              <a:path w="12700215" h="1467911" extrusionOk="0">
                <a:moveTo>
                  <a:pt x="0" y="0"/>
                </a:moveTo>
                <a:lnTo>
                  <a:pt x="12700215" y="0"/>
                </a:lnTo>
                <a:lnTo>
                  <a:pt x="12700215" y="1467911"/>
                </a:lnTo>
                <a:lnTo>
                  <a:pt x="0" y="146791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7" name="Google Shape;567;g314180df895_0_769"/>
          <p:cNvGrpSpPr/>
          <p:nvPr/>
        </p:nvGrpSpPr>
        <p:grpSpPr>
          <a:xfrm>
            <a:off x="9580335" y="-507963"/>
            <a:ext cx="8967898" cy="10968105"/>
            <a:chOff x="0" y="-47625"/>
            <a:chExt cx="2361900" cy="2888700"/>
          </a:xfrm>
        </p:grpSpPr>
        <p:sp>
          <p:nvSpPr>
            <p:cNvPr id="568" name="Google Shape;568;g314180df895_0_769"/>
            <p:cNvSpPr/>
            <p:nvPr/>
          </p:nvSpPr>
          <p:spPr>
            <a:xfrm>
              <a:off x="0" y="0"/>
              <a:ext cx="2361799" cy="2840986"/>
            </a:xfrm>
            <a:custGeom>
              <a:avLst/>
              <a:gdLst/>
              <a:ahLst/>
              <a:cxnLst/>
              <a:rect l="l" t="t" r="r" b="b"/>
              <a:pathLst>
                <a:path w="2361799" h="2840986" extrusionOk="0">
                  <a:moveTo>
                    <a:pt x="0" y="0"/>
                  </a:moveTo>
                  <a:lnTo>
                    <a:pt x="2361799" y="0"/>
                  </a:lnTo>
                  <a:lnTo>
                    <a:pt x="2361799" y="2840986"/>
                  </a:lnTo>
                  <a:lnTo>
                    <a:pt x="0" y="2840986"/>
                  </a:lnTo>
                  <a:close/>
                </a:path>
              </a:pathLst>
            </a:custGeom>
            <a:solidFill>
              <a:srgbClr val="9B8FC5"/>
            </a:solidFill>
            <a:ln>
              <a:noFill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69" name="Google Shape;569;g314180df895_0_769"/>
            <p:cNvSpPr txBox="1"/>
            <p:nvPr/>
          </p:nvSpPr>
          <p:spPr>
            <a:xfrm>
              <a:off x="0" y="-47625"/>
              <a:ext cx="2361900" cy="288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0" name="Google Shape;570;g314180df895_0_769"/>
          <p:cNvSpPr/>
          <p:nvPr/>
        </p:nvSpPr>
        <p:spPr>
          <a:xfrm>
            <a:off x="-1585061" y="1028700"/>
            <a:ext cx="6410651" cy="1182260"/>
          </a:xfrm>
          <a:custGeom>
            <a:avLst/>
            <a:gdLst/>
            <a:ahLst/>
            <a:cxnLst/>
            <a:rect l="l" t="t" r="r" b="b"/>
            <a:pathLst>
              <a:path w="1688124" h="311326" extrusionOk="0">
                <a:moveTo>
                  <a:pt x="120786" y="0"/>
                </a:moveTo>
                <a:lnTo>
                  <a:pt x="1567337" y="0"/>
                </a:lnTo>
                <a:cubicBezTo>
                  <a:pt x="1634046" y="0"/>
                  <a:pt x="1688124" y="54078"/>
                  <a:pt x="1688124" y="120786"/>
                </a:cubicBezTo>
                <a:lnTo>
                  <a:pt x="1688124" y="190539"/>
                </a:lnTo>
                <a:cubicBezTo>
                  <a:pt x="1688124" y="257248"/>
                  <a:pt x="1634046" y="311326"/>
                  <a:pt x="1567337" y="311326"/>
                </a:cubicBezTo>
                <a:lnTo>
                  <a:pt x="120786" y="311326"/>
                </a:lnTo>
                <a:cubicBezTo>
                  <a:pt x="54078" y="311326"/>
                  <a:pt x="0" y="257248"/>
                  <a:pt x="0" y="190539"/>
                </a:cubicBezTo>
                <a:lnTo>
                  <a:pt x="0" y="120786"/>
                </a:lnTo>
                <a:cubicBezTo>
                  <a:pt x="0" y="54078"/>
                  <a:pt x="54078" y="0"/>
                  <a:pt x="120786" y="0"/>
                </a:cubicBezTo>
                <a:close/>
              </a:path>
            </a:pathLst>
          </a:custGeom>
          <a:solidFill>
            <a:srgbClr val="4E33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g314180df895_0_769"/>
          <p:cNvSpPr txBox="1"/>
          <p:nvPr/>
        </p:nvSpPr>
        <p:spPr>
          <a:xfrm>
            <a:off x="-1585061" y="847873"/>
            <a:ext cx="6409500" cy="1363500"/>
          </a:xfrm>
          <a:prstGeom prst="rect">
            <a:avLst/>
          </a:prstGeom>
          <a:solidFill>
            <a:srgbClr val="E72F69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4772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72" name="Google Shape;572;g314180df895_0_769"/>
          <p:cNvGrpSpPr/>
          <p:nvPr/>
        </p:nvGrpSpPr>
        <p:grpSpPr>
          <a:xfrm>
            <a:off x="4999223" y="847873"/>
            <a:ext cx="2018508" cy="1363467"/>
            <a:chOff x="0" y="-47625"/>
            <a:chExt cx="531620" cy="359100"/>
          </a:xfrm>
        </p:grpSpPr>
        <p:sp>
          <p:nvSpPr>
            <p:cNvPr id="573" name="Google Shape;573;g314180df895_0_769"/>
            <p:cNvSpPr/>
            <p:nvPr/>
          </p:nvSpPr>
          <p:spPr>
            <a:xfrm>
              <a:off x="0" y="0"/>
              <a:ext cx="531620" cy="311326"/>
            </a:xfrm>
            <a:custGeom>
              <a:avLst/>
              <a:gdLst/>
              <a:ahLst/>
              <a:cxnLst/>
              <a:rect l="l" t="t" r="r" b="b"/>
              <a:pathLst>
                <a:path w="531620" h="311326" extrusionOk="0">
                  <a:moveTo>
                    <a:pt x="155663" y="0"/>
                  </a:moveTo>
                  <a:lnTo>
                    <a:pt x="375957" y="0"/>
                  </a:lnTo>
                  <a:cubicBezTo>
                    <a:pt x="417242" y="0"/>
                    <a:pt x="456835" y="16400"/>
                    <a:pt x="486028" y="45593"/>
                  </a:cubicBezTo>
                  <a:cubicBezTo>
                    <a:pt x="515220" y="74785"/>
                    <a:pt x="531620" y="114378"/>
                    <a:pt x="531620" y="155663"/>
                  </a:cubicBezTo>
                  <a:lnTo>
                    <a:pt x="531620" y="155663"/>
                  </a:lnTo>
                  <a:cubicBezTo>
                    <a:pt x="531620" y="241633"/>
                    <a:pt x="461928" y="311326"/>
                    <a:pt x="375957" y="311326"/>
                  </a:cubicBezTo>
                  <a:lnTo>
                    <a:pt x="155663" y="311326"/>
                  </a:lnTo>
                  <a:cubicBezTo>
                    <a:pt x="69693" y="311326"/>
                    <a:pt x="0" y="241633"/>
                    <a:pt x="0" y="155663"/>
                  </a:cubicBezTo>
                  <a:lnTo>
                    <a:pt x="0" y="155663"/>
                  </a:lnTo>
                  <a:cubicBezTo>
                    <a:pt x="0" y="69693"/>
                    <a:pt x="69693" y="0"/>
                    <a:pt x="155663" y="0"/>
                  </a:cubicBezTo>
                  <a:close/>
                </a:path>
              </a:pathLst>
            </a:custGeom>
            <a:solidFill>
              <a:srgbClr val="6FB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g314180df895_0_769"/>
            <p:cNvSpPr txBox="1"/>
            <p:nvPr/>
          </p:nvSpPr>
          <p:spPr>
            <a:xfrm>
              <a:off x="0" y="-47625"/>
              <a:ext cx="531600" cy="35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5" name="Google Shape;575;g314180df895_0_769"/>
          <p:cNvGrpSpPr/>
          <p:nvPr/>
        </p:nvGrpSpPr>
        <p:grpSpPr>
          <a:xfrm>
            <a:off x="7289779" y="847873"/>
            <a:ext cx="1183494" cy="1363467"/>
            <a:chOff x="0" y="-47625"/>
            <a:chExt cx="311700" cy="359100"/>
          </a:xfrm>
        </p:grpSpPr>
        <p:sp>
          <p:nvSpPr>
            <p:cNvPr id="576" name="Google Shape;576;g314180df895_0_769"/>
            <p:cNvSpPr/>
            <p:nvPr/>
          </p:nvSpPr>
          <p:spPr>
            <a:xfrm>
              <a:off x="0" y="0"/>
              <a:ext cx="311685" cy="311326"/>
            </a:xfrm>
            <a:custGeom>
              <a:avLst/>
              <a:gdLst/>
              <a:ahLst/>
              <a:cxnLst/>
              <a:rect l="l" t="t" r="r" b="b"/>
              <a:pathLst>
                <a:path w="311685" h="311326" extrusionOk="0">
                  <a:moveTo>
                    <a:pt x="155663" y="0"/>
                  </a:moveTo>
                  <a:lnTo>
                    <a:pt x="156023" y="0"/>
                  </a:lnTo>
                  <a:cubicBezTo>
                    <a:pt x="241993" y="0"/>
                    <a:pt x="311685" y="69693"/>
                    <a:pt x="311685" y="155663"/>
                  </a:cubicBezTo>
                  <a:lnTo>
                    <a:pt x="311685" y="155663"/>
                  </a:lnTo>
                  <a:cubicBezTo>
                    <a:pt x="311685" y="196947"/>
                    <a:pt x="295285" y="236541"/>
                    <a:pt x="266093" y="265733"/>
                  </a:cubicBezTo>
                  <a:cubicBezTo>
                    <a:pt x="236900" y="294925"/>
                    <a:pt x="197307" y="311326"/>
                    <a:pt x="156023" y="311326"/>
                  </a:cubicBezTo>
                  <a:lnTo>
                    <a:pt x="155663" y="311326"/>
                  </a:lnTo>
                  <a:cubicBezTo>
                    <a:pt x="69693" y="311326"/>
                    <a:pt x="0" y="241633"/>
                    <a:pt x="0" y="155663"/>
                  </a:cubicBezTo>
                  <a:lnTo>
                    <a:pt x="0" y="155663"/>
                  </a:lnTo>
                  <a:cubicBezTo>
                    <a:pt x="0" y="69693"/>
                    <a:pt x="69693" y="0"/>
                    <a:pt x="155663" y="0"/>
                  </a:cubicBezTo>
                  <a:close/>
                </a:path>
              </a:pathLst>
            </a:custGeom>
            <a:solidFill>
              <a:srgbClr val="9B8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g314180df895_0_769"/>
            <p:cNvSpPr txBox="1"/>
            <p:nvPr/>
          </p:nvSpPr>
          <p:spPr>
            <a:xfrm>
              <a:off x="0" y="-47625"/>
              <a:ext cx="311700" cy="35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8" name="Google Shape;578;g314180df895_0_769"/>
          <p:cNvGrpSpPr/>
          <p:nvPr/>
        </p:nvGrpSpPr>
        <p:grpSpPr>
          <a:xfrm>
            <a:off x="15116269" y="9589521"/>
            <a:ext cx="1943649" cy="1943649"/>
            <a:chOff x="0" y="0"/>
            <a:chExt cx="812800" cy="812800"/>
          </a:xfrm>
        </p:grpSpPr>
        <p:sp>
          <p:nvSpPr>
            <p:cNvPr id="579" name="Google Shape;579;g314180df895_0_76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g314180df895_0_769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1" name="Google Shape;581;g314180df895_0_769"/>
          <p:cNvGrpSpPr/>
          <p:nvPr/>
        </p:nvGrpSpPr>
        <p:grpSpPr>
          <a:xfrm>
            <a:off x="16786255" y="9040801"/>
            <a:ext cx="548721" cy="548721"/>
            <a:chOff x="0" y="0"/>
            <a:chExt cx="812800" cy="812800"/>
          </a:xfrm>
        </p:grpSpPr>
        <p:sp>
          <p:nvSpPr>
            <p:cNvPr id="582" name="Google Shape;582;g314180df895_0_76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g314180df895_0_769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4" name="Google Shape;584;g314180df895_0_769"/>
          <p:cNvGrpSpPr/>
          <p:nvPr/>
        </p:nvGrpSpPr>
        <p:grpSpPr>
          <a:xfrm>
            <a:off x="4027384" y="9589521"/>
            <a:ext cx="1943649" cy="1943649"/>
            <a:chOff x="0" y="0"/>
            <a:chExt cx="812800" cy="812800"/>
          </a:xfrm>
        </p:grpSpPr>
        <p:sp>
          <p:nvSpPr>
            <p:cNvPr id="585" name="Google Shape;585;g314180df895_0_76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sq" cmpd="sng">
              <a:solidFill>
                <a:srgbClr val="E72F6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g314180df895_0_769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7" name="Google Shape;587;g314180df895_0_769"/>
          <p:cNvGrpSpPr/>
          <p:nvPr/>
        </p:nvGrpSpPr>
        <p:grpSpPr>
          <a:xfrm>
            <a:off x="3723135" y="9258300"/>
            <a:ext cx="548721" cy="548721"/>
            <a:chOff x="0" y="0"/>
            <a:chExt cx="812800" cy="812800"/>
          </a:xfrm>
        </p:grpSpPr>
        <p:sp>
          <p:nvSpPr>
            <p:cNvPr id="588" name="Google Shape;588;g314180df895_0_76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72F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g314180df895_0_769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0" name="Google Shape;590;g314180df895_0_769"/>
          <p:cNvSpPr txBox="1"/>
          <p:nvPr/>
        </p:nvSpPr>
        <p:spPr>
          <a:xfrm>
            <a:off x="242525" y="996850"/>
            <a:ext cx="4265100" cy="9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66"/>
              <a:buFont typeface="Arial"/>
              <a:buNone/>
            </a:pPr>
            <a:r>
              <a:rPr lang="en-US" sz="5966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Equipe #9</a:t>
            </a: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591" name="Google Shape;591;g314180df895_0_769"/>
          <p:cNvGrpSpPr/>
          <p:nvPr/>
        </p:nvGrpSpPr>
        <p:grpSpPr>
          <a:xfrm>
            <a:off x="17316161" y="630565"/>
            <a:ext cx="1943649" cy="1943649"/>
            <a:chOff x="0" y="0"/>
            <a:chExt cx="812800" cy="812800"/>
          </a:xfrm>
        </p:grpSpPr>
        <p:sp>
          <p:nvSpPr>
            <p:cNvPr id="592" name="Google Shape;592;g314180df895_0_76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sq" cmpd="sng">
              <a:solidFill>
                <a:srgbClr val="6FBCF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g314180df895_0_769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4" name="Google Shape;594;g314180df895_0_769"/>
          <p:cNvGrpSpPr/>
          <p:nvPr/>
        </p:nvGrpSpPr>
        <p:grpSpPr>
          <a:xfrm>
            <a:off x="16710580" y="2158272"/>
            <a:ext cx="548721" cy="548721"/>
            <a:chOff x="0" y="0"/>
            <a:chExt cx="812800" cy="812800"/>
          </a:xfrm>
        </p:grpSpPr>
        <p:sp>
          <p:nvSpPr>
            <p:cNvPr id="595" name="Google Shape;595;g314180df895_0_76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FB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g314180df895_0_769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7" name="Google Shape;597;g314180df895_0_769"/>
          <p:cNvSpPr txBox="1"/>
          <p:nvPr/>
        </p:nvSpPr>
        <p:spPr>
          <a:xfrm>
            <a:off x="1481825" y="2877850"/>
            <a:ext cx="5808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L’équipe actuellement</a:t>
            </a:r>
            <a:endParaRPr sz="32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8" name="Google Shape;598;g314180df895_0_769"/>
          <p:cNvSpPr txBox="1"/>
          <p:nvPr/>
        </p:nvSpPr>
        <p:spPr>
          <a:xfrm>
            <a:off x="1481825" y="3799175"/>
            <a:ext cx="7233900" cy="15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oppins"/>
              <a:buChar char="●"/>
            </a:pPr>
            <a:r>
              <a:rPr lang="en-US" sz="2200" i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 compléter si les autres équipes sont pleines</a:t>
            </a:r>
            <a:br>
              <a:rPr lang="en-US" sz="2200" i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sz="2200" i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oppins"/>
              <a:buChar char="●"/>
            </a:pPr>
            <a:r>
              <a:rPr lang="en-US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Carloine, Saoussen, Andres, Antonio, Florian, Blandine et Gaël</a:t>
            </a:r>
            <a:endParaRPr sz="2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9" name="Google Shape;599;g314180df895_0_769"/>
          <p:cNvSpPr/>
          <p:nvPr/>
        </p:nvSpPr>
        <p:spPr>
          <a:xfrm>
            <a:off x="8766162" y="7847250"/>
            <a:ext cx="12700215" cy="1467911"/>
          </a:xfrm>
          <a:custGeom>
            <a:avLst/>
            <a:gdLst/>
            <a:ahLst/>
            <a:cxnLst/>
            <a:rect l="l" t="t" r="r" b="b"/>
            <a:pathLst>
              <a:path w="12700215" h="1467911" extrusionOk="0">
                <a:moveTo>
                  <a:pt x="0" y="0"/>
                </a:moveTo>
                <a:lnTo>
                  <a:pt x="12700215" y="0"/>
                </a:lnTo>
                <a:lnTo>
                  <a:pt x="12700215" y="1467911"/>
                </a:lnTo>
                <a:lnTo>
                  <a:pt x="0" y="146791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oogle Shape;604;g314ba0c9ff7_0_20"/>
          <p:cNvGrpSpPr/>
          <p:nvPr/>
        </p:nvGrpSpPr>
        <p:grpSpPr>
          <a:xfrm>
            <a:off x="9580335" y="-507963"/>
            <a:ext cx="8967898" cy="10968105"/>
            <a:chOff x="0" y="-47625"/>
            <a:chExt cx="2361900" cy="2888700"/>
          </a:xfrm>
        </p:grpSpPr>
        <p:sp>
          <p:nvSpPr>
            <p:cNvPr id="605" name="Google Shape;605;g314ba0c9ff7_0_20"/>
            <p:cNvSpPr/>
            <p:nvPr/>
          </p:nvSpPr>
          <p:spPr>
            <a:xfrm>
              <a:off x="0" y="0"/>
              <a:ext cx="2361799" cy="2840986"/>
            </a:xfrm>
            <a:custGeom>
              <a:avLst/>
              <a:gdLst/>
              <a:ahLst/>
              <a:cxnLst/>
              <a:rect l="l" t="t" r="r" b="b"/>
              <a:pathLst>
                <a:path w="2361799" h="2840986" extrusionOk="0">
                  <a:moveTo>
                    <a:pt x="0" y="0"/>
                  </a:moveTo>
                  <a:lnTo>
                    <a:pt x="2361799" y="0"/>
                  </a:lnTo>
                  <a:lnTo>
                    <a:pt x="2361799" y="2840986"/>
                  </a:lnTo>
                  <a:lnTo>
                    <a:pt x="0" y="2840986"/>
                  </a:lnTo>
                  <a:close/>
                </a:path>
              </a:pathLst>
            </a:custGeom>
            <a:solidFill>
              <a:srgbClr val="9B8FC5"/>
            </a:solidFill>
            <a:ln>
              <a:noFill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06" name="Google Shape;606;g314ba0c9ff7_0_20"/>
            <p:cNvSpPr txBox="1"/>
            <p:nvPr/>
          </p:nvSpPr>
          <p:spPr>
            <a:xfrm>
              <a:off x="0" y="-47625"/>
              <a:ext cx="2361900" cy="288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7" name="Google Shape;607;g314ba0c9ff7_0_20"/>
          <p:cNvSpPr/>
          <p:nvPr/>
        </p:nvSpPr>
        <p:spPr>
          <a:xfrm>
            <a:off x="-1585061" y="1028700"/>
            <a:ext cx="6410651" cy="1182260"/>
          </a:xfrm>
          <a:custGeom>
            <a:avLst/>
            <a:gdLst/>
            <a:ahLst/>
            <a:cxnLst/>
            <a:rect l="l" t="t" r="r" b="b"/>
            <a:pathLst>
              <a:path w="1688124" h="311326" extrusionOk="0">
                <a:moveTo>
                  <a:pt x="120786" y="0"/>
                </a:moveTo>
                <a:lnTo>
                  <a:pt x="1567337" y="0"/>
                </a:lnTo>
                <a:cubicBezTo>
                  <a:pt x="1634046" y="0"/>
                  <a:pt x="1688124" y="54078"/>
                  <a:pt x="1688124" y="120786"/>
                </a:cubicBezTo>
                <a:lnTo>
                  <a:pt x="1688124" y="190539"/>
                </a:lnTo>
                <a:cubicBezTo>
                  <a:pt x="1688124" y="257248"/>
                  <a:pt x="1634046" y="311326"/>
                  <a:pt x="1567337" y="311326"/>
                </a:cubicBezTo>
                <a:lnTo>
                  <a:pt x="120786" y="311326"/>
                </a:lnTo>
                <a:cubicBezTo>
                  <a:pt x="54078" y="311326"/>
                  <a:pt x="0" y="257248"/>
                  <a:pt x="0" y="190539"/>
                </a:cubicBezTo>
                <a:lnTo>
                  <a:pt x="0" y="120786"/>
                </a:lnTo>
                <a:cubicBezTo>
                  <a:pt x="0" y="54078"/>
                  <a:pt x="54078" y="0"/>
                  <a:pt x="120786" y="0"/>
                </a:cubicBezTo>
                <a:close/>
              </a:path>
            </a:pathLst>
          </a:custGeom>
          <a:solidFill>
            <a:srgbClr val="4E33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g314ba0c9ff7_0_20"/>
          <p:cNvSpPr txBox="1"/>
          <p:nvPr/>
        </p:nvSpPr>
        <p:spPr>
          <a:xfrm>
            <a:off x="-1585061" y="847873"/>
            <a:ext cx="6409500" cy="1363500"/>
          </a:xfrm>
          <a:prstGeom prst="rect">
            <a:avLst/>
          </a:prstGeom>
          <a:solidFill>
            <a:srgbClr val="E72F69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4772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09" name="Google Shape;609;g314ba0c9ff7_0_20"/>
          <p:cNvGrpSpPr/>
          <p:nvPr/>
        </p:nvGrpSpPr>
        <p:grpSpPr>
          <a:xfrm>
            <a:off x="4999223" y="847873"/>
            <a:ext cx="2018508" cy="1363467"/>
            <a:chOff x="0" y="-47625"/>
            <a:chExt cx="531620" cy="359100"/>
          </a:xfrm>
        </p:grpSpPr>
        <p:sp>
          <p:nvSpPr>
            <p:cNvPr id="610" name="Google Shape;610;g314ba0c9ff7_0_20"/>
            <p:cNvSpPr/>
            <p:nvPr/>
          </p:nvSpPr>
          <p:spPr>
            <a:xfrm>
              <a:off x="0" y="0"/>
              <a:ext cx="531620" cy="311326"/>
            </a:xfrm>
            <a:custGeom>
              <a:avLst/>
              <a:gdLst/>
              <a:ahLst/>
              <a:cxnLst/>
              <a:rect l="l" t="t" r="r" b="b"/>
              <a:pathLst>
                <a:path w="531620" h="311326" extrusionOk="0">
                  <a:moveTo>
                    <a:pt x="155663" y="0"/>
                  </a:moveTo>
                  <a:lnTo>
                    <a:pt x="375957" y="0"/>
                  </a:lnTo>
                  <a:cubicBezTo>
                    <a:pt x="417242" y="0"/>
                    <a:pt x="456835" y="16400"/>
                    <a:pt x="486028" y="45593"/>
                  </a:cubicBezTo>
                  <a:cubicBezTo>
                    <a:pt x="515220" y="74785"/>
                    <a:pt x="531620" y="114378"/>
                    <a:pt x="531620" y="155663"/>
                  </a:cubicBezTo>
                  <a:lnTo>
                    <a:pt x="531620" y="155663"/>
                  </a:lnTo>
                  <a:cubicBezTo>
                    <a:pt x="531620" y="241633"/>
                    <a:pt x="461928" y="311326"/>
                    <a:pt x="375957" y="311326"/>
                  </a:cubicBezTo>
                  <a:lnTo>
                    <a:pt x="155663" y="311326"/>
                  </a:lnTo>
                  <a:cubicBezTo>
                    <a:pt x="69693" y="311326"/>
                    <a:pt x="0" y="241633"/>
                    <a:pt x="0" y="155663"/>
                  </a:cubicBezTo>
                  <a:lnTo>
                    <a:pt x="0" y="155663"/>
                  </a:lnTo>
                  <a:cubicBezTo>
                    <a:pt x="0" y="69693"/>
                    <a:pt x="69693" y="0"/>
                    <a:pt x="155663" y="0"/>
                  </a:cubicBezTo>
                  <a:close/>
                </a:path>
              </a:pathLst>
            </a:custGeom>
            <a:solidFill>
              <a:srgbClr val="6FB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g314ba0c9ff7_0_20"/>
            <p:cNvSpPr txBox="1"/>
            <p:nvPr/>
          </p:nvSpPr>
          <p:spPr>
            <a:xfrm>
              <a:off x="0" y="-47625"/>
              <a:ext cx="531600" cy="35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2" name="Google Shape;612;g314ba0c9ff7_0_20"/>
          <p:cNvGrpSpPr/>
          <p:nvPr/>
        </p:nvGrpSpPr>
        <p:grpSpPr>
          <a:xfrm>
            <a:off x="7289779" y="847873"/>
            <a:ext cx="1183494" cy="1363467"/>
            <a:chOff x="0" y="-47625"/>
            <a:chExt cx="311700" cy="359100"/>
          </a:xfrm>
        </p:grpSpPr>
        <p:sp>
          <p:nvSpPr>
            <p:cNvPr id="613" name="Google Shape;613;g314ba0c9ff7_0_20"/>
            <p:cNvSpPr/>
            <p:nvPr/>
          </p:nvSpPr>
          <p:spPr>
            <a:xfrm>
              <a:off x="0" y="0"/>
              <a:ext cx="311685" cy="311326"/>
            </a:xfrm>
            <a:custGeom>
              <a:avLst/>
              <a:gdLst/>
              <a:ahLst/>
              <a:cxnLst/>
              <a:rect l="l" t="t" r="r" b="b"/>
              <a:pathLst>
                <a:path w="311685" h="311326" extrusionOk="0">
                  <a:moveTo>
                    <a:pt x="155663" y="0"/>
                  </a:moveTo>
                  <a:lnTo>
                    <a:pt x="156023" y="0"/>
                  </a:lnTo>
                  <a:cubicBezTo>
                    <a:pt x="241993" y="0"/>
                    <a:pt x="311685" y="69693"/>
                    <a:pt x="311685" y="155663"/>
                  </a:cubicBezTo>
                  <a:lnTo>
                    <a:pt x="311685" y="155663"/>
                  </a:lnTo>
                  <a:cubicBezTo>
                    <a:pt x="311685" y="196947"/>
                    <a:pt x="295285" y="236541"/>
                    <a:pt x="266093" y="265733"/>
                  </a:cubicBezTo>
                  <a:cubicBezTo>
                    <a:pt x="236900" y="294925"/>
                    <a:pt x="197307" y="311326"/>
                    <a:pt x="156023" y="311326"/>
                  </a:cubicBezTo>
                  <a:lnTo>
                    <a:pt x="155663" y="311326"/>
                  </a:lnTo>
                  <a:cubicBezTo>
                    <a:pt x="69693" y="311326"/>
                    <a:pt x="0" y="241633"/>
                    <a:pt x="0" y="155663"/>
                  </a:cubicBezTo>
                  <a:lnTo>
                    <a:pt x="0" y="155663"/>
                  </a:lnTo>
                  <a:cubicBezTo>
                    <a:pt x="0" y="69693"/>
                    <a:pt x="69693" y="0"/>
                    <a:pt x="155663" y="0"/>
                  </a:cubicBezTo>
                  <a:close/>
                </a:path>
              </a:pathLst>
            </a:custGeom>
            <a:solidFill>
              <a:srgbClr val="9B8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g314ba0c9ff7_0_20"/>
            <p:cNvSpPr txBox="1"/>
            <p:nvPr/>
          </p:nvSpPr>
          <p:spPr>
            <a:xfrm>
              <a:off x="0" y="-47625"/>
              <a:ext cx="311700" cy="35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5" name="Google Shape;615;g314ba0c9ff7_0_20"/>
          <p:cNvGrpSpPr/>
          <p:nvPr/>
        </p:nvGrpSpPr>
        <p:grpSpPr>
          <a:xfrm>
            <a:off x="15116269" y="9589521"/>
            <a:ext cx="1943649" cy="1943649"/>
            <a:chOff x="0" y="0"/>
            <a:chExt cx="812800" cy="812800"/>
          </a:xfrm>
        </p:grpSpPr>
        <p:sp>
          <p:nvSpPr>
            <p:cNvPr id="616" name="Google Shape;616;g314ba0c9ff7_0_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g314ba0c9ff7_0_20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8" name="Google Shape;618;g314ba0c9ff7_0_20"/>
          <p:cNvGrpSpPr/>
          <p:nvPr/>
        </p:nvGrpSpPr>
        <p:grpSpPr>
          <a:xfrm>
            <a:off x="16786255" y="9040801"/>
            <a:ext cx="548721" cy="548721"/>
            <a:chOff x="0" y="0"/>
            <a:chExt cx="812800" cy="812800"/>
          </a:xfrm>
        </p:grpSpPr>
        <p:sp>
          <p:nvSpPr>
            <p:cNvPr id="619" name="Google Shape;619;g314ba0c9ff7_0_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g314ba0c9ff7_0_20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1" name="Google Shape;621;g314ba0c9ff7_0_20"/>
          <p:cNvGrpSpPr/>
          <p:nvPr/>
        </p:nvGrpSpPr>
        <p:grpSpPr>
          <a:xfrm>
            <a:off x="4027384" y="9589521"/>
            <a:ext cx="1943649" cy="1943649"/>
            <a:chOff x="0" y="0"/>
            <a:chExt cx="812800" cy="812800"/>
          </a:xfrm>
        </p:grpSpPr>
        <p:sp>
          <p:nvSpPr>
            <p:cNvPr id="622" name="Google Shape;622;g314ba0c9ff7_0_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sq" cmpd="sng">
              <a:solidFill>
                <a:srgbClr val="E72F6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g314ba0c9ff7_0_20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4" name="Google Shape;624;g314ba0c9ff7_0_20"/>
          <p:cNvGrpSpPr/>
          <p:nvPr/>
        </p:nvGrpSpPr>
        <p:grpSpPr>
          <a:xfrm>
            <a:off x="3723135" y="9258300"/>
            <a:ext cx="548721" cy="548721"/>
            <a:chOff x="0" y="0"/>
            <a:chExt cx="812800" cy="812800"/>
          </a:xfrm>
        </p:grpSpPr>
        <p:sp>
          <p:nvSpPr>
            <p:cNvPr id="625" name="Google Shape;625;g314ba0c9ff7_0_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72F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g314ba0c9ff7_0_20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7" name="Google Shape;627;g314ba0c9ff7_0_20"/>
          <p:cNvSpPr txBox="1"/>
          <p:nvPr/>
        </p:nvSpPr>
        <p:spPr>
          <a:xfrm>
            <a:off x="242525" y="996850"/>
            <a:ext cx="4265100" cy="9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66"/>
              <a:buFont typeface="Arial"/>
              <a:buNone/>
            </a:pPr>
            <a:r>
              <a:rPr lang="en-US" sz="5966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Equipe #10</a:t>
            </a: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628" name="Google Shape;628;g314ba0c9ff7_0_20"/>
          <p:cNvGrpSpPr/>
          <p:nvPr/>
        </p:nvGrpSpPr>
        <p:grpSpPr>
          <a:xfrm>
            <a:off x="17316161" y="630565"/>
            <a:ext cx="1943649" cy="1943649"/>
            <a:chOff x="0" y="0"/>
            <a:chExt cx="812800" cy="812800"/>
          </a:xfrm>
        </p:grpSpPr>
        <p:sp>
          <p:nvSpPr>
            <p:cNvPr id="629" name="Google Shape;629;g314ba0c9ff7_0_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sq" cmpd="sng">
              <a:solidFill>
                <a:srgbClr val="6FBCF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g314ba0c9ff7_0_20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1" name="Google Shape;631;g314ba0c9ff7_0_20"/>
          <p:cNvGrpSpPr/>
          <p:nvPr/>
        </p:nvGrpSpPr>
        <p:grpSpPr>
          <a:xfrm>
            <a:off x="16710580" y="2158272"/>
            <a:ext cx="548721" cy="548721"/>
            <a:chOff x="0" y="0"/>
            <a:chExt cx="812800" cy="812800"/>
          </a:xfrm>
        </p:grpSpPr>
        <p:sp>
          <p:nvSpPr>
            <p:cNvPr id="632" name="Google Shape;632;g314ba0c9ff7_0_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FB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g314ba0c9ff7_0_20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4" name="Google Shape;634;g314ba0c9ff7_0_20"/>
          <p:cNvSpPr txBox="1"/>
          <p:nvPr/>
        </p:nvSpPr>
        <p:spPr>
          <a:xfrm>
            <a:off x="1481825" y="2877850"/>
            <a:ext cx="5808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L’équipe actuellement</a:t>
            </a:r>
            <a:endParaRPr sz="32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35" name="Google Shape;635;g314ba0c9ff7_0_20"/>
          <p:cNvSpPr txBox="1"/>
          <p:nvPr/>
        </p:nvSpPr>
        <p:spPr>
          <a:xfrm>
            <a:off x="1481825" y="3799175"/>
            <a:ext cx="7233900" cy="11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oppins"/>
              <a:buChar char="●"/>
            </a:pPr>
            <a:r>
              <a:rPr lang="en-US" sz="2200" i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 compléter si les autres équipes sont pleines</a:t>
            </a:r>
            <a:br>
              <a:rPr lang="en-US" sz="2200" i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sz="2200" i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oppins"/>
              <a:buChar char="●"/>
            </a:pPr>
            <a:r>
              <a:rPr lang="en-US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Anand, Eva, François, Caspar, Léo, Aurélie, Enora</a:t>
            </a:r>
            <a:endParaRPr sz="2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36" name="Google Shape;636;g314ba0c9ff7_0_20"/>
          <p:cNvSpPr/>
          <p:nvPr/>
        </p:nvSpPr>
        <p:spPr>
          <a:xfrm>
            <a:off x="8766162" y="7847250"/>
            <a:ext cx="12700215" cy="1467911"/>
          </a:xfrm>
          <a:custGeom>
            <a:avLst/>
            <a:gdLst/>
            <a:ahLst/>
            <a:cxnLst/>
            <a:rect l="l" t="t" r="r" b="b"/>
            <a:pathLst>
              <a:path w="12700215" h="1467911" extrusionOk="0">
                <a:moveTo>
                  <a:pt x="0" y="0"/>
                </a:moveTo>
                <a:lnTo>
                  <a:pt x="12700215" y="0"/>
                </a:lnTo>
                <a:lnTo>
                  <a:pt x="12700215" y="1467911"/>
                </a:lnTo>
                <a:lnTo>
                  <a:pt x="0" y="146791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1" name="Google Shape;641;g314180df895_0_555"/>
          <p:cNvGrpSpPr/>
          <p:nvPr/>
        </p:nvGrpSpPr>
        <p:grpSpPr>
          <a:xfrm>
            <a:off x="-1585053" y="847876"/>
            <a:ext cx="14849245" cy="1363467"/>
            <a:chOff x="0" y="-47625"/>
            <a:chExt cx="1688124" cy="359100"/>
          </a:xfrm>
        </p:grpSpPr>
        <p:sp>
          <p:nvSpPr>
            <p:cNvPr id="642" name="Google Shape;642;g314180df895_0_555"/>
            <p:cNvSpPr/>
            <p:nvPr/>
          </p:nvSpPr>
          <p:spPr>
            <a:xfrm>
              <a:off x="0" y="0"/>
              <a:ext cx="1688124" cy="311326"/>
            </a:xfrm>
            <a:custGeom>
              <a:avLst/>
              <a:gdLst/>
              <a:ahLst/>
              <a:cxnLst/>
              <a:rect l="l" t="t" r="r" b="b"/>
              <a:pathLst>
                <a:path w="1688124" h="311326" extrusionOk="0">
                  <a:moveTo>
                    <a:pt x="120786" y="0"/>
                  </a:moveTo>
                  <a:lnTo>
                    <a:pt x="1567337" y="0"/>
                  </a:lnTo>
                  <a:cubicBezTo>
                    <a:pt x="1634046" y="0"/>
                    <a:pt x="1688124" y="54078"/>
                    <a:pt x="1688124" y="120786"/>
                  </a:cubicBezTo>
                  <a:lnTo>
                    <a:pt x="1688124" y="190539"/>
                  </a:lnTo>
                  <a:cubicBezTo>
                    <a:pt x="1688124" y="257248"/>
                    <a:pt x="1634046" y="311326"/>
                    <a:pt x="1567337" y="311326"/>
                  </a:cubicBezTo>
                  <a:lnTo>
                    <a:pt x="120786" y="311326"/>
                  </a:lnTo>
                  <a:cubicBezTo>
                    <a:pt x="54078" y="311326"/>
                    <a:pt x="0" y="257248"/>
                    <a:pt x="0" y="190539"/>
                  </a:cubicBezTo>
                  <a:lnTo>
                    <a:pt x="0" y="120786"/>
                  </a:lnTo>
                  <a:cubicBezTo>
                    <a:pt x="0" y="54078"/>
                    <a:pt x="54078" y="0"/>
                    <a:pt x="120786" y="0"/>
                  </a:cubicBezTo>
                  <a:close/>
                </a:path>
              </a:pathLst>
            </a:custGeom>
            <a:solidFill>
              <a:srgbClr val="4E3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g314180df895_0_555"/>
            <p:cNvSpPr txBox="1"/>
            <p:nvPr/>
          </p:nvSpPr>
          <p:spPr>
            <a:xfrm>
              <a:off x="0" y="-47625"/>
              <a:ext cx="1688100" cy="35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4" name="Google Shape;644;g314180df895_0_555"/>
          <p:cNvGrpSpPr/>
          <p:nvPr/>
        </p:nvGrpSpPr>
        <p:grpSpPr>
          <a:xfrm>
            <a:off x="15116269" y="9589521"/>
            <a:ext cx="1943649" cy="1943649"/>
            <a:chOff x="0" y="0"/>
            <a:chExt cx="812800" cy="812800"/>
          </a:xfrm>
        </p:grpSpPr>
        <p:sp>
          <p:nvSpPr>
            <p:cNvPr id="645" name="Google Shape;645;g314180df895_0_55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g314180df895_0_555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7" name="Google Shape;647;g314180df895_0_555"/>
          <p:cNvGrpSpPr/>
          <p:nvPr/>
        </p:nvGrpSpPr>
        <p:grpSpPr>
          <a:xfrm>
            <a:off x="16786255" y="9040801"/>
            <a:ext cx="548721" cy="548721"/>
            <a:chOff x="0" y="0"/>
            <a:chExt cx="812800" cy="812800"/>
          </a:xfrm>
        </p:grpSpPr>
        <p:sp>
          <p:nvSpPr>
            <p:cNvPr id="648" name="Google Shape;648;g314180df895_0_55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g314180df895_0_555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0" name="Google Shape;650;g314180df895_0_555"/>
          <p:cNvGrpSpPr/>
          <p:nvPr/>
        </p:nvGrpSpPr>
        <p:grpSpPr>
          <a:xfrm>
            <a:off x="4027384" y="9589521"/>
            <a:ext cx="1943649" cy="1943649"/>
            <a:chOff x="0" y="0"/>
            <a:chExt cx="812800" cy="812800"/>
          </a:xfrm>
        </p:grpSpPr>
        <p:sp>
          <p:nvSpPr>
            <p:cNvPr id="651" name="Google Shape;651;g314180df895_0_55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sq" cmpd="sng">
              <a:solidFill>
                <a:srgbClr val="E72F6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g314180df895_0_555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3" name="Google Shape;653;g314180df895_0_555"/>
          <p:cNvGrpSpPr/>
          <p:nvPr/>
        </p:nvGrpSpPr>
        <p:grpSpPr>
          <a:xfrm>
            <a:off x="3723135" y="9258300"/>
            <a:ext cx="548721" cy="548721"/>
            <a:chOff x="0" y="0"/>
            <a:chExt cx="812800" cy="812800"/>
          </a:xfrm>
        </p:grpSpPr>
        <p:sp>
          <p:nvSpPr>
            <p:cNvPr id="654" name="Google Shape;654;g314180df895_0_55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72F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g314180df895_0_555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56" name="Google Shape;656;g314180df895_0_555"/>
          <p:cNvSpPr txBox="1"/>
          <p:nvPr/>
        </p:nvSpPr>
        <p:spPr>
          <a:xfrm>
            <a:off x="242525" y="996850"/>
            <a:ext cx="12798600" cy="9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66"/>
              <a:buFont typeface="Arial"/>
              <a:buNone/>
            </a:pPr>
            <a:r>
              <a:rPr lang="en-US" sz="5966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Binômes qui cherchent encore</a:t>
            </a: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657" name="Google Shape;657;g314180df895_0_555"/>
          <p:cNvGrpSpPr/>
          <p:nvPr/>
        </p:nvGrpSpPr>
        <p:grpSpPr>
          <a:xfrm>
            <a:off x="17316161" y="630565"/>
            <a:ext cx="1943649" cy="1943649"/>
            <a:chOff x="0" y="0"/>
            <a:chExt cx="812800" cy="812800"/>
          </a:xfrm>
        </p:grpSpPr>
        <p:sp>
          <p:nvSpPr>
            <p:cNvPr id="658" name="Google Shape;658;g314180df895_0_55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sq" cmpd="sng">
              <a:solidFill>
                <a:srgbClr val="6FBCF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g314180df895_0_555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0" name="Google Shape;660;g314180df895_0_555"/>
          <p:cNvGrpSpPr/>
          <p:nvPr/>
        </p:nvGrpSpPr>
        <p:grpSpPr>
          <a:xfrm>
            <a:off x="16710580" y="2158272"/>
            <a:ext cx="548721" cy="548721"/>
            <a:chOff x="0" y="0"/>
            <a:chExt cx="812800" cy="812800"/>
          </a:xfrm>
        </p:grpSpPr>
        <p:sp>
          <p:nvSpPr>
            <p:cNvPr id="661" name="Google Shape;661;g314180df895_0_55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FB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g314180df895_0_555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3" name="Google Shape;663;g314180df895_0_555"/>
          <p:cNvSpPr txBox="1"/>
          <p:nvPr/>
        </p:nvSpPr>
        <p:spPr>
          <a:xfrm>
            <a:off x="1481825" y="2877850"/>
            <a:ext cx="13908000" cy="9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Binômes qui cherchent encore (d’autres participants hors binomes sont présents sur le slack, n’hésitez pas à les contacter !)</a:t>
            </a:r>
            <a:endParaRPr sz="3200" b="1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64" name="Google Shape;664;g314180df895_0_555"/>
          <p:cNvSpPr txBox="1"/>
          <p:nvPr/>
        </p:nvSpPr>
        <p:spPr>
          <a:xfrm>
            <a:off x="1481825" y="4462650"/>
            <a:ext cx="7233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oppins"/>
              <a:buChar char="●"/>
            </a:pPr>
            <a:r>
              <a:rPr lang="en-US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Mehdi (Digua) et Timothée</a:t>
            </a:r>
            <a:endParaRPr sz="2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65" name="Google Shape;665;g314180df895_0_555"/>
          <p:cNvSpPr/>
          <p:nvPr/>
        </p:nvSpPr>
        <p:spPr>
          <a:xfrm>
            <a:off x="8766162" y="7847250"/>
            <a:ext cx="12700215" cy="1467911"/>
          </a:xfrm>
          <a:custGeom>
            <a:avLst/>
            <a:gdLst/>
            <a:ahLst/>
            <a:cxnLst/>
            <a:rect l="l" t="t" r="r" b="b"/>
            <a:pathLst>
              <a:path w="12700215" h="1467911" extrusionOk="0">
                <a:moveTo>
                  <a:pt x="0" y="0"/>
                </a:moveTo>
                <a:lnTo>
                  <a:pt x="12700215" y="0"/>
                </a:lnTo>
                <a:lnTo>
                  <a:pt x="12700215" y="1467911"/>
                </a:lnTo>
                <a:lnTo>
                  <a:pt x="0" y="146791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0" name="Google Shape;670;g314180df895_0_807"/>
          <p:cNvGrpSpPr/>
          <p:nvPr/>
        </p:nvGrpSpPr>
        <p:grpSpPr>
          <a:xfrm>
            <a:off x="-1585061" y="847873"/>
            <a:ext cx="8233608" cy="1363467"/>
            <a:chOff x="0" y="-47625"/>
            <a:chExt cx="2168508" cy="359100"/>
          </a:xfrm>
        </p:grpSpPr>
        <p:sp>
          <p:nvSpPr>
            <p:cNvPr id="671" name="Google Shape;671;g314180df895_0_807"/>
            <p:cNvSpPr/>
            <p:nvPr/>
          </p:nvSpPr>
          <p:spPr>
            <a:xfrm>
              <a:off x="0" y="0"/>
              <a:ext cx="2168508" cy="311326"/>
            </a:xfrm>
            <a:custGeom>
              <a:avLst/>
              <a:gdLst/>
              <a:ahLst/>
              <a:cxnLst/>
              <a:rect l="l" t="t" r="r" b="b"/>
              <a:pathLst>
                <a:path w="2168508" h="311326" extrusionOk="0">
                  <a:moveTo>
                    <a:pt x="94029" y="0"/>
                  </a:moveTo>
                  <a:lnTo>
                    <a:pt x="2074479" y="0"/>
                  </a:lnTo>
                  <a:cubicBezTo>
                    <a:pt x="2099417" y="0"/>
                    <a:pt x="2123333" y="9907"/>
                    <a:pt x="2140967" y="27540"/>
                  </a:cubicBezTo>
                  <a:cubicBezTo>
                    <a:pt x="2158601" y="45174"/>
                    <a:pt x="2168508" y="69091"/>
                    <a:pt x="2168508" y="94029"/>
                  </a:cubicBezTo>
                  <a:lnTo>
                    <a:pt x="2168508" y="217297"/>
                  </a:lnTo>
                  <a:cubicBezTo>
                    <a:pt x="2168508" y="242235"/>
                    <a:pt x="2158601" y="266151"/>
                    <a:pt x="2140967" y="283785"/>
                  </a:cubicBezTo>
                  <a:cubicBezTo>
                    <a:pt x="2123333" y="301419"/>
                    <a:pt x="2099417" y="311326"/>
                    <a:pt x="2074479" y="311326"/>
                  </a:cubicBezTo>
                  <a:lnTo>
                    <a:pt x="94029" y="311326"/>
                  </a:lnTo>
                  <a:cubicBezTo>
                    <a:pt x="69091" y="311326"/>
                    <a:pt x="45174" y="301419"/>
                    <a:pt x="27540" y="283785"/>
                  </a:cubicBezTo>
                  <a:cubicBezTo>
                    <a:pt x="9907" y="266151"/>
                    <a:pt x="0" y="242235"/>
                    <a:pt x="0" y="217297"/>
                  </a:cubicBezTo>
                  <a:lnTo>
                    <a:pt x="0" y="94029"/>
                  </a:lnTo>
                  <a:cubicBezTo>
                    <a:pt x="0" y="69091"/>
                    <a:pt x="9907" y="45174"/>
                    <a:pt x="27540" y="27540"/>
                  </a:cubicBezTo>
                  <a:cubicBezTo>
                    <a:pt x="45174" y="9907"/>
                    <a:pt x="69091" y="0"/>
                    <a:pt x="94029" y="0"/>
                  </a:cubicBezTo>
                  <a:close/>
                </a:path>
              </a:pathLst>
            </a:custGeom>
            <a:solidFill>
              <a:srgbClr val="9B8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g314180df895_0_807"/>
            <p:cNvSpPr txBox="1"/>
            <p:nvPr/>
          </p:nvSpPr>
          <p:spPr>
            <a:xfrm>
              <a:off x="0" y="-47625"/>
              <a:ext cx="2168400" cy="35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3" name="Google Shape;673;g314180df895_0_807"/>
          <p:cNvGrpSpPr/>
          <p:nvPr/>
        </p:nvGrpSpPr>
        <p:grpSpPr>
          <a:xfrm>
            <a:off x="6806128" y="847873"/>
            <a:ext cx="1183494" cy="1363467"/>
            <a:chOff x="0" y="-47625"/>
            <a:chExt cx="311700" cy="359100"/>
          </a:xfrm>
        </p:grpSpPr>
        <p:sp>
          <p:nvSpPr>
            <p:cNvPr id="674" name="Google Shape;674;g314180df895_0_807"/>
            <p:cNvSpPr/>
            <p:nvPr/>
          </p:nvSpPr>
          <p:spPr>
            <a:xfrm>
              <a:off x="0" y="0"/>
              <a:ext cx="311685" cy="311326"/>
            </a:xfrm>
            <a:custGeom>
              <a:avLst/>
              <a:gdLst/>
              <a:ahLst/>
              <a:cxnLst/>
              <a:rect l="l" t="t" r="r" b="b"/>
              <a:pathLst>
                <a:path w="311685" h="311326" extrusionOk="0">
                  <a:moveTo>
                    <a:pt x="155663" y="0"/>
                  </a:moveTo>
                  <a:lnTo>
                    <a:pt x="156023" y="0"/>
                  </a:lnTo>
                  <a:cubicBezTo>
                    <a:pt x="241993" y="0"/>
                    <a:pt x="311685" y="69693"/>
                    <a:pt x="311685" y="155663"/>
                  </a:cubicBezTo>
                  <a:lnTo>
                    <a:pt x="311685" y="155663"/>
                  </a:lnTo>
                  <a:cubicBezTo>
                    <a:pt x="311685" y="196947"/>
                    <a:pt x="295285" y="236541"/>
                    <a:pt x="266093" y="265733"/>
                  </a:cubicBezTo>
                  <a:cubicBezTo>
                    <a:pt x="236900" y="294925"/>
                    <a:pt x="197307" y="311326"/>
                    <a:pt x="156023" y="311326"/>
                  </a:cubicBezTo>
                  <a:lnTo>
                    <a:pt x="155663" y="311326"/>
                  </a:lnTo>
                  <a:cubicBezTo>
                    <a:pt x="69693" y="311326"/>
                    <a:pt x="0" y="241633"/>
                    <a:pt x="0" y="155663"/>
                  </a:cubicBezTo>
                  <a:lnTo>
                    <a:pt x="0" y="155663"/>
                  </a:lnTo>
                  <a:cubicBezTo>
                    <a:pt x="0" y="69693"/>
                    <a:pt x="69693" y="0"/>
                    <a:pt x="155663" y="0"/>
                  </a:cubicBezTo>
                  <a:close/>
                </a:path>
              </a:pathLst>
            </a:custGeom>
            <a:solidFill>
              <a:srgbClr val="E72F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g314180df895_0_807"/>
            <p:cNvSpPr txBox="1"/>
            <p:nvPr/>
          </p:nvSpPr>
          <p:spPr>
            <a:xfrm>
              <a:off x="0" y="-47625"/>
              <a:ext cx="311700" cy="35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6" name="Google Shape;676;g314180df895_0_807"/>
          <p:cNvGrpSpPr/>
          <p:nvPr/>
        </p:nvGrpSpPr>
        <p:grpSpPr>
          <a:xfrm>
            <a:off x="15116269" y="-971839"/>
            <a:ext cx="1943649" cy="1943649"/>
            <a:chOff x="0" y="0"/>
            <a:chExt cx="812800" cy="812800"/>
          </a:xfrm>
        </p:grpSpPr>
        <p:sp>
          <p:nvSpPr>
            <p:cNvPr id="677" name="Google Shape;677;g314180df895_0_80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g314180df895_0_807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9" name="Google Shape;679;g314180df895_0_807"/>
          <p:cNvGrpSpPr/>
          <p:nvPr/>
        </p:nvGrpSpPr>
        <p:grpSpPr>
          <a:xfrm>
            <a:off x="14567549" y="630565"/>
            <a:ext cx="548721" cy="548721"/>
            <a:chOff x="0" y="0"/>
            <a:chExt cx="812800" cy="812800"/>
          </a:xfrm>
        </p:grpSpPr>
        <p:sp>
          <p:nvSpPr>
            <p:cNvPr id="680" name="Google Shape;680;g314180df895_0_80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g314180df895_0_807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2" name="Google Shape;682;g314180df895_0_807"/>
          <p:cNvGrpSpPr/>
          <p:nvPr/>
        </p:nvGrpSpPr>
        <p:grpSpPr>
          <a:xfrm>
            <a:off x="-1158781" y="5877822"/>
            <a:ext cx="1943649" cy="1943649"/>
            <a:chOff x="0" y="0"/>
            <a:chExt cx="812800" cy="812800"/>
          </a:xfrm>
        </p:grpSpPr>
        <p:sp>
          <p:nvSpPr>
            <p:cNvPr id="683" name="Google Shape;683;g314180df895_0_80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sq" cmpd="sng">
              <a:solidFill>
                <a:srgbClr val="4E338A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g314180df895_0_807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5" name="Google Shape;685;g314180df895_0_807"/>
          <p:cNvGrpSpPr/>
          <p:nvPr/>
        </p:nvGrpSpPr>
        <p:grpSpPr>
          <a:xfrm>
            <a:off x="510537" y="7632591"/>
            <a:ext cx="548721" cy="548721"/>
            <a:chOff x="0" y="0"/>
            <a:chExt cx="812800" cy="812800"/>
          </a:xfrm>
        </p:grpSpPr>
        <p:sp>
          <p:nvSpPr>
            <p:cNvPr id="686" name="Google Shape;686;g314180df895_0_80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E3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g314180df895_0_807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8" name="Google Shape;688;g314180df895_0_807"/>
          <p:cNvGrpSpPr/>
          <p:nvPr/>
        </p:nvGrpSpPr>
        <p:grpSpPr>
          <a:xfrm>
            <a:off x="17316161" y="630565"/>
            <a:ext cx="1943649" cy="1943649"/>
            <a:chOff x="0" y="0"/>
            <a:chExt cx="812800" cy="812800"/>
          </a:xfrm>
        </p:grpSpPr>
        <p:sp>
          <p:nvSpPr>
            <p:cNvPr id="689" name="Google Shape;689;g314180df895_0_80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sq" cmpd="sng">
              <a:solidFill>
                <a:srgbClr val="6FBCF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g314180df895_0_807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1" name="Google Shape;691;g314180df895_0_807"/>
          <p:cNvGrpSpPr/>
          <p:nvPr/>
        </p:nvGrpSpPr>
        <p:grpSpPr>
          <a:xfrm>
            <a:off x="16710580" y="2158272"/>
            <a:ext cx="548721" cy="548721"/>
            <a:chOff x="0" y="0"/>
            <a:chExt cx="812800" cy="812800"/>
          </a:xfrm>
        </p:grpSpPr>
        <p:sp>
          <p:nvSpPr>
            <p:cNvPr id="692" name="Google Shape;692;g314180df895_0_80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FB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g314180df895_0_807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4" name="Google Shape;694;g314180df895_0_807"/>
          <p:cNvSpPr txBox="1"/>
          <p:nvPr/>
        </p:nvSpPr>
        <p:spPr>
          <a:xfrm>
            <a:off x="1359525" y="996850"/>
            <a:ext cx="4928400" cy="9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66"/>
              <a:buFont typeface="Arial"/>
              <a:buNone/>
            </a:pPr>
            <a:r>
              <a:rPr lang="en-US" sz="5966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La suite</a:t>
            </a:r>
            <a:endParaRPr sz="1400" b="1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95" name="Google Shape;695;g314180df895_0_807"/>
          <p:cNvSpPr txBox="1"/>
          <p:nvPr/>
        </p:nvSpPr>
        <p:spPr>
          <a:xfrm>
            <a:off x="2740075" y="2775125"/>
            <a:ext cx="13287600" cy="55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45"/>
              <a:buFont typeface="Arial"/>
              <a:buNone/>
            </a:pPr>
            <a:r>
              <a:rPr lang="en-US" sz="2245" b="1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Pour finir la constitution des équipes </a:t>
            </a:r>
            <a:endParaRPr sz="2245" b="1" i="0" u="none" strike="noStrike" cap="none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45"/>
              <a:buFont typeface="Arial"/>
              <a:buNone/>
            </a:pPr>
            <a:endParaRPr sz="2245" b="0" i="0" u="none" strike="noStrike" cap="none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683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01010"/>
              </a:buClr>
              <a:buSzPts val="2200"/>
              <a:buFont typeface="Poppins"/>
              <a:buAutoNum type="arabicPeriod"/>
            </a:pPr>
            <a:r>
              <a:rPr lang="en-US" sz="2200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Si vous êtes une équipe de moins de 6 personnes, soyez attentifs aux messages</a:t>
            </a:r>
            <a:br>
              <a:rPr lang="en-US" sz="2200" b="0" i="0" u="none" strike="noStrike" cap="none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sz="2200" b="0" i="0" u="none" strike="noStrike" cap="none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683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01010"/>
              </a:buClr>
              <a:buSzPts val="2200"/>
              <a:buFont typeface="Poppins"/>
              <a:buAutoNum type="arabicPeriod"/>
            </a:pPr>
            <a:r>
              <a:rPr lang="en-US" sz="2200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Si vous n’avez pas d’équipe, dites-le sur le slack</a:t>
            </a:r>
            <a:br>
              <a:rPr lang="en-US" sz="2200" b="0" i="0" u="none" strike="noStrike" cap="none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sz="2200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683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01010"/>
              </a:buClr>
              <a:buSzPts val="2200"/>
              <a:buFont typeface="Poppins"/>
              <a:buAutoNum type="arabicPeriod"/>
            </a:pPr>
            <a:r>
              <a:rPr lang="en-US" sz="2200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Un moment dédié jeudi 21 matin est prévu pour finaliser les équipes</a:t>
            </a:r>
            <a:br>
              <a:rPr lang="en-US" sz="2200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sz="2200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683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01010"/>
              </a:buClr>
              <a:buSzPts val="2200"/>
              <a:buFont typeface="Poppins"/>
              <a:buAutoNum type="arabicPeriod"/>
            </a:pPr>
            <a:r>
              <a:rPr lang="en-US" sz="2200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Pour les équipes déjà constituées, vous pouvez déjà échanger sur le slack sur vos idées, envies ou ressources intéressantes</a:t>
            </a:r>
            <a:br>
              <a:rPr lang="en-US" sz="2200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sz="2200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683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01010"/>
              </a:buClr>
              <a:buSzPts val="2200"/>
              <a:buFont typeface="Poppins"/>
              <a:buAutoNum type="arabicPeriod"/>
            </a:pPr>
            <a:r>
              <a:rPr lang="en-US" sz="2200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A la moindre question, contactez-nous (même en privé) ! </a:t>
            </a:r>
            <a:endParaRPr sz="2200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2"/>
          <p:cNvGrpSpPr/>
          <p:nvPr/>
        </p:nvGrpSpPr>
        <p:grpSpPr>
          <a:xfrm>
            <a:off x="-1585061" y="847874"/>
            <a:ext cx="8057749" cy="1362890"/>
            <a:chOff x="0" y="-47625"/>
            <a:chExt cx="2122206" cy="358951"/>
          </a:xfrm>
        </p:grpSpPr>
        <p:sp>
          <p:nvSpPr>
            <p:cNvPr id="94" name="Google Shape;94;p2"/>
            <p:cNvSpPr/>
            <p:nvPr/>
          </p:nvSpPr>
          <p:spPr>
            <a:xfrm>
              <a:off x="0" y="0"/>
              <a:ext cx="2122206" cy="311326"/>
            </a:xfrm>
            <a:custGeom>
              <a:avLst/>
              <a:gdLst/>
              <a:ahLst/>
              <a:cxnLst/>
              <a:rect l="l" t="t" r="r" b="b"/>
              <a:pathLst>
                <a:path w="2122206" h="311326" extrusionOk="0">
                  <a:moveTo>
                    <a:pt x="96080" y="0"/>
                  </a:moveTo>
                  <a:lnTo>
                    <a:pt x="2026125" y="0"/>
                  </a:lnTo>
                  <a:cubicBezTo>
                    <a:pt x="2079189" y="0"/>
                    <a:pt x="2122206" y="43017"/>
                    <a:pt x="2122206" y="96080"/>
                  </a:cubicBezTo>
                  <a:lnTo>
                    <a:pt x="2122206" y="215245"/>
                  </a:lnTo>
                  <a:cubicBezTo>
                    <a:pt x="2122206" y="268309"/>
                    <a:pt x="2079189" y="311326"/>
                    <a:pt x="2026125" y="311326"/>
                  </a:cubicBezTo>
                  <a:lnTo>
                    <a:pt x="96080" y="311326"/>
                  </a:lnTo>
                  <a:cubicBezTo>
                    <a:pt x="43017" y="311326"/>
                    <a:pt x="0" y="268309"/>
                    <a:pt x="0" y="215245"/>
                  </a:cubicBezTo>
                  <a:lnTo>
                    <a:pt x="0" y="96080"/>
                  </a:lnTo>
                  <a:cubicBezTo>
                    <a:pt x="0" y="43017"/>
                    <a:pt x="43017" y="0"/>
                    <a:pt x="96080" y="0"/>
                  </a:cubicBezTo>
                  <a:close/>
                </a:path>
              </a:pathLst>
            </a:custGeom>
            <a:solidFill>
              <a:srgbClr val="E72F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0" y="-47625"/>
              <a:ext cx="2122206" cy="3589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" name="Google Shape;96;p2"/>
          <p:cNvGrpSpPr/>
          <p:nvPr/>
        </p:nvGrpSpPr>
        <p:grpSpPr>
          <a:xfrm>
            <a:off x="6867132" y="847874"/>
            <a:ext cx="1182064" cy="1362890"/>
            <a:chOff x="0" y="-47625"/>
            <a:chExt cx="311326" cy="358951"/>
          </a:xfrm>
        </p:grpSpPr>
        <p:sp>
          <p:nvSpPr>
            <p:cNvPr id="97" name="Google Shape;97;p2"/>
            <p:cNvSpPr/>
            <p:nvPr/>
          </p:nvSpPr>
          <p:spPr>
            <a:xfrm>
              <a:off x="0" y="0"/>
              <a:ext cx="311326" cy="311326"/>
            </a:xfrm>
            <a:custGeom>
              <a:avLst/>
              <a:gdLst/>
              <a:ahLst/>
              <a:cxnLst/>
              <a:rect l="l" t="t" r="r" b="b"/>
              <a:pathLst>
                <a:path w="311326" h="311326" extrusionOk="0">
                  <a:moveTo>
                    <a:pt x="155663" y="0"/>
                  </a:moveTo>
                  <a:lnTo>
                    <a:pt x="155663" y="0"/>
                  </a:lnTo>
                  <a:cubicBezTo>
                    <a:pt x="196947" y="0"/>
                    <a:pt x="236541" y="16400"/>
                    <a:pt x="265733" y="45593"/>
                  </a:cubicBezTo>
                  <a:cubicBezTo>
                    <a:pt x="294925" y="74785"/>
                    <a:pt x="311326" y="114378"/>
                    <a:pt x="311326" y="155663"/>
                  </a:cubicBezTo>
                  <a:lnTo>
                    <a:pt x="311326" y="155663"/>
                  </a:lnTo>
                  <a:cubicBezTo>
                    <a:pt x="311326" y="241633"/>
                    <a:pt x="241633" y="311326"/>
                    <a:pt x="155663" y="311326"/>
                  </a:cubicBezTo>
                  <a:lnTo>
                    <a:pt x="155663" y="311326"/>
                  </a:lnTo>
                  <a:cubicBezTo>
                    <a:pt x="69693" y="311326"/>
                    <a:pt x="0" y="241633"/>
                    <a:pt x="0" y="155663"/>
                  </a:cubicBezTo>
                  <a:lnTo>
                    <a:pt x="0" y="155663"/>
                  </a:lnTo>
                  <a:cubicBezTo>
                    <a:pt x="0" y="69693"/>
                    <a:pt x="69693" y="0"/>
                    <a:pt x="155663" y="0"/>
                  </a:cubicBezTo>
                  <a:close/>
                </a:path>
              </a:pathLst>
            </a:custGeom>
            <a:solidFill>
              <a:srgbClr val="6FB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 txBox="1"/>
            <p:nvPr/>
          </p:nvSpPr>
          <p:spPr>
            <a:xfrm>
              <a:off x="0" y="-47625"/>
              <a:ext cx="311326" cy="3589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2"/>
          <p:cNvGrpSpPr/>
          <p:nvPr/>
        </p:nvGrpSpPr>
        <p:grpSpPr>
          <a:xfrm>
            <a:off x="15116269" y="9589521"/>
            <a:ext cx="1943678" cy="1943678"/>
            <a:chOff x="0" y="0"/>
            <a:chExt cx="812800" cy="812800"/>
          </a:xfrm>
        </p:grpSpPr>
        <p:sp>
          <p:nvSpPr>
            <p:cNvPr id="100" name="Google Shape;100;p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" name="Google Shape;102;p2"/>
          <p:cNvGrpSpPr/>
          <p:nvPr/>
        </p:nvGrpSpPr>
        <p:grpSpPr>
          <a:xfrm>
            <a:off x="16786255" y="9040801"/>
            <a:ext cx="548720" cy="548720"/>
            <a:chOff x="0" y="0"/>
            <a:chExt cx="812800" cy="812800"/>
          </a:xfrm>
        </p:grpSpPr>
        <p:sp>
          <p:nvSpPr>
            <p:cNvPr id="103" name="Google Shape;103;p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" name="Google Shape;105;p2"/>
          <p:cNvGrpSpPr/>
          <p:nvPr/>
        </p:nvGrpSpPr>
        <p:grpSpPr>
          <a:xfrm>
            <a:off x="13229404" y="-1135474"/>
            <a:ext cx="1943678" cy="1943678"/>
            <a:chOff x="0" y="0"/>
            <a:chExt cx="812800" cy="812800"/>
          </a:xfrm>
        </p:grpSpPr>
        <p:sp>
          <p:nvSpPr>
            <p:cNvPr id="106" name="Google Shape;106;p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sq" cmpd="sng">
              <a:solidFill>
                <a:srgbClr val="E72F6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" name="Google Shape;108;p2"/>
          <p:cNvGrpSpPr/>
          <p:nvPr/>
        </p:nvGrpSpPr>
        <p:grpSpPr>
          <a:xfrm>
            <a:off x="12955044" y="667194"/>
            <a:ext cx="548720" cy="548720"/>
            <a:chOff x="0" y="0"/>
            <a:chExt cx="812800" cy="812800"/>
          </a:xfrm>
        </p:grpSpPr>
        <p:sp>
          <p:nvSpPr>
            <p:cNvPr id="109" name="Google Shape;109;p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72F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1" name="Google Shape;111;p2"/>
          <p:cNvSpPr/>
          <p:nvPr/>
        </p:nvSpPr>
        <p:spPr>
          <a:xfrm>
            <a:off x="6622161" y="6855280"/>
            <a:ext cx="4233894" cy="2984895"/>
          </a:xfrm>
          <a:custGeom>
            <a:avLst/>
            <a:gdLst/>
            <a:ahLst/>
            <a:cxnLst/>
            <a:rect l="l" t="t" r="r" b="b"/>
            <a:pathLst>
              <a:path w="4233894" h="2984895" extrusionOk="0">
                <a:moveTo>
                  <a:pt x="0" y="0"/>
                </a:moveTo>
                <a:lnTo>
                  <a:pt x="4233894" y="0"/>
                </a:lnTo>
                <a:lnTo>
                  <a:pt x="4233894" y="2984895"/>
                </a:lnTo>
                <a:lnTo>
                  <a:pt x="0" y="298489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112" name="Google Shape;112;p2"/>
          <p:cNvSpPr txBox="1"/>
          <p:nvPr/>
        </p:nvSpPr>
        <p:spPr>
          <a:xfrm>
            <a:off x="2331124" y="3248375"/>
            <a:ext cx="13399407" cy="4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8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16"/>
              <a:buFont typeface="Arial"/>
              <a:buNone/>
            </a:pPr>
            <a:r>
              <a:rPr lang="en-US" sz="3216" b="1" i="0" u="none" strike="noStrike" cap="none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Webinaire</a:t>
            </a:r>
            <a:r>
              <a:rPr lang="en-US" sz="3216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216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r>
              <a:rPr lang="en-US" sz="3216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- </a:t>
            </a:r>
            <a:r>
              <a:rPr lang="en-US" sz="3216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Constitution des équipes</a:t>
            </a:r>
            <a:endParaRPr sz="14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3" name="Google Shape;113;p2"/>
          <p:cNvSpPr txBox="1"/>
          <p:nvPr/>
        </p:nvSpPr>
        <p:spPr>
          <a:xfrm>
            <a:off x="2331124" y="4113575"/>
            <a:ext cx="13399500" cy="22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371157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5"/>
              <a:buFont typeface="Poppins"/>
              <a:buChar char="●"/>
            </a:pPr>
            <a:r>
              <a:rPr lang="en-US" sz="2245" b="0" i="0" u="none" strike="noStrike" cap="none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Présentation</a:t>
            </a:r>
            <a:r>
              <a:rPr lang="en-US" sz="2245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du Hackathon IA et </a:t>
            </a:r>
            <a:r>
              <a:rPr lang="en-US" sz="2245" b="0" i="0" u="none" strike="noStrike" cap="none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Mobilités</a:t>
            </a:r>
            <a:endParaRPr sz="2245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71157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5"/>
              <a:buFont typeface="Poppins"/>
              <a:buChar char="●"/>
            </a:pPr>
            <a:r>
              <a:rPr lang="en-US" sz="2245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Qu’est-ce</a:t>
            </a:r>
            <a:r>
              <a:rPr lang="en-US" sz="2245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245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qu’une</a:t>
            </a:r>
            <a:r>
              <a:rPr lang="en-US" sz="2245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équipe-type ?</a:t>
            </a:r>
            <a:endParaRPr sz="2245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71157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5"/>
              <a:buFont typeface="Poppins"/>
              <a:buChar char="●"/>
            </a:pPr>
            <a:r>
              <a:rPr lang="en-US" sz="2245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Constitution des équipes</a:t>
            </a:r>
            <a:endParaRPr sz="2245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71157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5"/>
              <a:buFont typeface="Poppins"/>
              <a:buChar char="●"/>
            </a:pPr>
            <a:r>
              <a:rPr lang="en-US" sz="2245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Les </a:t>
            </a:r>
            <a:r>
              <a:rPr lang="en-US" sz="2245" b="0" i="0" u="none" strike="noStrike" cap="none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prochaines</a:t>
            </a:r>
            <a:r>
              <a:rPr lang="en-US" sz="2245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étapes</a:t>
            </a:r>
            <a:endParaRPr sz="2245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71157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5"/>
              <a:buFont typeface="Poppins"/>
              <a:buChar char="●"/>
            </a:pPr>
            <a:r>
              <a:rPr lang="en-US" sz="2245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Vos questions</a:t>
            </a:r>
            <a:endParaRPr sz="2245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4" name="Google Shape;114;p2"/>
          <p:cNvSpPr txBox="1"/>
          <p:nvPr/>
        </p:nvSpPr>
        <p:spPr>
          <a:xfrm>
            <a:off x="1016125" y="1122764"/>
            <a:ext cx="4907400" cy="9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66"/>
              <a:buFont typeface="Arial"/>
              <a:buNone/>
            </a:pPr>
            <a:r>
              <a:rPr lang="en-US" sz="5966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Déroulé</a:t>
            </a: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0" name="Google Shape;700;g314bdf291d6_0_0"/>
          <p:cNvGrpSpPr/>
          <p:nvPr/>
        </p:nvGrpSpPr>
        <p:grpSpPr>
          <a:xfrm>
            <a:off x="-1585061" y="847873"/>
            <a:ext cx="8233608" cy="1363467"/>
            <a:chOff x="0" y="-47625"/>
            <a:chExt cx="2168508" cy="359100"/>
          </a:xfrm>
        </p:grpSpPr>
        <p:sp>
          <p:nvSpPr>
            <p:cNvPr id="701" name="Google Shape;701;g314bdf291d6_0_0"/>
            <p:cNvSpPr/>
            <p:nvPr/>
          </p:nvSpPr>
          <p:spPr>
            <a:xfrm>
              <a:off x="0" y="0"/>
              <a:ext cx="2168508" cy="311326"/>
            </a:xfrm>
            <a:custGeom>
              <a:avLst/>
              <a:gdLst/>
              <a:ahLst/>
              <a:cxnLst/>
              <a:rect l="l" t="t" r="r" b="b"/>
              <a:pathLst>
                <a:path w="2168508" h="311326" extrusionOk="0">
                  <a:moveTo>
                    <a:pt x="94029" y="0"/>
                  </a:moveTo>
                  <a:lnTo>
                    <a:pt x="2074479" y="0"/>
                  </a:lnTo>
                  <a:cubicBezTo>
                    <a:pt x="2099417" y="0"/>
                    <a:pt x="2123333" y="9907"/>
                    <a:pt x="2140967" y="27540"/>
                  </a:cubicBezTo>
                  <a:cubicBezTo>
                    <a:pt x="2158601" y="45174"/>
                    <a:pt x="2168508" y="69091"/>
                    <a:pt x="2168508" y="94029"/>
                  </a:cubicBezTo>
                  <a:lnTo>
                    <a:pt x="2168508" y="217297"/>
                  </a:lnTo>
                  <a:cubicBezTo>
                    <a:pt x="2168508" y="242235"/>
                    <a:pt x="2158601" y="266151"/>
                    <a:pt x="2140967" y="283785"/>
                  </a:cubicBezTo>
                  <a:cubicBezTo>
                    <a:pt x="2123333" y="301419"/>
                    <a:pt x="2099417" y="311326"/>
                    <a:pt x="2074479" y="311326"/>
                  </a:cubicBezTo>
                  <a:lnTo>
                    <a:pt x="94029" y="311326"/>
                  </a:lnTo>
                  <a:cubicBezTo>
                    <a:pt x="69091" y="311326"/>
                    <a:pt x="45174" y="301419"/>
                    <a:pt x="27540" y="283785"/>
                  </a:cubicBezTo>
                  <a:cubicBezTo>
                    <a:pt x="9907" y="266151"/>
                    <a:pt x="0" y="242235"/>
                    <a:pt x="0" y="217297"/>
                  </a:cubicBezTo>
                  <a:lnTo>
                    <a:pt x="0" y="94029"/>
                  </a:lnTo>
                  <a:cubicBezTo>
                    <a:pt x="0" y="69091"/>
                    <a:pt x="9907" y="45174"/>
                    <a:pt x="27540" y="27540"/>
                  </a:cubicBezTo>
                  <a:cubicBezTo>
                    <a:pt x="45174" y="9907"/>
                    <a:pt x="69091" y="0"/>
                    <a:pt x="94029" y="0"/>
                  </a:cubicBezTo>
                  <a:close/>
                </a:path>
              </a:pathLst>
            </a:custGeom>
            <a:solidFill>
              <a:srgbClr val="9B8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g314bdf291d6_0_0"/>
            <p:cNvSpPr txBox="1"/>
            <p:nvPr/>
          </p:nvSpPr>
          <p:spPr>
            <a:xfrm>
              <a:off x="0" y="-47625"/>
              <a:ext cx="2168400" cy="35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3" name="Google Shape;703;g314bdf291d6_0_0"/>
          <p:cNvGrpSpPr/>
          <p:nvPr/>
        </p:nvGrpSpPr>
        <p:grpSpPr>
          <a:xfrm>
            <a:off x="6806128" y="847873"/>
            <a:ext cx="1183494" cy="1363467"/>
            <a:chOff x="0" y="-47625"/>
            <a:chExt cx="311700" cy="359100"/>
          </a:xfrm>
        </p:grpSpPr>
        <p:sp>
          <p:nvSpPr>
            <p:cNvPr id="704" name="Google Shape;704;g314bdf291d6_0_0"/>
            <p:cNvSpPr/>
            <p:nvPr/>
          </p:nvSpPr>
          <p:spPr>
            <a:xfrm>
              <a:off x="0" y="0"/>
              <a:ext cx="311685" cy="311326"/>
            </a:xfrm>
            <a:custGeom>
              <a:avLst/>
              <a:gdLst/>
              <a:ahLst/>
              <a:cxnLst/>
              <a:rect l="l" t="t" r="r" b="b"/>
              <a:pathLst>
                <a:path w="311685" h="311326" extrusionOk="0">
                  <a:moveTo>
                    <a:pt x="155663" y="0"/>
                  </a:moveTo>
                  <a:lnTo>
                    <a:pt x="156023" y="0"/>
                  </a:lnTo>
                  <a:cubicBezTo>
                    <a:pt x="241993" y="0"/>
                    <a:pt x="311685" y="69693"/>
                    <a:pt x="311685" y="155663"/>
                  </a:cubicBezTo>
                  <a:lnTo>
                    <a:pt x="311685" y="155663"/>
                  </a:lnTo>
                  <a:cubicBezTo>
                    <a:pt x="311685" y="196947"/>
                    <a:pt x="295285" y="236541"/>
                    <a:pt x="266093" y="265733"/>
                  </a:cubicBezTo>
                  <a:cubicBezTo>
                    <a:pt x="236900" y="294925"/>
                    <a:pt x="197307" y="311326"/>
                    <a:pt x="156023" y="311326"/>
                  </a:cubicBezTo>
                  <a:lnTo>
                    <a:pt x="155663" y="311326"/>
                  </a:lnTo>
                  <a:cubicBezTo>
                    <a:pt x="69693" y="311326"/>
                    <a:pt x="0" y="241633"/>
                    <a:pt x="0" y="155663"/>
                  </a:cubicBezTo>
                  <a:lnTo>
                    <a:pt x="0" y="155663"/>
                  </a:lnTo>
                  <a:cubicBezTo>
                    <a:pt x="0" y="69693"/>
                    <a:pt x="69693" y="0"/>
                    <a:pt x="155663" y="0"/>
                  </a:cubicBezTo>
                  <a:close/>
                </a:path>
              </a:pathLst>
            </a:custGeom>
            <a:solidFill>
              <a:srgbClr val="E72F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g314bdf291d6_0_0"/>
            <p:cNvSpPr txBox="1"/>
            <p:nvPr/>
          </p:nvSpPr>
          <p:spPr>
            <a:xfrm>
              <a:off x="0" y="-47625"/>
              <a:ext cx="311700" cy="35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6" name="Google Shape;706;g314bdf291d6_0_0"/>
          <p:cNvGrpSpPr/>
          <p:nvPr/>
        </p:nvGrpSpPr>
        <p:grpSpPr>
          <a:xfrm>
            <a:off x="15116269" y="-971839"/>
            <a:ext cx="1943649" cy="1943649"/>
            <a:chOff x="0" y="0"/>
            <a:chExt cx="812800" cy="812800"/>
          </a:xfrm>
        </p:grpSpPr>
        <p:sp>
          <p:nvSpPr>
            <p:cNvPr id="707" name="Google Shape;707;g314bdf291d6_0_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g314bdf291d6_0_0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9" name="Google Shape;709;g314bdf291d6_0_0"/>
          <p:cNvGrpSpPr/>
          <p:nvPr/>
        </p:nvGrpSpPr>
        <p:grpSpPr>
          <a:xfrm>
            <a:off x="14567549" y="630565"/>
            <a:ext cx="548721" cy="548721"/>
            <a:chOff x="0" y="0"/>
            <a:chExt cx="812800" cy="812800"/>
          </a:xfrm>
        </p:grpSpPr>
        <p:sp>
          <p:nvSpPr>
            <p:cNvPr id="710" name="Google Shape;710;g314bdf291d6_0_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g314bdf291d6_0_0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2" name="Google Shape;712;g314bdf291d6_0_0"/>
          <p:cNvGrpSpPr/>
          <p:nvPr/>
        </p:nvGrpSpPr>
        <p:grpSpPr>
          <a:xfrm>
            <a:off x="-1158781" y="5877822"/>
            <a:ext cx="1943649" cy="1943649"/>
            <a:chOff x="0" y="0"/>
            <a:chExt cx="812800" cy="812800"/>
          </a:xfrm>
        </p:grpSpPr>
        <p:sp>
          <p:nvSpPr>
            <p:cNvPr id="713" name="Google Shape;713;g314bdf291d6_0_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sq" cmpd="sng">
              <a:solidFill>
                <a:srgbClr val="4E338A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g314bdf291d6_0_0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5" name="Google Shape;715;g314bdf291d6_0_0"/>
          <p:cNvGrpSpPr/>
          <p:nvPr/>
        </p:nvGrpSpPr>
        <p:grpSpPr>
          <a:xfrm>
            <a:off x="510537" y="7632591"/>
            <a:ext cx="548721" cy="548721"/>
            <a:chOff x="0" y="0"/>
            <a:chExt cx="812800" cy="812800"/>
          </a:xfrm>
        </p:grpSpPr>
        <p:sp>
          <p:nvSpPr>
            <p:cNvPr id="716" name="Google Shape;716;g314bdf291d6_0_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E3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g314bdf291d6_0_0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8" name="Google Shape;718;g314bdf291d6_0_0"/>
          <p:cNvGrpSpPr/>
          <p:nvPr/>
        </p:nvGrpSpPr>
        <p:grpSpPr>
          <a:xfrm>
            <a:off x="17316161" y="630565"/>
            <a:ext cx="1943649" cy="1943649"/>
            <a:chOff x="0" y="0"/>
            <a:chExt cx="812800" cy="812800"/>
          </a:xfrm>
        </p:grpSpPr>
        <p:sp>
          <p:nvSpPr>
            <p:cNvPr id="719" name="Google Shape;719;g314bdf291d6_0_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sq" cmpd="sng">
              <a:solidFill>
                <a:srgbClr val="6FBCF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g314bdf291d6_0_0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1" name="Google Shape;721;g314bdf291d6_0_0"/>
          <p:cNvGrpSpPr/>
          <p:nvPr/>
        </p:nvGrpSpPr>
        <p:grpSpPr>
          <a:xfrm>
            <a:off x="16710580" y="2158272"/>
            <a:ext cx="548721" cy="548721"/>
            <a:chOff x="0" y="0"/>
            <a:chExt cx="812800" cy="812800"/>
          </a:xfrm>
        </p:grpSpPr>
        <p:sp>
          <p:nvSpPr>
            <p:cNvPr id="722" name="Google Shape;722;g314bdf291d6_0_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FB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g314bdf291d6_0_0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24" name="Google Shape;724;g314bdf291d6_0_0"/>
          <p:cNvSpPr txBox="1"/>
          <p:nvPr/>
        </p:nvSpPr>
        <p:spPr>
          <a:xfrm>
            <a:off x="1359525" y="996850"/>
            <a:ext cx="4928400" cy="9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66"/>
              <a:buFont typeface="Arial"/>
              <a:buNone/>
            </a:pPr>
            <a:r>
              <a:rPr lang="en-US" sz="5966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La suite</a:t>
            </a:r>
            <a:endParaRPr sz="1400" b="1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725" name="Google Shape;725;g314bdf291d6_0_0"/>
          <p:cNvGrpSpPr/>
          <p:nvPr/>
        </p:nvGrpSpPr>
        <p:grpSpPr>
          <a:xfrm>
            <a:off x="1731992" y="2942965"/>
            <a:ext cx="8646104" cy="6202364"/>
            <a:chOff x="7871300" y="3084700"/>
            <a:chExt cx="8233601" cy="5906450"/>
          </a:xfrm>
        </p:grpSpPr>
        <p:pic>
          <p:nvPicPr>
            <p:cNvPr id="726" name="Google Shape;726;g314bdf291d6_0_0"/>
            <p:cNvPicPr preferRelativeResize="0"/>
            <p:nvPr/>
          </p:nvPicPr>
          <p:blipFill rotWithShape="1">
            <a:blip r:embed="rId3">
              <a:alphaModFix/>
            </a:blip>
            <a:srcRect l="1029"/>
            <a:stretch/>
          </p:blipFill>
          <p:spPr>
            <a:xfrm>
              <a:off x="7871300" y="3084700"/>
              <a:ext cx="8233601" cy="5906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7" name="Google Shape;727;g314bdf291d6_0_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871300" y="7418175"/>
              <a:ext cx="8233600" cy="1572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8" name="Google Shape;728;g314bdf291d6_0_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29277" y="7632597"/>
              <a:ext cx="1917636" cy="3702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29" name="Google Shape;729;g314bdf291d6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953583" y="7410439"/>
            <a:ext cx="35052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0" name="Google Shape;730;g314bdf291d6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229800" y="3306238"/>
            <a:ext cx="2952750" cy="39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5" name="Google Shape;735;p7"/>
          <p:cNvGrpSpPr/>
          <p:nvPr/>
        </p:nvGrpSpPr>
        <p:grpSpPr>
          <a:xfrm>
            <a:off x="-1585061" y="847874"/>
            <a:ext cx="8233552" cy="1362890"/>
            <a:chOff x="0" y="-47625"/>
            <a:chExt cx="2168508" cy="358951"/>
          </a:xfrm>
        </p:grpSpPr>
        <p:sp>
          <p:nvSpPr>
            <p:cNvPr id="736" name="Google Shape;736;p7"/>
            <p:cNvSpPr/>
            <p:nvPr/>
          </p:nvSpPr>
          <p:spPr>
            <a:xfrm>
              <a:off x="0" y="0"/>
              <a:ext cx="2168508" cy="311326"/>
            </a:xfrm>
            <a:custGeom>
              <a:avLst/>
              <a:gdLst/>
              <a:ahLst/>
              <a:cxnLst/>
              <a:rect l="l" t="t" r="r" b="b"/>
              <a:pathLst>
                <a:path w="2168508" h="311326" extrusionOk="0">
                  <a:moveTo>
                    <a:pt x="94029" y="0"/>
                  </a:moveTo>
                  <a:lnTo>
                    <a:pt x="2074479" y="0"/>
                  </a:lnTo>
                  <a:cubicBezTo>
                    <a:pt x="2099417" y="0"/>
                    <a:pt x="2123333" y="9907"/>
                    <a:pt x="2140967" y="27540"/>
                  </a:cubicBezTo>
                  <a:cubicBezTo>
                    <a:pt x="2158601" y="45174"/>
                    <a:pt x="2168508" y="69091"/>
                    <a:pt x="2168508" y="94029"/>
                  </a:cubicBezTo>
                  <a:lnTo>
                    <a:pt x="2168508" y="217297"/>
                  </a:lnTo>
                  <a:cubicBezTo>
                    <a:pt x="2168508" y="242235"/>
                    <a:pt x="2158601" y="266151"/>
                    <a:pt x="2140967" y="283785"/>
                  </a:cubicBezTo>
                  <a:cubicBezTo>
                    <a:pt x="2123333" y="301419"/>
                    <a:pt x="2099417" y="311326"/>
                    <a:pt x="2074479" y="311326"/>
                  </a:cubicBezTo>
                  <a:lnTo>
                    <a:pt x="94029" y="311326"/>
                  </a:lnTo>
                  <a:cubicBezTo>
                    <a:pt x="69091" y="311326"/>
                    <a:pt x="45174" y="301419"/>
                    <a:pt x="27540" y="283785"/>
                  </a:cubicBezTo>
                  <a:cubicBezTo>
                    <a:pt x="9907" y="266151"/>
                    <a:pt x="0" y="242235"/>
                    <a:pt x="0" y="217297"/>
                  </a:cubicBezTo>
                  <a:lnTo>
                    <a:pt x="0" y="94029"/>
                  </a:lnTo>
                  <a:cubicBezTo>
                    <a:pt x="0" y="69091"/>
                    <a:pt x="9907" y="45174"/>
                    <a:pt x="27540" y="27540"/>
                  </a:cubicBezTo>
                  <a:cubicBezTo>
                    <a:pt x="45174" y="9907"/>
                    <a:pt x="69091" y="0"/>
                    <a:pt x="94029" y="0"/>
                  </a:cubicBezTo>
                  <a:close/>
                </a:path>
              </a:pathLst>
            </a:custGeom>
            <a:solidFill>
              <a:srgbClr val="9B8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7"/>
            <p:cNvSpPr txBox="1"/>
            <p:nvPr/>
          </p:nvSpPr>
          <p:spPr>
            <a:xfrm>
              <a:off x="0" y="-47625"/>
              <a:ext cx="2168508" cy="3589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8" name="Google Shape;738;p7"/>
          <p:cNvGrpSpPr/>
          <p:nvPr/>
        </p:nvGrpSpPr>
        <p:grpSpPr>
          <a:xfrm>
            <a:off x="6806128" y="847874"/>
            <a:ext cx="1183430" cy="1362890"/>
            <a:chOff x="0" y="-47625"/>
            <a:chExt cx="311685" cy="358951"/>
          </a:xfrm>
        </p:grpSpPr>
        <p:sp>
          <p:nvSpPr>
            <p:cNvPr id="739" name="Google Shape;739;p7"/>
            <p:cNvSpPr/>
            <p:nvPr/>
          </p:nvSpPr>
          <p:spPr>
            <a:xfrm>
              <a:off x="0" y="0"/>
              <a:ext cx="311685" cy="311326"/>
            </a:xfrm>
            <a:custGeom>
              <a:avLst/>
              <a:gdLst/>
              <a:ahLst/>
              <a:cxnLst/>
              <a:rect l="l" t="t" r="r" b="b"/>
              <a:pathLst>
                <a:path w="311685" h="311326" extrusionOk="0">
                  <a:moveTo>
                    <a:pt x="155663" y="0"/>
                  </a:moveTo>
                  <a:lnTo>
                    <a:pt x="156023" y="0"/>
                  </a:lnTo>
                  <a:cubicBezTo>
                    <a:pt x="241993" y="0"/>
                    <a:pt x="311685" y="69693"/>
                    <a:pt x="311685" y="155663"/>
                  </a:cubicBezTo>
                  <a:lnTo>
                    <a:pt x="311685" y="155663"/>
                  </a:lnTo>
                  <a:cubicBezTo>
                    <a:pt x="311685" y="196947"/>
                    <a:pt x="295285" y="236541"/>
                    <a:pt x="266093" y="265733"/>
                  </a:cubicBezTo>
                  <a:cubicBezTo>
                    <a:pt x="236900" y="294925"/>
                    <a:pt x="197307" y="311326"/>
                    <a:pt x="156023" y="311326"/>
                  </a:cubicBezTo>
                  <a:lnTo>
                    <a:pt x="155663" y="311326"/>
                  </a:lnTo>
                  <a:cubicBezTo>
                    <a:pt x="69693" y="311326"/>
                    <a:pt x="0" y="241633"/>
                    <a:pt x="0" y="155663"/>
                  </a:cubicBezTo>
                  <a:lnTo>
                    <a:pt x="0" y="155663"/>
                  </a:lnTo>
                  <a:cubicBezTo>
                    <a:pt x="0" y="69693"/>
                    <a:pt x="69693" y="0"/>
                    <a:pt x="155663" y="0"/>
                  </a:cubicBezTo>
                  <a:close/>
                </a:path>
              </a:pathLst>
            </a:custGeom>
            <a:solidFill>
              <a:srgbClr val="E72F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7"/>
            <p:cNvSpPr txBox="1"/>
            <p:nvPr/>
          </p:nvSpPr>
          <p:spPr>
            <a:xfrm>
              <a:off x="0" y="-47625"/>
              <a:ext cx="311685" cy="3589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1" name="Google Shape;741;p7"/>
          <p:cNvGrpSpPr/>
          <p:nvPr/>
        </p:nvGrpSpPr>
        <p:grpSpPr>
          <a:xfrm>
            <a:off x="8503908" y="-507962"/>
            <a:ext cx="10043883" cy="10967693"/>
            <a:chOff x="0" y="-47625"/>
            <a:chExt cx="2645302" cy="2888611"/>
          </a:xfrm>
        </p:grpSpPr>
        <p:sp>
          <p:nvSpPr>
            <p:cNvPr id="742" name="Google Shape;742;p7"/>
            <p:cNvSpPr/>
            <p:nvPr/>
          </p:nvSpPr>
          <p:spPr>
            <a:xfrm>
              <a:off x="0" y="0"/>
              <a:ext cx="2645302" cy="2840986"/>
            </a:xfrm>
            <a:custGeom>
              <a:avLst/>
              <a:gdLst/>
              <a:ahLst/>
              <a:cxnLst/>
              <a:rect l="l" t="t" r="r" b="b"/>
              <a:pathLst>
                <a:path w="2645302" h="2840986" extrusionOk="0">
                  <a:moveTo>
                    <a:pt x="0" y="0"/>
                  </a:moveTo>
                  <a:lnTo>
                    <a:pt x="2645302" y="0"/>
                  </a:lnTo>
                  <a:lnTo>
                    <a:pt x="2645302" y="2840986"/>
                  </a:lnTo>
                  <a:lnTo>
                    <a:pt x="0" y="2840986"/>
                  </a:lnTo>
                  <a:close/>
                </a:path>
              </a:pathLst>
            </a:custGeom>
            <a:solidFill>
              <a:srgbClr val="6FBCF5"/>
            </a:solidFill>
            <a:ln>
              <a:noFill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43" name="Google Shape;743;p7"/>
            <p:cNvSpPr txBox="1"/>
            <p:nvPr/>
          </p:nvSpPr>
          <p:spPr>
            <a:xfrm>
              <a:off x="0" y="-47625"/>
              <a:ext cx="2645302" cy="28886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4" name="Google Shape;744;p7"/>
          <p:cNvGrpSpPr/>
          <p:nvPr/>
        </p:nvGrpSpPr>
        <p:grpSpPr>
          <a:xfrm>
            <a:off x="15116269" y="-971839"/>
            <a:ext cx="1943678" cy="1943678"/>
            <a:chOff x="0" y="0"/>
            <a:chExt cx="812800" cy="812800"/>
          </a:xfrm>
        </p:grpSpPr>
        <p:sp>
          <p:nvSpPr>
            <p:cNvPr id="745" name="Google Shape;745;p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7" name="Google Shape;747;p7"/>
          <p:cNvGrpSpPr/>
          <p:nvPr/>
        </p:nvGrpSpPr>
        <p:grpSpPr>
          <a:xfrm>
            <a:off x="14567549" y="630565"/>
            <a:ext cx="548720" cy="548720"/>
            <a:chOff x="0" y="0"/>
            <a:chExt cx="812800" cy="812800"/>
          </a:xfrm>
        </p:grpSpPr>
        <p:sp>
          <p:nvSpPr>
            <p:cNvPr id="748" name="Google Shape;748;p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0" name="Google Shape;750;p7"/>
          <p:cNvGrpSpPr/>
          <p:nvPr/>
        </p:nvGrpSpPr>
        <p:grpSpPr>
          <a:xfrm>
            <a:off x="-1158781" y="5877822"/>
            <a:ext cx="1943678" cy="1943678"/>
            <a:chOff x="0" y="0"/>
            <a:chExt cx="812800" cy="812800"/>
          </a:xfrm>
        </p:grpSpPr>
        <p:sp>
          <p:nvSpPr>
            <p:cNvPr id="751" name="Google Shape;751;p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sq" cmpd="sng">
              <a:solidFill>
                <a:srgbClr val="4E338A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3" name="Google Shape;753;p7"/>
          <p:cNvGrpSpPr/>
          <p:nvPr/>
        </p:nvGrpSpPr>
        <p:grpSpPr>
          <a:xfrm>
            <a:off x="510537" y="7632591"/>
            <a:ext cx="548720" cy="548720"/>
            <a:chOff x="0" y="0"/>
            <a:chExt cx="812800" cy="812800"/>
          </a:xfrm>
        </p:grpSpPr>
        <p:sp>
          <p:nvSpPr>
            <p:cNvPr id="754" name="Google Shape;754;p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E3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6" name="Google Shape;756;p7"/>
          <p:cNvGrpSpPr/>
          <p:nvPr/>
        </p:nvGrpSpPr>
        <p:grpSpPr>
          <a:xfrm>
            <a:off x="17316161" y="630565"/>
            <a:ext cx="1943678" cy="1943678"/>
            <a:chOff x="0" y="0"/>
            <a:chExt cx="812800" cy="812800"/>
          </a:xfrm>
        </p:grpSpPr>
        <p:sp>
          <p:nvSpPr>
            <p:cNvPr id="757" name="Google Shape;757;p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sq" cmpd="sng">
              <a:solidFill>
                <a:srgbClr val="6FBCF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9" name="Google Shape;759;p7"/>
          <p:cNvGrpSpPr/>
          <p:nvPr/>
        </p:nvGrpSpPr>
        <p:grpSpPr>
          <a:xfrm>
            <a:off x="16710580" y="2158272"/>
            <a:ext cx="548720" cy="548720"/>
            <a:chOff x="0" y="0"/>
            <a:chExt cx="812800" cy="812800"/>
          </a:xfrm>
        </p:grpSpPr>
        <p:sp>
          <p:nvSpPr>
            <p:cNvPr id="760" name="Google Shape;760;p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FB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2" name="Google Shape;762;p7"/>
          <p:cNvSpPr txBox="1"/>
          <p:nvPr/>
        </p:nvSpPr>
        <p:spPr>
          <a:xfrm>
            <a:off x="1359525" y="996850"/>
            <a:ext cx="4928400" cy="9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66"/>
              <a:buFont typeface="Arial"/>
              <a:buNone/>
            </a:pPr>
            <a:r>
              <a:rPr lang="en-US" sz="5966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La suite</a:t>
            </a:r>
            <a:endParaRPr sz="1400" b="1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63" name="Google Shape;763;p7"/>
          <p:cNvSpPr txBox="1"/>
          <p:nvPr/>
        </p:nvSpPr>
        <p:spPr>
          <a:xfrm>
            <a:off x="1511800" y="2775125"/>
            <a:ext cx="6575100" cy="56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45"/>
              <a:buFont typeface="Arial"/>
              <a:buNone/>
            </a:pPr>
            <a:r>
              <a:rPr lang="en-US" sz="2245" b="1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Horaires du Hackathon </a:t>
            </a:r>
            <a:endParaRPr sz="2245" b="1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71157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01010"/>
              </a:buClr>
              <a:buSzPts val="2245"/>
              <a:buFont typeface="Poppins"/>
              <a:buChar char="●"/>
            </a:pPr>
            <a:r>
              <a:rPr lang="en-US" sz="2245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jeudi 21 de 9h à 19h</a:t>
            </a:r>
            <a:endParaRPr sz="2245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71157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01010"/>
              </a:buClr>
              <a:buSzPts val="2245"/>
              <a:buFont typeface="Poppins"/>
              <a:buChar char="●"/>
            </a:pPr>
            <a:r>
              <a:rPr lang="en-US" sz="2245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vendredi 22 de 8h à 17h30 (puis cocktail)</a:t>
            </a:r>
            <a:endParaRPr sz="2245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45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45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D’ici là :</a:t>
            </a:r>
            <a:endParaRPr sz="2245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71157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01010"/>
              </a:buClr>
              <a:buSzPts val="2245"/>
              <a:buFont typeface="Poppins"/>
              <a:buAutoNum type="arabicPeriod"/>
            </a:pPr>
            <a:r>
              <a:rPr lang="en-US" sz="2245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Lire le </a:t>
            </a:r>
            <a:r>
              <a:rPr lang="en-US" sz="2245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3"/>
              </a:rPr>
              <a:t>guide participant et participante</a:t>
            </a:r>
            <a:endParaRPr sz="2245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71157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01010"/>
              </a:buClr>
              <a:buSzPts val="2245"/>
              <a:buFont typeface="Poppins"/>
              <a:buAutoNum type="arabicPeriod"/>
            </a:pPr>
            <a:r>
              <a:rPr lang="en-US" sz="2245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Garder le slack pas trop loin de soi</a:t>
            </a:r>
            <a:endParaRPr sz="2245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71157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01010"/>
              </a:buClr>
              <a:buSzPts val="2245"/>
              <a:buFont typeface="Poppins"/>
              <a:buAutoNum type="arabicPeriod"/>
            </a:pPr>
            <a:r>
              <a:rPr lang="en-US" sz="2245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Découvrir le datalab </a:t>
            </a:r>
            <a:r>
              <a:rPr lang="en-US" sz="2245" b="0" i="0" u="none" strike="noStrike" cap="none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Onyxia et les res</a:t>
            </a:r>
            <a:r>
              <a:rPr lang="en-US" sz="2245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sources à disposition</a:t>
            </a:r>
            <a:endParaRPr sz="2245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45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45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N’oubliez de venir avec votre ordinateur (et chargeur) !</a:t>
            </a:r>
            <a:endParaRPr sz="2245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64" name="Google Shape;764;p7"/>
          <p:cNvSpPr txBox="1"/>
          <p:nvPr/>
        </p:nvSpPr>
        <p:spPr>
          <a:xfrm>
            <a:off x="10268150" y="3164950"/>
            <a:ext cx="7551600" cy="3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45"/>
              <a:buFont typeface="Arial"/>
              <a:buNone/>
            </a:pPr>
            <a:r>
              <a:rPr lang="en-US" sz="2245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Dans l’après-midi : envoi par les Organisateurs d’un </a:t>
            </a:r>
            <a:r>
              <a:rPr lang="en-US" sz="2245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email de confirmation de participation au Hackathon IA et Mobilités</a:t>
            </a:r>
            <a:r>
              <a:rPr lang="en-US" sz="2245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, avec un </a:t>
            </a:r>
            <a:r>
              <a:rPr lang="en-US" sz="2245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formulaire sur la nourriture</a:t>
            </a:r>
            <a:r>
              <a:rPr lang="en-US" sz="2245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et les informations logistiques.</a:t>
            </a:r>
            <a:endParaRPr sz="2245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45"/>
              <a:buFont typeface="Arial"/>
              <a:buNone/>
            </a:pPr>
            <a:endParaRPr sz="2245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45"/>
              <a:buFont typeface="Arial"/>
              <a:buNone/>
            </a:pPr>
            <a:r>
              <a:rPr lang="en-US" sz="2245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 remplir d’ici lundi matin, si possible. Ce formulaire ne sera pas long ! </a:t>
            </a:r>
            <a:endParaRPr sz="2245" b="0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65" name="Google Shape;765;p7"/>
          <p:cNvSpPr/>
          <p:nvPr/>
        </p:nvSpPr>
        <p:spPr>
          <a:xfrm>
            <a:off x="4377875" y="8806175"/>
            <a:ext cx="8427000" cy="763800"/>
          </a:xfrm>
          <a:prstGeom prst="roundRect">
            <a:avLst>
              <a:gd name="adj" fmla="val 16667"/>
            </a:avLst>
          </a:prstGeom>
          <a:solidFill>
            <a:srgbClr val="9B8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6" name="Google Shape;766;p7"/>
          <p:cNvSpPr txBox="1"/>
          <p:nvPr/>
        </p:nvSpPr>
        <p:spPr>
          <a:xfrm>
            <a:off x="4447025" y="8995325"/>
            <a:ext cx="79680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45"/>
              <a:buFont typeface="Arial"/>
              <a:buNone/>
            </a:pPr>
            <a:r>
              <a:rPr lang="en-US" sz="2245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Des questions ?</a:t>
            </a:r>
            <a:endParaRPr sz="2245" b="0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358B"/>
        </a:solidFill>
        <a:effectLst/>
      </p:bgPr>
    </p:bg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8"/>
          <p:cNvSpPr/>
          <p:nvPr/>
        </p:nvSpPr>
        <p:spPr>
          <a:xfrm>
            <a:off x="4352507" y="3540833"/>
            <a:ext cx="9249922" cy="5106941"/>
          </a:xfrm>
          <a:custGeom>
            <a:avLst/>
            <a:gdLst/>
            <a:ahLst/>
            <a:cxnLst/>
            <a:rect l="l" t="t" r="r" b="b"/>
            <a:pathLst>
              <a:path w="9249922" h="5106941" extrusionOk="0">
                <a:moveTo>
                  <a:pt x="0" y="0"/>
                </a:moveTo>
                <a:lnTo>
                  <a:pt x="9249921" y="0"/>
                </a:lnTo>
                <a:lnTo>
                  <a:pt x="9249921" y="5106941"/>
                </a:lnTo>
                <a:lnTo>
                  <a:pt x="0" y="510694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fr-FR"/>
          </a:p>
        </p:txBody>
      </p:sp>
      <p:grpSp>
        <p:nvGrpSpPr>
          <p:cNvPr id="772" name="Google Shape;772;p8"/>
          <p:cNvGrpSpPr/>
          <p:nvPr/>
        </p:nvGrpSpPr>
        <p:grpSpPr>
          <a:xfrm>
            <a:off x="3782300" y="2269907"/>
            <a:ext cx="10723399" cy="1362890"/>
            <a:chOff x="0" y="-47625"/>
            <a:chExt cx="2824270" cy="358951"/>
          </a:xfrm>
        </p:grpSpPr>
        <p:sp>
          <p:nvSpPr>
            <p:cNvPr id="773" name="Google Shape;773;p8"/>
            <p:cNvSpPr/>
            <p:nvPr/>
          </p:nvSpPr>
          <p:spPr>
            <a:xfrm>
              <a:off x="0" y="0"/>
              <a:ext cx="2824270" cy="311326"/>
            </a:xfrm>
            <a:custGeom>
              <a:avLst/>
              <a:gdLst/>
              <a:ahLst/>
              <a:cxnLst/>
              <a:rect l="l" t="t" r="r" b="b"/>
              <a:pathLst>
                <a:path w="2824270" h="311326" extrusionOk="0">
                  <a:moveTo>
                    <a:pt x="72197" y="0"/>
                  </a:moveTo>
                  <a:lnTo>
                    <a:pt x="2752073" y="0"/>
                  </a:lnTo>
                  <a:cubicBezTo>
                    <a:pt x="2791946" y="0"/>
                    <a:pt x="2824270" y="32323"/>
                    <a:pt x="2824270" y="72197"/>
                  </a:cubicBezTo>
                  <a:lnTo>
                    <a:pt x="2824270" y="239129"/>
                  </a:lnTo>
                  <a:cubicBezTo>
                    <a:pt x="2824270" y="258277"/>
                    <a:pt x="2816664" y="276640"/>
                    <a:pt x="2803124" y="290180"/>
                  </a:cubicBezTo>
                  <a:cubicBezTo>
                    <a:pt x="2789585" y="303719"/>
                    <a:pt x="2771221" y="311326"/>
                    <a:pt x="2752073" y="311326"/>
                  </a:cubicBezTo>
                  <a:lnTo>
                    <a:pt x="72197" y="311326"/>
                  </a:lnTo>
                  <a:cubicBezTo>
                    <a:pt x="32323" y="311326"/>
                    <a:pt x="0" y="279002"/>
                    <a:pt x="0" y="239129"/>
                  </a:cubicBezTo>
                  <a:lnTo>
                    <a:pt x="0" y="72197"/>
                  </a:lnTo>
                  <a:cubicBezTo>
                    <a:pt x="0" y="32323"/>
                    <a:pt x="32323" y="0"/>
                    <a:pt x="72197" y="0"/>
                  </a:cubicBezTo>
                  <a:close/>
                </a:path>
              </a:pathLst>
            </a:custGeom>
            <a:solidFill>
              <a:srgbClr val="6FB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8"/>
            <p:cNvSpPr txBox="1"/>
            <p:nvPr/>
          </p:nvSpPr>
          <p:spPr>
            <a:xfrm>
              <a:off x="0" y="-47625"/>
              <a:ext cx="2824270" cy="3589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75" name="Google Shape;775;p8"/>
          <p:cNvSpPr txBox="1"/>
          <p:nvPr/>
        </p:nvSpPr>
        <p:spPr>
          <a:xfrm>
            <a:off x="3839399" y="2562100"/>
            <a:ext cx="10609200" cy="9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66"/>
              <a:buFont typeface="Arial"/>
              <a:buNone/>
            </a:pPr>
            <a:r>
              <a:rPr lang="en-US" sz="5966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Merci pour votre attention</a:t>
            </a: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776" name="Google Shape;776;p8"/>
          <p:cNvGrpSpPr/>
          <p:nvPr/>
        </p:nvGrpSpPr>
        <p:grpSpPr>
          <a:xfrm>
            <a:off x="0" y="-914978"/>
            <a:ext cx="1943678" cy="1943678"/>
            <a:chOff x="0" y="0"/>
            <a:chExt cx="812800" cy="812800"/>
          </a:xfrm>
        </p:grpSpPr>
        <p:sp>
          <p:nvSpPr>
            <p:cNvPr id="777" name="Google Shape;777;p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sq" cmpd="sng">
              <a:solidFill>
                <a:srgbClr val="E72F6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9" name="Google Shape;779;p8"/>
          <p:cNvGrpSpPr/>
          <p:nvPr/>
        </p:nvGrpSpPr>
        <p:grpSpPr>
          <a:xfrm>
            <a:off x="17316161" y="7314622"/>
            <a:ext cx="1943678" cy="1943678"/>
            <a:chOff x="0" y="0"/>
            <a:chExt cx="812800" cy="812800"/>
          </a:xfrm>
        </p:grpSpPr>
        <p:sp>
          <p:nvSpPr>
            <p:cNvPr id="780" name="Google Shape;780;p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sq" cmpd="sng">
              <a:solidFill>
                <a:srgbClr val="9B8FC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2" name="Google Shape;782;p8"/>
          <p:cNvGrpSpPr/>
          <p:nvPr/>
        </p:nvGrpSpPr>
        <p:grpSpPr>
          <a:xfrm>
            <a:off x="4352507" y="9391049"/>
            <a:ext cx="1943678" cy="1943678"/>
            <a:chOff x="0" y="0"/>
            <a:chExt cx="812800" cy="812800"/>
          </a:xfrm>
        </p:grpSpPr>
        <p:sp>
          <p:nvSpPr>
            <p:cNvPr id="783" name="Google Shape;783;p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5" name="Google Shape;785;p8"/>
          <p:cNvGrpSpPr/>
          <p:nvPr/>
        </p:nvGrpSpPr>
        <p:grpSpPr>
          <a:xfrm>
            <a:off x="6022492" y="8842329"/>
            <a:ext cx="548720" cy="548720"/>
            <a:chOff x="0" y="0"/>
            <a:chExt cx="812800" cy="812800"/>
          </a:xfrm>
        </p:grpSpPr>
        <p:sp>
          <p:nvSpPr>
            <p:cNvPr id="786" name="Google Shape;786;p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8" name="Google Shape;788;p8"/>
          <p:cNvGrpSpPr/>
          <p:nvPr/>
        </p:nvGrpSpPr>
        <p:grpSpPr>
          <a:xfrm>
            <a:off x="1764568" y="887690"/>
            <a:ext cx="548720" cy="548720"/>
            <a:chOff x="0" y="0"/>
            <a:chExt cx="812800" cy="812800"/>
          </a:xfrm>
        </p:grpSpPr>
        <p:sp>
          <p:nvSpPr>
            <p:cNvPr id="789" name="Google Shape;789;p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72F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1" name="Google Shape;791;p8"/>
          <p:cNvGrpSpPr/>
          <p:nvPr/>
        </p:nvGrpSpPr>
        <p:grpSpPr>
          <a:xfrm>
            <a:off x="16710580" y="8842329"/>
            <a:ext cx="548720" cy="548720"/>
            <a:chOff x="0" y="0"/>
            <a:chExt cx="812800" cy="812800"/>
          </a:xfrm>
        </p:grpSpPr>
        <p:sp>
          <p:nvSpPr>
            <p:cNvPr id="792" name="Google Shape;792;p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B8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g311ac65a52e_1_257"/>
          <p:cNvGrpSpPr/>
          <p:nvPr/>
        </p:nvGrpSpPr>
        <p:grpSpPr>
          <a:xfrm>
            <a:off x="-1585061" y="847873"/>
            <a:ext cx="8057804" cy="1363467"/>
            <a:chOff x="0" y="-47625"/>
            <a:chExt cx="2122206" cy="359100"/>
          </a:xfrm>
        </p:grpSpPr>
        <p:sp>
          <p:nvSpPr>
            <p:cNvPr id="120" name="Google Shape;120;g311ac65a52e_1_257"/>
            <p:cNvSpPr/>
            <p:nvPr/>
          </p:nvSpPr>
          <p:spPr>
            <a:xfrm>
              <a:off x="0" y="0"/>
              <a:ext cx="2122206" cy="311326"/>
            </a:xfrm>
            <a:custGeom>
              <a:avLst/>
              <a:gdLst/>
              <a:ahLst/>
              <a:cxnLst/>
              <a:rect l="l" t="t" r="r" b="b"/>
              <a:pathLst>
                <a:path w="2122206" h="311326" extrusionOk="0">
                  <a:moveTo>
                    <a:pt x="96080" y="0"/>
                  </a:moveTo>
                  <a:lnTo>
                    <a:pt x="2026125" y="0"/>
                  </a:lnTo>
                  <a:cubicBezTo>
                    <a:pt x="2079189" y="0"/>
                    <a:pt x="2122206" y="43017"/>
                    <a:pt x="2122206" y="96080"/>
                  </a:cubicBezTo>
                  <a:lnTo>
                    <a:pt x="2122206" y="215245"/>
                  </a:lnTo>
                  <a:cubicBezTo>
                    <a:pt x="2122206" y="268309"/>
                    <a:pt x="2079189" y="311326"/>
                    <a:pt x="2026125" y="311326"/>
                  </a:cubicBezTo>
                  <a:lnTo>
                    <a:pt x="96080" y="311326"/>
                  </a:lnTo>
                  <a:cubicBezTo>
                    <a:pt x="43017" y="311326"/>
                    <a:pt x="0" y="268309"/>
                    <a:pt x="0" y="215245"/>
                  </a:cubicBezTo>
                  <a:lnTo>
                    <a:pt x="0" y="96080"/>
                  </a:lnTo>
                  <a:cubicBezTo>
                    <a:pt x="0" y="43017"/>
                    <a:pt x="43017" y="0"/>
                    <a:pt x="96080" y="0"/>
                  </a:cubicBezTo>
                  <a:close/>
                </a:path>
              </a:pathLst>
            </a:custGeom>
            <a:solidFill>
              <a:srgbClr val="E72F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g311ac65a52e_1_257"/>
            <p:cNvSpPr txBox="1"/>
            <p:nvPr/>
          </p:nvSpPr>
          <p:spPr>
            <a:xfrm>
              <a:off x="0" y="-47625"/>
              <a:ext cx="2122200" cy="35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" name="Google Shape;122;g311ac65a52e_1_257"/>
          <p:cNvGrpSpPr/>
          <p:nvPr/>
        </p:nvGrpSpPr>
        <p:grpSpPr>
          <a:xfrm>
            <a:off x="6867132" y="847873"/>
            <a:ext cx="1182355" cy="1363467"/>
            <a:chOff x="0" y="-47625"/>
            <a:chExt cx="311400" cy="359100"/>
          </a:xfrm>
        </p:grpSpPr>
        <p:sp>
          <p:nvSpPr>
            <p:cNvPr id="123" name="Google Shape;123;g311ac65a52e_1_257"/>
            <p:cNvSpPr/>
            <p:nvPr/>
          </p:nvSpPr>
          <p:spPr>
            <a:xfrm>
              <a:off x="0" y="0"/>
              <a:ext cx="311326" cy="311326"/>
            </a:xfrm>
            <a:custGeom>
              <a:avLst/>
              <a:gdLst/>
              <a:ahLst/>
              <a:cxnLst/>
              <a:rect l="l" t="t" r="r" b="b"/>
              <a:pathLst>
                <a:path w="311326" h="311326" extrusionOk="0">
                  <a:moveTo>
                    <a:pt x="155663" y="0"/>
                  </a:moveTo>
                  <a:lnTo>
                    <a:pt x="155663" y="0"/>
                  </a:lnTo>
                  <a:cubicBezTo>
                    <a:pt x="196947" y="0"/>
                    <a:pt x="236541" y="16400"/>
                    <a:pt x="265733" y="45593"/>
                  </a:cubicBezTo>
                  <a:cubicBezTo>
                    <a:pt x="294925" y="74785"/>
                    <a:pt x="311326" y="114378"/>
                    <a:pt x="311326" y="155663"/>
                  </a:cubicBezTo>
                  <a:lnTo>
                    <a:pt x="311326" y="155663"/>
                  </a:lnTo>
                  <a:cubicBezTo>
                    <a:pt x="311326" y="241633"/>
                    <a:pt x="241633" y="311326"/>
                    <a:pt x="155663" y="311326"/>
                  </a:cubicBezTo>
                  <a:lnTo>
                    <a:pt x="155663" y="311326"/>
                  </a:lnTo>
                  <a:cubicBezTo>
                    <a:pt x="69693" y="311326"/>
                    <a:pt x="0" y="241633"/>
                    <a:pt x="0" y="155663"/>
                  </a:cubicBezTo>
                  <a:lnTo>
                    <a:pt x="0" y="155663"/>
                  </a:lnTo>
                  <a:cubicBezTo>
                    <a:pt x="0" y="69693"/>
                    <a:pt x="69693" y="0"/>
                    <a:pt x="155663" y="0"/>
                  </a:cubicBezTo>
                  <a:close/>
                </a:path>
              </a:pathLst>
            </a:custGeom>
            <a:solidFill>
              <a:srgbClr val="6FB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g311ac65a52e_1_257"/>
            <p:cNvSpPr txBox="1"/>
            <p:nvPr/>
          </p:nvSpPr>
          <p:spPr>
            <a:xfrm>
              <a:off x="0" y="-47625"/>
              <a:ext cx="311400" cy="35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" name="Google Shape;125;g311ac65a52e_1_257"/>
          <p:cNvGrpSpPr/>
          <p:nvPr/>
        </p:nvGrpSpPr>
        <p:grpSpPr>
          <a:xfrm>
            <a:off x="15116269" y="9589521"/>
            <a:ext cx="1943649" cy="1943649"/>
            <a:chOff x="0" y="0"/>
            <a:chExt cx="812800" cy="812800"/>
          </a:xfrm>
        </p:grpSpPr>
        <p:sp>
          <p:nvSpPr>
            <p:cNvPr id="126" name="Google Shape;126;g311ac65a52e_1_25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g311ac65a52e_1_257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" name="Google Shape;128;g311ac65a52e_1_257"/>
          <p:cNvGrpSpPr/>
          <p:nvPr/>
        </p:nvGrpSpPr>
        <p:grpSpPr>
          <a:xfrm>
            <a:off x="16786255" y="9040801"/>
            <a:ext cx="548721" cy="548721"/>
            <a:chOff x="0" y="0"/>
            <a:chExt cx="812800" cy="812800"/>
          </a:xfrm>
        </p:grpSpPr>
        <p:sp>
          <p:nvSpPr>
            <p:cNvPr id="129" name="Google Shape;129;g311ac65a52e_1_25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g311ac65a52e_1_257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" name="Google Shape;131;g311ac65a52e_1_257"/>
          <p:cNvGrpSpPr/>
          <p:nvPr/>
        </p:nvGrpSpPr>
        <p:grpSpPr>
          <a:xfrm>
            <a:off x="9580335" y="-507963"/>
            <a:ext cx="8967898" cy="10968105"/>
            <a:chOff x="0" y="-47625"/>
            <a:chExt cx="2361900" cy="2888700"/>
          </a:xfrm>
        </p:grpSpPr>
        <p:sp>
          <p:nvSpPr>
            <p:cNvPr id="132" name="Google Shape;132;g311ac65a52e_1_257"/>
            <p:cNvSpPr/>
            <p:nvPr/>
          </p:nvSpPr>
          <p:spPr>
            <a:xfrm>
              <a:off x="0" y="0"/>
              <a:ext cx="2361799" cy="2840986"/>
            </a:xfrm>
            <a:custGeom>
              <a:avLst/>
              <a:gdLst/>
              <a:ahLst/>
              <a:cxnLst/>
              <a:rect l="l" t="t" r="r" b="b"/>
              <a:pathLst>
                <a:path w="2361799" h="2840986" extrusionOk="0">
                  <a:moveTo>
                    <a:pt x="0" y="0"/>
                  </a:moveTo>
                  <a:lnTo>
                    <a:pt x="2361799" y="0"/>
                  </a:lnTo>
                  <a:lnTo>
                    <a:pt x="2361799" y="2840986"/>
                  </a:lnTo>
                  <a:lnTo>
                    <a:pt x="0" y="2840986"/>
                  </a:lnTo>
                  <a:close/>
                </a:path>
              </a:pathLst>
            </a:custGeom>
            <a:solidFill>
              <a:srgbClr val="9B8FC5"/>
            </a:solidFill>
            <a:ln>
              <a:noFill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" name="Google Shape;133;g311ac65a52e_1_257"/>
            <p:cNvSpPr txBox="1"/>
            <p:nvPr/>
          </p:nvSpPr>
          <p:spPr>
            <a:xfrm>
              <a:off x="0" y="-47625"/>
              <a:ext cx="2361900" cy="288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" name="Google Shape;134;g311ac65a52e_1_257"/>
          <p:cNvGrpSpPr/>
          <p:nvPr/>
        </p:nvGrpSpPr>
        <p:grpSpPr>
          <a:xfrm>
            <a:off x="13229404" y="-1135474"/>
            <a:ext cx="1943649" cy="1943649"/>
            <a:chOff x="0" y="0"/>
            <a:chExt cx="812800" cy="812800"/>
          </a:xfrm>
        </p:grpSpPr>
        <p:sp>
          <p:nvSpPr>
            <p:cNvPr id="135" name="Google Shape;135;g311ac65a52e_1_25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sq" cmpd="sng">
              <a:solidFill>
                <a:srgbClr val="E72F6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g311ac65a52e_1_257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" name="Google Shape;137;g311ac65a52e_1_257"/>
          <p:cNvGrpSpPr/>
          <p:nvPr/>
        </p:nvGrpSpPr>
        <p:grpSpPr>
          <a:xfrm>
            <a:off x="12955044" y="667194"/>
            <a:ext cx="548721" cy="548721"/>
            <a:chOff x="0" y="0"/>
            <a:chExt cx="812800" cy="812800"/>
          </a:xfrm>
        </p:grpSpPr>
        <p:sp>
          <p:nvSpPr>
            <p:cNvPr id="138" name="Google Shape;138;g311ac65a52e_1_25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72F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g311ac65a52e_1_257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0" name="Google Shape;140;g311ac65a52e_1_257"/>
          <p:cNvSpPr/>
          <p:nvPr/>
        </p:nvSpPr>
        <p:spPr>
          <a:xfrm>
            <a:off x="6228136" y="6815755"/>
            <a:ext cx="4233894" cy="2984895"/>
          </a:xfrm>
          <a:custGeom>
            <a:avLst/>
            <a:gdLst/>
            <a:ahLst/>
            <a:cxnLst/>
            <a:rect l="l" t="t" r="r" b="b"/>
            <a:pathLst>
              <a:path w="4233894" h="2984895" extrusionOk="0">
                <a:moveTo>
                  <a:pt x="0" y="0"/>
                </a:moveTo>
                <a:lnTo>
                  <a:pt x="4233894" y="0"/>
                </a:lnTo>
                <a:lnTo>
                  <a:pt x="4233894" y="2984895"/>
                </a:lnTo>
                <a:lnTo>
                  <a:pt x="0" y="298489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141" name="Google Shape;141;g311ac65a52e_1_257"/>
          <p:cNvSpPr txBox="1"/>
          <p:nvPr/>
        </p:nvSpPr>
        <p:spPr>
          <a:xfrm>
            <a:off x="667950" y="996850"/>
            <a:ext cx="5268300" cy="9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66"/>
              <a:buFont typeface="Arial"/>
              <a:buNone/>
            </a:pPr>
            <a:r>
              <a:rPr lang="en-US" sz="5966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L’équipe</a:t>
            </a: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42" name="Google Shape;142;g311ac65a52e_1_257"/>
          <p:cNvPicPr preferRelativeResize="0"/>
          <p:nvPr/>
        </p:nvPicPr>
        <p:blipFill rotWithShape="1">
          <a:blip r:embed="rId4">
            <a:alphaModFix/>
          </a:blip>
          <a:srcRect l="16890" r="16897"/>
          <a:stretch/>
        </p:blipFill>
        <p:spPr>
          <a:xfrm>
            <a:off x="13026614" y="7947055"/>
            <a:ext cx="1761326" cy="1772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311ac65a52e_1_25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95450" y="5945625"/>
            <a:ext cx="1834900" cy="183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g311ac65a52e_1_257"/>
          <p:cNvPicPr preferRelativeResize="0"/>
          <p:nvPr/>
        </p:nvPicPr>
        <p:blipFill rotWithShape="1">
          <a:blip r:embed="rId6">
            <a:alphaModFix/>
          </a:blip>
          <a:srcRect t="7126" b="26887"/>
          <a:stretch/>
        </p:blipFill>
        <p:spPr>
          <a:xfrm>
            <a:off x="10595450" y="2074850"/>
            <a:ext cx="1834904" cy="1817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311ac65a52e_1_25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595450" y="4001450"/>
            <a:ext cx="1834900" cy="183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311ac65a52e_1_25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12875" y="3485825"/>
            <a:ext cx="1761325" cy="176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311ac65a52e_1_25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12875" y="5576125"/>
            <a:ext cx="1761325" cy="176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g311ac65a52e_1_25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98950" y="7666425"/>
            <a:ext cx="1789175" cy="178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311ac65a52e_1_257"/>
          <p:cNvSpPr txBox="1"/>
          <p:nvPr/>
        </p:nvSpPr>
        <p:spPr>
          <a:xfrm>
            <a:off x="2994100" y="3938413"/>
            <a:ext cx="1943700" cy="12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Olivier Vacheret,</a:t>
            </a:r>
            <a:endParaRPr sz="16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Chef de département DATA</a:t>
            </a:r>
            <a:endParaRPr sz="16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0" name="Google Shape;150;g311ac65a52e_1_257"/>
          <p:cNvSpPr txBox="1"/>
          <p:nvPr/>
        </p:nvSpPr>
        <p:spPr>
          <a:xfrm>
            <a:off x="2994100" y="8251275"/>
            <a:ext cx="2577000" cy="12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Euryale Ambroise, Chargé de projet architecture data et open data</a:t>
            </a:r>
            <a:endParaRPr sz="16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1" name="Google Shape;151;g311ac65a52e_1_257"/>
          <p:cNvSpPr txBox="1"/>
          <p:nvPr/>
        </p:nvSpPr>
        <p:spPr>
          <a:xfrm>
            <a:off x="3036700" y="6094850"/>
            <a:ext cx="2577000" cy="12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Ali Hmaou,</a:t>
            </a:r>
            <a:endParaRPr sz="16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Adjoint au chef du département DATA  </a:t>
            </a:r>
            <a:endParaRPr sz="16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2" name="Google Shape;152;g311ac65a52e_1_257"/>
          <p:cNvSpPr txBox="1"/>
          <p:nvPr/>
        </p:nvSpPr>
        <p:spPr>
          <a:xfrm>
            <a:off x="821700" y="2679000"/>
            <a:ext cx="77718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45"/>
              <a:buFont typeface="Arial"/>
              <a:buNone/>
            </a:pPr>
            <a:r>
              <a:rPr lang="en-US" sz="2245" b="1" i="0" u="none" strike="noStrike" cap="none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L’équipe d’ile-de-France Mobilités</a:t>
            </a:r>
            <a:endParaRPr sz="2245" b="1" i="0" u="none" strike="noStrike" cap="none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3" name="Google Shape;153;g311ac65a52e_1_257"/>
          <p:cNvSpPr txBox="1"/>
          <p:nvPr/>
        </p:nvSpPr>
        <p:spPr>
          <a:xfrm>
            <a:off x="12693275" y="3288600"/>
            <a:ext cx="3015900" cy="6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Clément Mandron,</a:t>
            </a:r>
            <a:endParaRPr sz="16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Consultant open data </a:t>
            </a:r>
            <a:endParaRPr sz="16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4" name="Google Shape;154;g311ac65a52e_1_257"/>
          <p:cNvSpPr txBox="1"/>
          <p:nvPr/>
        </p:nvSpPr>
        <p:spPr>
          <a:xfrm>
            <a:off x="15080963" y="8733300"/>
            <a:ext cx="3015900" cy="9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Joël Gombin,</a:t>
            </a:r>
            <a:endParaRPr sz="16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Coordinateur Lab data/IA</a:t>
            </a:r>
            <a:endParaRPr sz="16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La Plateforme</a:t>
            </a:r>
            <a:endParaRPr sz="16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5" name="Google Shape;155;g311ac65a52e_1_257"/>
          <p:cNvSpPr txBox="1"/>
          <p:nvPr/>
        </p:nvSpPr>
        <p:spPr>
          <a:xfrm>
            <a:off x="12771600" y="5178275"/>
            <a:ext cx="30159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Maëlle Fouquenet,</a:t>
            </a:r>
            <a:endParaRPr sz="16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Consultante open data</a:t>
            </a:r>
            <a:endParaRPr sz="16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6" name="Google Shape;156;g311ac65a52e_1_257"/>
          <p:cNvSpPr txBox="1"/>
          <p:nvPr/>
        </p:nvSpPr>
        <p:spPr>
          <a:xfrm>
            <a:off x="12693275" y="6918150"/>
            <a:ext cx="3015900" cy="9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Loup Cellar,</a:t>
            </a:r>
            <a:endParaRPr sz="16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Consultant et chercheur open data </a:t>
            </a:r>
            <a:endParaRPr sz="16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7" name="Google Shape;157;g311ac65a52e_1_257"/>
          <p:cNvSpPr txBox="1"/>
          <p:nvPr/>
        </p:nvSpPr>
        <p:spPr>
          <a:xfrm>
            <a:off x="10595450" y="1356800"/>
            <a:ext cx="77718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45"/>
              <a:buFont typeface="Arial"/>
              <a:buNone/>
            </a:pPr>
            <a:r>
              <a:rPr lang="en-US" sz="2245" b="1" i="0" u="none" strike="noStrike" cap="none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L’équipe Datactivist</a:t>
            </a:r>
            <a:endParaRPr sz="2245" b="1" i="0" u="none" strike="noStrike" cap="none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8" name="Google Shape;158;g311ac65a52e_1_257"/>
          <p:cNvSpPr txBox="1"/>
          <p:nvPr/>
        </p:nvSpPr>
        <p:spPr>
          <a:xfrm>
            <a:off x="10965525" y="8387700"/>
            <a:ext cx="20148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45"/>
              <a:buFont typeface="Arial"/>
              <a:buNone/>
            </a:pPr>
            <a:r>
              <a:rPr lang="en-US" sz="2245" b="1" i="0" u="none" strike="noStrike" cap="none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L’expert IA</a:t>
            </a:r>
            <a:endParaRPr sz="2245" b="1" i="0" u="none" strike="noStrike" cap="none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g312189b483e_1_218"/>
          <p:cNvGrpSpPr/>
          <p:nvPr/>
        </p:nvGrpSpPr>
        <p:grpSpPr>
          <a:xfrm>
            <a:off x="-1585050" y="847876"/>
            <a:ext cx="11035683" cy="1363467"/>
            <a:chOff x="0" y="-47625"/>
            <a:chExt cx="2122206" cy="359100"/>
          </a:xfrm>
        </p:grpSpPr>
        <p:sp>
          <p:nvSpPr>
            <p:cNvPr id="164" name="Google Shape;164;g312189b483e_1_218"/>
            <p:cNvSpPr/>
            <p:nvPr/>
          </p:nvSpPr>
          <p:spPr>
            <a:xfrm>
              <a:off x="0" y="0"/>
              <a:ext cx="2122206" cy="311326"/>
            </a:xfrm>
            <a:custGeom>
              <a:avLst/>
              <a:gdLst/>
              <a:ahLst/>
              <a:cxnLst/>
              <a:rect l="l" t="t" r="r" b="b"/>
              <a:pathLst>
                <a:path w="2122206" h="311326" extrusionOk="0">
                  <a:moveTo>
                    <a:pt x="96080" y="0"/>
                  </a:moveTo>
                  <a:lnTo>
                    <a:pt x="2026125" y="0"/>
                  </a:lnTo>
                  <a:cubicBezTo>
                    <a:pt x="2079189" y="0"/>
                    <a:pt x="2122206" y="43017"/>
                    <a:pt x="2122206" y="96080"/>
                  </a:cubicBezTo>
                  <a:lnTo>
                    <a:pt x="2122206" y="215245"/>
                  </a:lnTo>
                  <a:cubicBezTo>
                    <a:pt x="2122206" y="268309"/>
                    <a:pt x="2079189" y="311326"/>
                    <a:pt x="2026125" y="311326"/>
                  </a:cubicBezTo>
                  <a:lnTo>
                    <a:pt x="96080" y="311326"/>
                  </a:lnTo>
                  <a:cubicBezTo>
                    <a:pt x="43017" y="311326"/>
                    <a:pt x="0" y="268309"/>
                    <a:pt x="0" y="215245"/>
                  </a:cubicBezTo>
                  <a:lnTo>
                    <a:pt x="0" y="96080"/>
                  </a:lnTo>
                  <a:cubicBezTo>
                    <a:pt x="0" y="43017"/>
                    <a:pt x="43017" y="0"/>
                    <a:pt x="96080" y="0"/>
                  </a:cubicBezTo>
                  <a:close/>
                </a:path>
              </a:pathLst>
            </a:custGeom>
            <a:solidFill>
              <a:srgbClr val="E72F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g312189b483e_1_218"/>
            <p:cNvSpPr txBox="1"/>
            <p:nvPr/>
          </p:nvSpPr>
          <p:spPr>
            <a:xfrm>
              <a:off x="0" y="-47625"/>
              <a:ext cx="2122200" cy="35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6" name="Google Shape;166;g312189b483e_1_218"/>
          <p:cNvGrpSpPr/>
          <p:nvPr/>
        </p:nvGrpSpPr>
        <p:grpSpPr>
          <a:xfrm>
            <a:off x="13229404" y="-1135474"/>
            <a:ext cx="1943649" cy="1943649"/>
            <a:chOff x="0" y="0"/>
            <a:chExt cx="812800" cy="812800"/>
          </a:xfrm>
        </p:grpSpPr>
        <p:sp>
          <p:nvSpPr>
            <p:cNvPr id="167" name="Google Shape;167;g312189b483e_1_2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sq" cmpd="sng">
              <a:solidFill>
                <a:srgbClr val="E72F6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g312189b483e_1_218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9" name="Google Shape;169;g312189b483e_1_218"/>
          <p:cNvGrpSpPr/>
          <p:nvPr/>
        </p:nvGrpSpPr>
        <p:grpSpPr>
          <a:xfrm>
            <a:off x="12955044" y="667194"/>
            <a:ext cx="548721" cy="548721"/>
            <a:chOff x="0" y="0"/>
            <a:chExt cx="812800" cy="812800"/>
          </a:xfrm>
        </p:grpSpPr>
        <p:sp>
          <p:nvSpPr>
            <p:cNvPr id="170" name="Google Shape;170;g312189b483e_1_2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72F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g312189b483e_1_218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2" name="Google Shape;172;g312189b483e_1_218"/>
          <p:cNvSpPr txBox="1"/>
          <p:nvPr/>
        </p:nvSpPr>
        <p:spPr>
          <a:xfrm>
            <a:off x="128650" y="1149250"/>
            <a:ext cx="9542100" cy="9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66"/>
              <a:buFont typeface="Arial"/>
              <a:buNone/>
            </a:pPr>
            <a:r>
              <a:rPr lang="en-US" sz="5966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île-de-France Mobilités</a:t>
            </a: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73" name="Google Shape;173;g312189b483e_1_218"/>
          <p:cNvGrpSpPr/>
          <p:nvPr/>
        </p:nvGrpSpPr>
        <p:grpSpPr>
          <a:xfrm>
            <a:off x="3939374" y="2706999"/>
            <a:ext cx="10362766" cy="5365886"/>
            <a:chOff x="-50" y="-812800"/>
            <a:chExt cx="13048056" cy="7154515"/>
          </a:xfrm>
        </p:grpSpPr>
        <p:sp>
          <p:nvSpPr>
            <p:cNvPr id="174" name="Google Shape;174;g312189b483e_1_218"/>
            <p:cNvSpPr txBox="1"/>
            <p:nvPr/>
          </p:nvSpPr>
          <p:spPr>
            <a:xfrm>
              <a:off x="-50" y="-812800"/>
              <a:ext cx="12990300" cy="157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1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Île-de-France Mobilités imagine, organise et finance les transports pour tous les Franciliens.</a:t>
              </a:r>
              <a:endParaRPr sz="32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5" name="Google Shape;175;g312189b483e_1_218"/>
            <p:cNvSpPr txBox="1"/>
            <p:nvPr/>
          </p:nvSpPr>
          <p:spPr>
            <a:xfrm>
              <a:off x="57706" y="1217115"/>
              <a:ext cx="12990300" cy="51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457200" marR="0" lvl="0" indent="-3683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Poppins"/>
                <a:buChar char="●"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Chaque jour en Île-de-France </a:t>
              </a:r>
              <a:r>
                <a:rPr lang="en-US" sz="2200" b="1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9,4 millions de déplacements</a:t>
              </a:r>
              <a:r>
                <a:rPr lang="en-US" sz="22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 sont réalisés par les Franciliens</a:t>
              </a:r>
              <a:br>
                <a:rPr lang="en-US" sz="22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</a:br>
              <a:endParaRPr sz="2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457200" marR="0" lvl="0" indent="-3683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Poppins"/>
                <a:buChar char="●"/>
              </a:pPr>
              <a:r>
                <a:rPr lang="en-US" sz="2200" b="1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 Île-de-France Mobilités organise les mobilités</a:t>
              </a:r>
              <a:r>
                <a:rPr lang="en-US" sz="22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 : elle passe des contrats avec des entreprises de transports qui opèrent les lignes</a:t>
              </a:r>
              <a:br>
                <a:rPr lang="en-US" sz="22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</a:br>
              <a:endParaRPr sz="2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457200" marR="0" lvl="0" indent="-3683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Poppins"/>
                <a:buChar char="●"/>
              </a:pPr>
              <a:r>
                <a:rPr lang="en-US" sz="2200" b="1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 Île-de-France Mobilités </a:t>
              </a:r>
              <a:r>
                <a:rPr lang="en-US" sz="22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est aussi garante de l’ouverture des données de mobilités et la met en oeuvre au travers de sa Plateforme Régionale d'Information pour la Mobilité (PRIM)</a:t>
              </a:r>
              <a:endParaRPr sz="2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pic>
        <p:nvPicPr>
          <p:cNvPr id="176" name="Google Shape;176;g312189b483e_1_2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49900" y="8958010"/>
            <a:ext cx="5124450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g312189b483e_1_0"/>
          <p:cNvGrpSpPr/>
          <p:nvPr/>
        </p:nvGrpSpPr>
        <p:grpSpPr>
          <a:xfrm>
            <a:off x="-1585061" y="847873"/>
            <a:ext cx="8057804" cy="1363467"/>
            <a:chOff x="0" y="-47625"/>
            <a:chExt cx="2122206" cy="359100"/>
          </a:xfrm>
        </p:grpSpPr>
        <p:sp>
          <p:nvSpPr>
            <p:cNvPr id="182" name="Google Shape;182;g312189b483e_1_0"/>
            <p:cNvSpPr/>
            <p:nvPr/>
          </p:nvSpPr>
          <p:spPr>
            <a:xfrm>
              <a:off x="0" y="0"/>
              <a:ext cx="2122206" cy="311326"/>
            </a:xfrm>
            <a:custGeom>
              <a:avLst/>
              <a:gdLst/>
              <a:ahLst/>
              <a:cxnLst/>
              <a:rect l="l" t="t" r="r" b="b"/>
              <a:pathLst>
                <a:path w="2122206" h="311326" extrusionOk="0">
                  <a:moveTo>
                    <a:pt x="96080" y="0"/>
                  </a:moveTo>
                  <a:lnTo>
                    <a:pt x="2026125" y="0"/>
                  </a:lnTo>
                  <a:cubicBezTo>
                    <a:pt x="2079189" y="0"/>
                    <a:pt x="2122206" y="43017"/>
                    <a:pt x="2122206" y="96080"/>
                  </a:cubicBezTo>
                  <a:lnTo>
                    <a:pt x="2122206" y="215245"/>
                  </a:lnTo>
                  <a:cubicBezTo>
                    <a:pt x="2122206" y="268309"/>
                    <a:pt x="2079189" y="311326"/>
                    <a:pt x="2026125" y="311326"/>
                  </a:cubicBezTo>
                  <a:lnTo>
                    <a:pt x="96080" y="311326"/>
                  </a:lnTo>
                  <a:cubicBezTo>
                    <a:pt x="43017" y="311326"/>
                    <a:pt x="0" y="268309"/>
                    <a:pt x="0" y="215245"/>
                  </a:cubicBezTo>
                  <a:lnTo>
                    <a:pt x="0" y="96080"/>
                  </a:lnTo>
                  <a:cubicBezTo>
                    <a:pt x="0" y="43017"/>
                    <a:pt x="43017" y="0"/>
                    <a:pt x="96080" y="0"/>
                  </a:cubicBezTo>
                  <a:close/>
                </a:path>
              </a:pathLst>
            </a:custGeom>
            <a:solidFill>
              <a:srgbClr val="E72F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g312189b483e_1_0"/>
            <p:cNvSpPr txBox="1"/>
            <p:nvPr/>
          </p:nvSpPr>
          <p:spPr>
            <a:xfrm>
              <a:off x="0" y="-47625"/>
              <a:ext cx="2122200" cy="35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4" name="Google Shape;184;g312189b483e_1_0"/>
          <p:cNvGrpSpPr/>
          <p:nvPr/>
        </p:nvGrpSpPr>
        <p:grpSpPr>
          <a:xfrm>
            <a:off x="6867132" y="847873"/>
            <a:ext cx="1182355" cy="1363467"/>
            <a:chOff x="0" y="-47625"/>
            <a:chExt cx="311400" cy="359100"/>
          </a:xfrm>
        </p:grpSpPr>
        <p:sp>
          <p:nvSpPr>
            <p:cNvPr id="185" name="Google Shape;185;g312189b483e_1_0"/>
            <p:cNvSpPr/>
            <p:nvPr/>
          </p:nvSpPr>
          <p:spPr>
            <a:xfrm>
              <a:off x="0" y="0"/>
              <a:ext cx="311326" cy="311326"/>
            </a:xfrm>
            <a:custGeom>
              <a:avLst/>
              <a:gdLst/>
              <a:ahLst/>
              <a:cxnLst/>
              <a:rect l="l" t="t" r="r" b="b"/>
              <a:pathLst>
                <a:path w="311326" h="311326" extrusionOk="0">
                  <a:moveTo>
                    <a:pt x="155663" y="0"/>
                  </a:moveTo>
                  <a:lnTo>
                    <a:pt x="155663" y="0"/>
                  </a:lnTo>
                  <a:cubicBezTo>
                    <a:pt x="196947" y="0"/>
                    <a:pt x="236541" y="16400"/>
                    <a:pt x="265733" y="45593"/>
                  </a:cubicBezTo>
                  <a:cubicBezTo>
                    <a:pt x="294925" y="74785"/>
                    <a:pt x="311326" y="114378"/>
                    <a:pt x="311326" y="155663"/>
                  </a:cubicBezTo>
                  <a:lnTo>
                    <a:pt x="311326" y="155663"/>
                  </a:lnTo>
                  <a:cubicBezTo>
                    <a:pt x="311326" y="241633"/>
                    <a:pt x="241633" y="311326"/>
                    <a:pt x="155663" y="311326"/>
                  </a:cubicBezTo>
                  <a:lnTo>
                    <a:pt x="155663" y="311326"/>
                  </a:lnTo>
                  <a:cubicBezTo>
                    <a:pt x="69693" y="311326"/>
                    <a:pt x="0" y="241633"/>
                    <a:pt x="0" y="155663"/>
                  </a:cubicBezTo>
                  <a:lnTo>
                    <a:pt x="0" y="155663"/>
                  </a:lnTo>
                  <a:cubicBezTo>
                    <a:pt x="0" y="69693"/>
                    <a:pt x="69693" y="0"/>
                    <a:pt x="155663" y="0"/>
                  </a:cubicBezTo>
                  <a:close/>
                </a:path>
              </a:pathLst>
            </a:custGeom>
            <a:solidFill>
              <a:srgbClr val="6FB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g312189b483e_1_0"/>
            <p:cNvSpPr txBox="1"/>
            <p:nvPr/>
          </p:nvSpPr>
          <p:spPr>
            <a:xfrm>
              <a:off x="0" y="-47625"/>
              <a:ext cx="311400" cy="35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7" name="Google Shape;187;g312189b483e_1_0"/>
          <p:cNvGrpSpPr/>
          <p:nvPr/>
        </p:nvGrpSpPr>
        <p:grpSpPr>
          <a:xfrm>
            <a:off x="9580335" y="-507963"/>
            <a:ext cx="8967898" cy="10968105"/>
            <a:chOff x="0" y="-47625"/>
            <a:chExt cx="2361900" cy="2888700"/>
          </a:xfrm>
        </p:grpSpPr>
        <p:sp>
          <p:nvSpPr>
            <p:cNvPr id="188" name="Google Shape;188;g312189b483e_1_0"/>
            <p:cNvSpPr/>
            <p:nvPr/>
          </p:nvSpPr>
          <p:spPr>
            <a:xfrm>
              <a:off x="0" y="0"/>
              <a:ext cx="2361799" cy="2840986"/>
            </a:xfrm>
            <a:custGeom>
              <a:avLst/>
              <a:gdLst/>
              <a:ahLst/>
              <a:cxnLst/>
              <a:rect l="l" t="t" r="r" b="b"/>
              <a:pathLst>
                <a:path w="2361799" h="2840986" extrusionOk="0">
                  <a:moveTo>
                    <a:pt x="0" y="0"/>
                  </a:moveTo>
                  <a:lnTo>
                    <a:pt x="2361799" y="0"/>
                  </a:lnTo>
                  <a:lnTo>
                    <a:pt x="2361799" y="2840986"/>
                  </a:lnTo>
                  <a:lnTo>
                    <a:pt x="0" y="2840986"/>
                  </a:lnTo>
                  <a:close/>
                </a:path>
              </a:pathLst>
            </a:custGeom>
            <a:solidFill>
              <a:srgbClr val="9B8FC5"/>
            </a:solidFill>
            <a:ln>
              <a:noFill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89" name="Google Shape;189;g312189b483e_1_0"/>
            <p:cNvSpPr txBox="1"/>
            <p:nvPr/>
          </p:nvSpPr>
          <p:spPr>
            <a:xfrm>
              <a:off x="0" y="-47625"/>
              <a:ext cx="2361900" cy="288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0" name="Google Shape;190;g312189b483e_1_0"/>
          <p:cNvGrpSpPr/>
          <p:nvPr/>
        </p:nvGrpSpPr>
        <p:grpSpPr>
          <a:xfrm>
            <a:off x="13229404" y="-1135474"/>
            <a:ext cx="1943649" cy="1943649"/>
            <a:chOff x="0" y="0"/>
            <a:chExt cx="812800" cy="812800"/>
          </a:xfrm>
        </p:grpSpPr>
        <p:sp>
          <p:nvSpPr>
            <p:cNvPr id="191" name="Google Shape;191;g312189b483e_1_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sq" cmpd="sng">
              <a:solidFill>
                <a:srgbClr val="E72F6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g312189b483e_1_0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3" name="Google Shape;193;g312189b483e_1_0"/>
          <p:cNvGrpSpPr/>
          <p:nvPr/>
        </p:nvGrpSpPr>
        <p:grpSpPr>
          <a:xfrm>
            <a:off x="12955044" y="667194"/>
            <a:ext cx="548721" cy="548721"/>
            <a:chOff x="0" y="0"/>
            <a:chExt cx="812800" cy="812800"/>
          </a:xfrm>
        </p:grpSpPr>
        <p:sp>
          <p:nvSpPr>
            <p:cNvPr id="194" name="Google Shape;194;g312189b483e_1_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72F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g312189b483e_1_0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6" name="Google Shape;196;g312189b483e_1_0"/>
          <p:cNvSpPr/>
          <p:nvPr/>
        </p:nvSpPr>
        <p:spPr>
          <a:xfrm>
            <a:off x="8182778" y="7681525"/>
            <a:ext cx="3080158" cy="2171511"/>
          </a:xfrm>
          <a:custGeom>
            <a:avLst/>
            <a:gdLst/>
            <a:ahLst/>
            <a:cxnLst/>
            <a:rect l="l" t="t" r="r" b="b"/>
            <a:pathLst>
              <a:path w="4233894" h="2984895" extrusionOk="0">
                <a:moveTo>
                  <a:pt x="0" y="0"/>
                </a:moveTo>
                <a:lnTo>
                  <a:pt x="4233894" y="0"/>
                </a:lnTo>
                <a:lnTo>
                  <a:pt x="4233894" y="2984895"/>
                </a:lnTo>
                <a:lnTo>
                  <a:pt x="0" y="298489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197" name="Google Shape;197;g312189b483e_1_0"/>
          <p:cNvSpPr txBox="1"/>
          <p:nvPr/>
        </p:nvSpPr>
        <p:spPr>
          <a:xfrm>
            <a:off x="667950" y="996850"/>
            <a:ext cx="5268300" cy="9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66"/>
              <a:buFont typeface="Arial"/>
              <a:buNone/>
            </a:pPr>
            <a:r>
              <a:rPr lang="en-US" sz="5966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Présentation</a:t>
            </a: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98" name="Google Shape;198;g312189b483e_1_0"/>
          <p:cNvGrpSpPr/>
          <p:nvPr/>
        </p:nvGrpSpPr>
        <p:grpSpPr>
          <a:xfrm>
            <a:off x="699899" y="2707001"/>
            <a:ext cx="8057175" cy="5365886"/>
            <a:chOff x="-50" y="-812800"/>
            <a:chExt cx="13048056" cy="7154515"/>
          </a:xfrm>
        </p:grpSpPr>
        <p:sp>
          <p:nvSpPr>
            <p:cNvPr id="199" name="Google Shape;199;g312189b483e_1_0"/>
            <p:cNvSpPr txBox="1"/>
            <p:nvPr/>
          </p:nvSpPr>
          <p:spPr>
            <a:xfrm>
              <a:off x="-50" y="-812800"/>
              <a:ext cx="12990300" cy="341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1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Comment l’usage de l’IA peut-il améliorer les services mobilités ?</a:t>
              </a:r>
              <a:endParaRPr sz="32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32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endParaRPr sz="32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00" name="Google Shape;200;g312189b483e_1_0"/>
            <p:cNvSpPr txBox="1"/>
            <p:nvPr/>
          </p:nvSpPr>
          <p:spPr>
            <a:xfrm>
              <a:off x="57706" y="1217115"/>
              <a:ext cx="12990300" cy="51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200" b="1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L’objectif</a:t>
              </a:r>
              <a:r>
                <a:rPr lang="en-US" sz="22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2200" b="1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?</a:t>
              </a:r>
              <a:r>
                <a:rPr lang="en-US" sz="22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endParaRPr sz="2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Faire émerger des idées et prototypes afin d’</a:t>
              </a:r>
              <a:r>
                <a:rPr lang="en-US" sz="2200" b="1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explorer la pertinence de l’IA</a:t>
              </a:r>
              <a:r>
                <a:rPr lang="en-US" sz="22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, et </a:t>
              </a:r>
              <a:r>
                <a:rPr lang="en-US" sz="22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d’en explorer l’usage et les limites dans le domaine de la mobilité</a:t>
              </a:r>
              <a:endParaRPr sz="2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200" b="1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Et concrètement ? </a:t>
              </a:r>
              <a:br>
                <a:rPr lang="en-US" sz="22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</a:br>
              <a:r>
                <a:rPr lang="en-US" sz="22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S</a:t>
              </a:r>
              <a:r>
                <a:rPr lang="en-US" sz="22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’appuyer sur les données d’IDFM pour p</a:t>
              </a:r>
              <a:r>
                <a:rPr lang="en-US" sz="22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roduire des </a:t>
              </a:r>
              <a:r>
                <a:rPr lang="en-US" sz="22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démonstrateurs </a:t>
              </a:r>
              <a:r>
                <a:rPr lang="en-US" sz="22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publiés en open source et </a:t>
              </a:r>
              <a:r>
                <a:rPr lang="en-US" sz="22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présentés </a:t>
              </a:r>
              <a:r>
                <a:rPr lang="en-US" sz="22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à un jury.</a:t>
              </a:r>
              <a:endParaRPr sz="2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201" name="Google Shape;201;g312189b483e_1_0"/>
          <p:cNvSpPr txBox="1"/>
          <p:nvPr/>
        </p:nvSpPr>
        <p:spPr>
          <a:xfrm>
            <a:off x="10880975" y="2904600"/>
            <a:ext cx="6209400" cy="9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L’esprit du Hackathon</a:t>
            </a:r>
            <a:endParaRPr sz="3200" b="1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2" name="Google Shape;202;g312189b483e_1_0"/>
          <p:cNvSpPr txBox="1"/>
          <p:nvPr/>
        </p:nvSpPr>
        <p:spPr>
          <a:xfrm>
            <a:off x="10908599" y="4225250"/>
            <a:ext cx="6838500" cy="50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Poppins"/>
              <a:buChar char="●"/>
            </a:pPr>
            <a:r>
              <a:rPr lang="en-US" sz="2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Mise à dispositions de ressources techniques par IDFM pour gagner du temps</a:t>
            </a:r>
            <a:br>
              <a:rPr lang="en-US" sz="2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sz="2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Poppins"/>
              <a:buChar char="●"/>
            </a:pPr>
            <a:r>
              <a:rPr lang="en-US" sz="2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Partage de ressources</a:t>
            </a:r>
            <a:r>
              <a:rPr lang="en-US" sz="22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utiles à la communauté (les projets seront publiés en open source)</a:t>
            </a:r>
            <a:br>
              <a:rPr lang="en-US" sz="22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sz="2200" b="0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Poppins"/>
              <a:buChar char="●"/>
            </a:pPr>
            <a:r>
              <a:rPr lang="en-US" sz="22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Des équipes multi-compétences</a:t>
            </a:r>
            <a:endParaRPr sz="2200" b="0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Poppins"/>
              <a:buChar char="●"/>
            </a:pPr>
            <a:r>
              <a:rPr lang="en-US" sz="2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De la vulgarisation et du partage de connaissances</a:t>
            </a:r>
            <a:br>
              <a:rPr lang="en-US" sz="22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sz="2200" b="0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g314180df895_0_138"/>
          <p:cNvGrpSpPr/>
          <p:nvPr/>
        </p:nvGrpSpPr>
        <p:grpSpPr>
          <a:xfrm>
            <a:off x="15116269" y="9589521"/>
            <a:ext cx="1943649" cy="1943649"/>
            <a:chOff x="0" y="0"/>
            <a:chExt cx="812800" cy="812800"/>
          </a:xfrm>
        </p:grpSpPr>
        <p:sp>
          <p:nvSpPr>
            <p:cNvPr id="208" name="Google Shape;208;g314180df895_0_13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g314180df895_0_138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0" name="Google Shape;210;g314180df895_0_138"/>
          <p:cNvGrpSpPr/>
          <p:nvPr/>
        </p:nvGrpSpPr>
        <p:grpSpPr>
          <a:xfrm>
            <a:off x="16786255" y="9040801"/>
            <a:ext cx="548721" cy="548721"/>
            <a:chOff x="0" y="0"/>
            <a:chExt cx="812800" cy="812800"/>
          </a:xfrm>
        </p:grpSpPr>
        <p:sp>
          <p:nvSpPr>
            <p:cNvPr id="211" name="Google Shape;211;g314180df895_0_13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g314180df895_0_138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3" name="Google Shape;213;g314180df895_0_138"/>
          <p:cNvGrpSpPr/>
          <p:nvPr/>
        </p:nvGrpSpPr>
        <p:grpSpPr>
          <a:xfrm>
            <a:off x="4027384" y="9589521"/>
            <a:ext cx="1943649" cy="1943649"/>
            <a:chOff x="0" y="0"/>
            <a:chExt cx="812800" cy="812800"/>
          </a:xfrm>
        </p:grpSpPr>
        <p:sp>
          <p:nvSpPr>
            <p:cNvPr id="214" name="Google Shape;214;g314180df895_0_13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sq" cmpd="sng">
              <a:solidFill>
                <a:srgbClr val="E72F6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g314180df895_0_138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6" name="Google Shape;216;g314180df895_0_138"/>
          <p:cNvGrpSpPr/>
          <p:nvPr/>
        </p:nvGrpSpPr>
        <p:grpSpPr>
          <a:xfrm>
            <a:off x="3723135" y="9258300"/>
            <a:ext cx="548721" cy="548721"/>
            <a:chOff x="0" y="0"/>
            <a:chExt cx="812800" cy="812800"/>
          </a:xfrm>
        </p:grpSpPr>
        <p:sp>
          <p:nvSpPr>
            <p:cNvPr id="217" name="Google Shape;217;g314180df895_0_13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72F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g314180df895_0_138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9" name="Google Shape;219;g314180df895_0_138"/>
          <p:cNvGrpSpPr/>
          <p:nvPr/>
        </p:nvGrpSpPr>
        <p:grpSpPr>
          <a:xfrm>
            <a:off x="2001950" y="2707001"/>
            <a:ext cx="15492162" cy="5365899"/>
            <a:chOff x="-108799" y="-812801"/>
            <a:chExt cx="14574000" cy="7154532"/>
          </a:xfrm>
        </p:grpSpPr>
        <p:sp>
          <p:nvSpPr>
            <p:cNvPr id="220" name="Google Shape;220;g314180df895_0_138"/>
            <p:cNvSpPr txBox="1"/>
            <p:nvPr/>
          </p:nvSpPr>
          <p:spPr>
            <a:xfrm>
              <a:off x="-50" y="-812801"/>
              <a:ext cx="12990300" cy="65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3200" b="1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4 défis pour mettre l’IA au service des usagers</a:t>
              </a:r>
              <a:endParaRPr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21" name="Google Shape;221;g314180df895_0_138"/>
            <p:cNvSpPr txBox="1"/>
            <p:nvPr/>
          </p:nvSpPr>
          <p:spPr>
            <a:xfrm>
              <a:off x="-108799" y="1217130"/>
              <a:ext cx="14574000" cy="51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200" b="1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Défi 1</a:t>
              </a:r>
              <a:r>
                <a:rPr lang="en-US" sz="22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 – Améliorer </a:t>
              </a:r>
              <a:r>
                <a:rPr lang="en-US" sz="2200" b="1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l'accessibilité </a:t>
              </a:r>
              <a:r>
                <a:rPr lang="en-US" sz="22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des services de mobilité</a:t>
              </a:r>
              <a:endParaRPr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200" b="1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Défi 2</a:t>
              </a:r>
              <a:r>
                <a:rPr lang="en-US" sz="22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 – Construire une </a:t>
              </a:r>
              <a:r>
                <a:rPr lang="en-US" sz="2200" b="1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boîte à outils IA</a:t>
              </a:r>
              <a:r>
                <a:rPr lang="en-US" sz="22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 pour accélérer le développement de l’IA au service des usagers</a:t>
              </a:r>
              <a:endParaRPr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200" b="1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Défi 3</a:t>
              </a:r>
              <a:r>
                <a:rPr lang="en-US" sz="22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 – Améliorer les </a:t>
              </a:r>
              <a:r>
                <a:rPr lang="en-US" sz="2200" b="1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prévisions </a:t>
              </a:r>
              <a:r>
                <a:rPr lang="en-US" sz="22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au service des mobilités</a:t>
              </a:r>
              <a:endParaRPr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200" b="1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Défi 4</a:t>
              </a:r>
              <a:r>
                <a:rPr lang="en-US" sz="22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 – </a:t>
              </a:r>
              <a:r>
                <a:rPr lang="en-US" sz="2200" b="1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Personnaliser </a:t>
              </a:r>
              <a:r>
                <a:rPr lang="en-US" sz="22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l’expérience utilisateur des services numériques au voyageur</a:t>
              </a:r>
              <a:endParaRPr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200" b="1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Défi transversal</a:t>
              </a:r>
              <a:r>
                <a:rPr lang="en-US" sz="22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 - Comment la </a:t>
              </a:r>
              <a:r>
                <a:rPr lang="en-US" sz="2200" b="1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frugalité </a:t>
              </a:r>
              <a:r>
                <a:rPr lang="en-US" sz="22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des systèmes d’IA utilisés peut-elle améliorer mon projet ?</a:t>
              </a:r>
              <a:endParaRPr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222" name="Google Shape;222;g314180df895_0_138"/>
          <p:cNvGrpSpPr/>
          <p:nvPr/>
        </p:nvGrpSpPr>
        <p:grpSpPr>
          <a:xfrm>
            <a:off x="17316161" y="630565"/>
            <a:ext cx="1943649" cy="1943649"/>
            <a:chOff x="0" y="0"/>
            <a:chExt cx="812800" cy="812800"/>
          </a:xfrm>
        </p:grpSpPr>
        <p:sp>
          <p:nvSpPr>
            <p:cNvPr id="223" name="Google Shape;223;g314180df895_0_13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sq" cmpd="sng">
              <a:solidFill>
                <a:srgbClr val="6FBCF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g314180df895_0_138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5" name="Google Shape;225;g314180df895_0_138"/>
          <p:cNvGrpSpPr/>
          <p:nvPr/>
        </p:nvGrpSpPr>
        <p:grpSpPr>
          <a:xfrm>
            <a:off x="16710580" y="2158272"/>
            <a:ext cx="548721" cy="548721"/>
            <a:chOff x="0" y="0"/>
            <a:chExt cx="812800" cy="812800"/>
          </a:xfrm>
        </p:grpSpPr>
        <p:sp>
          <p:nvSpPr>
            <p:cNvPr id="226" name="Google Shape;226;g314180df895_0_13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FB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g314180df895_0_138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8" name="Google Shape;228;g314180df895_0_138"/>
          <p:cNvGrpSpPr/>
          <p:nvPr/>
        </p:nvGrpSpPr>
        <p:grpSpPr>
          <a:xfrm>
            <a:off x="-1585061" y="847873"/>
            <a:ext cx="8057804" cy="1363467"/>
            <a:chOff x="0" y="-47625"/>
            <a:chExt cx="2122206" cy="359100"/>
          </a:xfrm>
        </p:grpSpPr>
        <p:sp>
          <p:nvSpPr>
            <p:cNvPr id="229" name="Google Shape;229;g314180df895_0_138"/>
            <p:cNvSpPr/>
            <p:nvPr/>
          </p:nvSpPr>
          <p:spPr>
            <a:xfrm>
              <a:off x="0" y="0"/>
              <a:ext cx="2122206" cy="311326"/>
            </a:xfrm>
            <a:custGeom>
              <a:avLst/>
              <a:gdLst/>
              <a:ahLst/>
              <a:cxnLst/>
              <a:rect l="l" t="t" r="r" b="b"/>
              <a:pathLst>
                <a:path w="2122206" h="311326" extrusionOk="0">
                  <a:moveTo>
                    <a:pt x="96080" y="0"/>
                  </a:moveTo>
                  <a:lnTo>
                    <a:pt x="2026125" y="0"/>
                  </a:lnTo>
                  <a:cubicBezTo>
                    <a:pt x="2079189" y="0"/>
                    <a:pt x="2122206" y="43017"/>
                    <a:pt x="2122206" y="96080"/>
                  </a:cubicBezTo>
                  <a:lnTo>
                    <a:pt x="2122206" y="215245"/>
                  </a:lnTo>
                  <a:cubicBezTo>
                    <a:pt x="2122206" y="268309"/>
                    <a:pt x="2079189" y="311326"/>
                    <a:pt x="2026125" y="311326"/>
                  </a:cubicBezTo>
                  <a:lnTo>
                    <a:pt x="96080" y="311326"/>
                  </a:lnTo>
                  <a:cubicBezTo>
                    <a:pt x="43017" y="311326"/>
                    <a:pt x="0" y="268309"/>
                    <a:pt x="0" y="215245"/>
                  </a:cubicBezTo>
                  <a:lnTo>
                    <a:pt x="0" y="96080"/>
                  </a:lnTo>
                  <a:cubicBezTo>
                    <a:pt x="0" y="43017"/>
                    <a:pt x="43017" y="0"/>
                    <a:pt x="96080" y="0"/>
                  </a:cubicBezTo>
                  <a:close/>
                </a:path>
              </a:pathLst>
            </a:custGeom>
            <a:solidFill>
              <a:srgbClr val="E72F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g314180df895_0_138"/>
            <p:cNvSpPr txBox="1"/>
            <p:nvPr/>
          </p:nvSpPr>
          <p:spPr>
            <a:xfrm>
              <a:off x="0" y="-47625"/>
              <a:ext cx="2122200" cy="35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1" name="Google Shape;231;g314180df895_0_138"/>
          <p:cNvGrpSpPr/>
          <p:nvPr/>
        </p:nvGrpSpPr>
        <p:grpSpPr>
          <a:xfrm>
            <a:off x="6867132" y="847873"/>
            <a:ext cx="1182355" cy="1363467"/>
            <a:chOff x="0" y="-47625"/>
            <a:chExt cx="311400" cy="359100"/>
          </a:xfrm>
        </p:grpSpPr>
        <p:sp>
          <p:nvSpPr>
            <p:cNvPr id="232" name="Google Shape;232;g314180df895_0_138"/>
            <p:cNvSpPr/>
            <p:nvPr/>
          </p:nvSpPr>
          <p:spPr>
            <a:xfrm>
              <a:off x="0" y="0"/>
              <a:ext cx="311326" cy="311326"/>
            </a:xfrm>
            <a:custGeom>
              <a:avLst/>
              <a:gdLst/>
              <a:ahLst/>
              <a:cxnLst/>
              <a:rect l="l" t="t" r="r" b="b"/>
              <a:pathLst>
                <a:path w="311326" h="311326" extrusionOk="0">
                  <a:moveTo>
                    <a:pt x="155663" y="0"/>
                  </a:moveTo>
                  <a:lnTo>
                    <a:pt x="155663" y="0"/>
                  </a:lnTo>
                  <a:cubicBezTo>
                    <a:pt x="196947" y="0"/>
                    <a:pt x="236541" y="16400"/>
                    <a:pt x="265733" y="45593"/>
                  </a:cubicBezTo>
                  <a:cubicBezTo>
                    <a:pt x="294925" y="74785"/>
                    <a:pt x="311326" y="114378"/>
                    <a:pt x="311326" y="155663"/>
                  </a:cubicBezTo>
                  <a:lnTo>
                    <a:pt x="311326" y="155663"/>
                  </a:lnTo>
                  <a:cubicBezTo>
                    <a:pt x="311326" y="241633"/>
                    <a:pt x="241633" y="311326"/>
                    <a:pt x="155663" y="311326"/>
                  </a:cubicBezTo>
                  <a:lnTo>
                    <a:pt x="155663" y="311326"/>
                  </a:lnTo>
                  <a:cubicBezTo>
                    <a:pt x="69693" y="311326"/>
                    <a:pt x="0" y="241633"/>
                    <a:pt x="0" y="155663"/>
                  </a:cubicBezTo>
                  <a:lnTo>
                    <a:pt x="0" y="155663"/>
                  </a:lnTo>
                  <a:cubicBezTo>
                    <a:pt x="0" y="69693"/>
                    <a:pt x="69693" y="0"/>
                    <a:pt x="155663" y="0"/>
                  </a:cubicBezTo>
                  <a:close/>
                </a:path>
              </a:pathLst>
            </a:custGeom>
            <a:solidFill>
              <a:srgbClr val="6FB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g314180df895_0_138"/>
            <p:cNvSpPr txBox="1"/>
            <p:nvPr/>
          </p:nvSpPr>
          <p:spPr>
            <a:xfrm>
              <a:off x="0" y="-47625"/>
              <a:ext cx="311400" cy="35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4" name="Google Shape;234;g314180df895_0_138"/>
          <p:cNvSpPr txBox="1"/>
          <p:nvPr/>
        </p:nvSpPr>
        <p:spPr>
          <a:xfrm>
            <a:off x="1028700" y="1150951"/>
            <a:ext cx="4907400" cy="9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66"/>
              <a:buFont typeface="Arial"/>
              <a:buNone/>
            </a:pPr>
            <a:r>
              <a:rPr lang="en-US" sz="5966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Les défis</a:t>
            </a: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oogle Shape;239;g312801a25d3_1_60"/>
          <p:cNvGrpSpPr/>
          <p:nvPr/>
        </p:nvGrpSpPr>
        <p:grpSpPr>
          <a:xfrm>
            <a:off x="13229404" y="-1135474"/>
            <a:ext cx="1943649" cy="1943649"/>
            <a:chOff x="0" y="0"/>
            <a:chExt cx="812800" cy="812800"/>
          </a:xfrm>
        </p:grpSpPr>
        <p:sp>
          <p:nvSpPr>
            <p:cNvPr id="240" name="Google Shape;240;g312801a25d3_1_6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sq" cmpd="sng">
              <a:solidFill>
                <a:srgbClr val="E72F6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g312801a25d3_1_60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2" name="Google Shape;242;g312801a25d3_1_60"/>
          <p:cNvGrpSpPr/>
          <p:nvPr/>
        </p:nvGrpSpPr>
        <p:grpSpPr>
          <a:xfrm>
            <a:off x="12955044" y="667194"/>
            <a:ext cx="548721" cy="548721"/>
            <a:chOff x="0" y="0"/>
            <a:chExt cx="812800" cy="812800"/>
          </a:xfrm>
        </p:grpSpPr>
        <p:sp>
          <p:nvSpPr>
            <p:cNvPr id="243" name="Google Shape;243;g312801a25d3_1_6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72F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g312801a25d3_1_60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5" name="Google Shape;245;g312801a25d3_1_60"/>
          <p:cNvGrpSpPr/>
          <p:nvPr/>
        </p:nvGrpSpPr>
        <p:grpSpPr>
          <a:xfrm>
            <a:off x="9580335" y="-507963"/>
            <a:ext cx="8967898" cy="10968105"/>
            <a:chOff x="0" y="-47625"/>
            <a:chExt cx="2361900" cy="2888700"/>
          </a:xfrm>
        </p:grpSpPr>
        <p:sp>
          <p:nvSpPr>
            <p:cNvPr id="246" name="Google Shape;246;g312801a25d3_1_60"/>
            <p:cNvSpPr/>
            <p:nvPr/>
          </p:nvSpPr>
          <p:spPr>
            <a:xfrm>
              <a:off x="0" y="0"/>
              <a:ext cx="2361799" cy="2840986"/>
            </a:xfrm>
            <a:custGeom>
              <a:avLst/>
              <a:gdLst/>
              <a:ahLst/>
              <a:cxnLst/>
              <a:rect l="l" t="t" r="r" b="b"/>
              <a:pathLst>
                <a:path w="2361799" h="2840986" extrusionOk="0">
                  <a:moveTo>
                    <a:pt x="0" y="0"/>
                  </a:moveTo>
                  <a:lnTo>
                    <a:pt x="2361799" y="0"/>
                  </a:lnTo>
                  <a:lnTo>
                    <a:pt x="2361799" y="2840986"/>
                  </a:lnTo>
                  <a:lnTo>
                    <a:pt x="0" y="2840986"/>
                  </a:lnTo>
                  <a:close/>
                </a:path>
              </a:pathLst>
            </a:custGeom>
            <a:solidFill>
              <a:srgbClr val="9B8FC5"/>
            </a:solidFill>
            <a:ln>
              <a:noFill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47" name="Google Shape;247;g312801a25d3_1_60"/>
            <p:cNvSpPr txBox="1"/>
            <p:nvPr/>
          </p:nvSpPr>
          <p:spPr>
            <a:xfrm>
              <a:off x="0" y="-47625"/>
              <a:ext cx="2361900" cy="288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8" name="Google Shape;248;g312801a25d3_1_60"/>
          <p:cNvSpPr txBox="1"/>
          <p:nvPr/>
        </p:nvSpPr>
        <p:spPr>
          <a:xfrm>
            <a:off x="653075" y="2861850"/>
            <a:ext cx="8662800" cy="45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02907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45"/>
              <a:buFont typeface="Poppins"/>
              <a:buChar char="➔"/>
            </a:pPr>
            <a:r>
              <a:rPr lang="en-US" sz="2745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Des équipes constituées de </a:t>
            </a:r>
            <a:r>
              <a:rPr lang="en-US" sz="2745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4 à 7 personnes</a:t>
            </a:r>
            <a:r>
              <a:rPr lang="en-US" sz="2745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:</a:t>
            </a:r>
            <a:endParaRPr sz="2745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914400" lvl="1" indent="-402907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45"/>
              <a:buFont typeface="Poppins"/>
              <a:buChar char="◆"/>
            </a:pPr>
            <a:r>
              <a:rPr lang="en-US" sz="2745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6 idéalement, 7 si besoin</a:t>
            </a:r>
            <a:br>
              <a:rPr lang="en-US" sz="2745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sz="2745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402907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45"/>
              <a:buFont typeface="Poppins"/>
              <a:buChar char="➔"/>
            </a:pPr>
            <a:r>
              <a:rPr lang="en-US" sz="2745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Des équipes (le plus possible) multi-compétences</a:t>
            </a:r>
            <a:br>
              <a:rPr lang="en-US" sz="2745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-US" sz="2745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2745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402907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45"/>
              <a:buFont typeface="Poppins"/>
              <a:buChar char="➔"/>
            </a:pPr>
            <a:r>
              <a:rPr lang="en-US" sz="2745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Pas d’équipe non-mixte (dans la mesure du possible)</a:t>
            </a:r>
            <a:endParaRPr sz="2745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9" name="Google Shape;249;g312801a25d3_1_60"/>
          <p:cNvSpPr/>
          <p:nvPr/>
        </p:nvSpPr>
        <p:spPr>
          <a:xfrm>
            <a:off x="8453290" y="7606157"/>
            <a:ext cx="1722277" cy="2147002"/>
          </a:xfrm>
          <a:custGeom>
            <a:avLst/>
            <a:gdLst/>
            <a:ahLst/>
            <a:cxnLst/>
            <a:rect l="l" t="t" r="r" b="b"/>
            <a:pathLst>
              <a:path w="1722277" h="2147002" extrusionOk="0">
                <a:moveTo>
                  <a:pt x="0" y="0"/>
                </a:moveTo>
                <a:lnTo>
                  <a:pt x="1722277" y="0"/>
                </a:lnTo>
                <a:lnTo>
                  <a:pt x="1722277" y="2147002"/>
                </a:lnTo>
                <a:lnTo>
                  <a:pt x="0" y="21470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fr-FR"/>
          </a:p>
        </p:txBody>
      </p:sp>
      <p:grpSp>
        <p:nvGrpSpPr>
          <p:cNvPr id="250" name="Google Shape;250;g312801a25d3_1_60"/>
          <p:cNvGrpSpPr/>
          <p:nvPr/>
        </p:nvGrpSpPr>
        <p:grpSpPr>
          <a:xfrm>
            <a:off x="-1585041" y="847876"/>
            <a:ext cx="14387708" cy="1363467"/>
            <a:chOff x="0" y="-47625"/>
            <a:chExt cx="2122206" cy="359100"/>
          </a:xfrm>
        </p:grpSpPr>
        <p:sp>
          <p:nvSpPr>
            <p:cNvPr id="251" name="Google Shape;251;g312801a25d3_1_60"/>
            <p:cNvSpPr/>
            <p:nvPr/>
          </p:nvSpPr>
          <p:spPr>
            <a:xfrm>
              <a:off x="0" y="0"/>
              <a:ext cx="2122206" cy="311326"/>
            </a:xfrm>
            <a:custGeom>
              <a:avLst/>
              <a:gdLst/>
              <a:ahLst/>
              <a:cxnLst/>
              <a:rect l="l" t="t" r="r" b="b"/>
              <a:pathLst>
                <a:path w="2122206" h="311326" extrusionOk="0">
                  <a:moveTo>
                    <a:pt x="96080" y="0"/>
                  </a:moveTo>
                  <a:lnTo>
                    <a:pt x="2026125" y="0"/>
                  </a:lnTo>
                  <a:cubicBezTo>
                    <a:pt x="2079189" y="0"/>
                    <a:pt x="2122206" y="43017"/>
                    <a:pt x="2122206" y="96080"/>
                  </a:cubicBezTo>
                  <a:lnTo>
                    <a:pt x="2122206" y="215245"/>
                  </a:lnTo>
                  <a:cubicBezTo>
                    <a:pt x="2122206" y="268309"/>
                    <a:pt x="2079189" y="311326"/>
                    <a:pt x="2026125" y="311326"/>
                  </a:cubicBezTo>
                  <a:lnTo>
                    <a:pt x="96080" y="311326"/>
                  </a:lnTo>
                  <a:cubicBezTo>
                    <a:pt x="43017" y="311326"/>
                    <a:pt x="0" y="268309"/>
                    <a:pt x="0" y="215245"/>
                  </a:cubicBezTo>
                  <a:lnTo>
                    <a:pt x="0" y="96080"/>
                  </a:lnTo>
                  <a:cubicBezTo>
                    <a:pt x="0" y="43017"/>
                    <a:pt x="43017" y="0"/>
                    <a:pt x="96080" y="0"/>
                  </a:cubicBezTo>
                  <a:close/>
                </a:path>
              </a:pathLst>
            </a:custGeom>
            <a:solidFill>
              <a:srgbClr val="E72F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g312801a25d3_1_60"/>
            <p:cNvSpPr txBox="1"/>
            <p:nvPr/>
          </p:nvSpPr>
          <p:spPr>
            <a:xfrm>
              <a:off x="0" y="-47625"/>
              <a:ext cx="2122200" cy="35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3" name="Google Shape;253;g312801a25d3_1_60"/>
          <p:cNvSpPr txBox="1"/>
          <p:nvPr/>
        </p:nvSpPr>
        <p:spPr>
          <a:xfrm>
            <a:off x="435150" y="1138125"/>
            <a:ext cx="12303300" cy="9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66"/>
              <a:buFont typeface="Arial"/>
              <a:buNone/>
            </a:pPr>
            <a:r>
              <a:rPr lang="en-US" sz="5966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Qu'est-ce qu'une équipe type ?</a:t>
            </a: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54" name="Google Shape;254;g312801a25d3_1_60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40700" y="2456525"/>
            <a:ext cx="6858625" cy="53739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oogle Shape;259;g314180df895_0_22"/>
          <p:cNvGrpSpPr/>
          <p:nvPr/>
        </p:nvGrpSpPr>
        <p:grpSpPr>
          <a:xfrm>
            <a:off x="9580335" y="-507963"/>
            <a:ext cx="8967898" cy="10968105"/>
            <a:chOff x="0" y="-47625"/>
            <a:chExt cx="2361900" cy="2888700"/>
          </a:xfrm>
        </p:grpSpPr>
        <p:sp>
          <p:nvSpPr>
            <p:cNvPr id="260" name="Google Shape;260;g314180df895_0_22"/>
            <p:cNvSpPr/>
            <p:nvPr/>
          </p:nvSpPr>
          <p:spPr>
            <a:xfrm>
              <a:off x="0" y="0"/>
              <a:ext cx="2361799" cy="2840986"/>
            </a:xfrm>
            <a:custGeom>
              <a:avLst/>
              <a:gdLst/>
              <a:ahLst/>
              <a:cxnLst/>
              <a:rect l="l" t="t" r="r" b="b"/>
              <a:pathLst>
                <a:path w="2361799" h="2840986" extrusionOk="0">
                  <a:moveTo>
                    <a:pt x="0" y="0"/>
                  </a:moveTo>
                  <a:lnTo>
                    <a:pt x="2361799" y="0"/>
                  </a:lnTo>
                  <a:lnTo>
                    <a:pt x="2361799" y="2840986"/>
                  </a:lnTo>
                  <a:lnTo>
                    <a:pt x="0" y="2840986"/>
                  </a:lnTo>
                  <a:close/>
                </a:path>
              </a:pathLst>
            </a:custGeom>
            <a:solidFill>
              <a:srgbClr val="9B8FC5"/>
            </a:solidFill>
            <a:ln>
              <a:noFill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61" name="Google Shape;261;g314180df895_0_22"/>
            <p:cNvSpPr txBox="1"/>
            <p:nvPr/>
          </p:nvSpPr>
          <p:spPr>
            <a:xfrm>
              <a:off x="0" y="-47625"/>
              <a:ext cx="2361900" cy="288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2" name="Google Shape;262;g314180df895_0_22"/>
          <p:cNvGrpSpPr/>
          <p:nvPr/>
        </p:nvGrpSpPr>
        <p:grpSpPr>
          <a:xfrm>
            <a:off x="-1585061" y="847873"/>
            <a:ext cx="6409638" cy="1363467"/>
            <a:chOff x="0" y="-47625"/>
            <a:chExt cx="1688124" cy="359100"/>
          </a:xfrm>
        </p:grpSpPr>
        <p:sp>
          <p:nvSpPr>
            <p:cNvPr id="263" name="Google Shape;263;g314180df895_0_22"/>
            <p:cNvSpPr/>
            <p:nvPr/>
          </p:nvSpPr>
          <p:spPr>
            <a:xfrm>
              <a:off x="0" y="0"/>
              <a:ext cx="1688124" cy="311326"/>
            </a:xfrm>
            <a:custGeom>
              <a:avLst/>
              <a:gdLst/>
              <a:ahLst/>
              <a:cxnLst/>
              <a:rect l="l" t="t" r="r" b="b"/>
              <a:pathLst>
                <a:path w="1688124" h="311326" extrusionOk="0">
                  <a:moveTo>
                    <a:pt x="120786" y="0"/>
                  </a:moveTo>
                  <a:lnTo>
                    <a:pt x="1567337" y="0"/>
                  </a:lnTo>
                  <a:cubicBezTo>
                    <a:pt x="1634046" y="0"/>
                    <a:pt x="1688124" y="54078"/>
                    <a:pt x="1688124" y="120786"/>
                  </a:cubicBezTo>
                  <a:lnTo>
                    <a:pt x="1688124" y="190539"/>
                  </a:lnTo>
                  <a:cubicBezTo>
                    <a:pt x="1688124" y="257248"/>
                    <a:pt x="1634046" y="311326"/>
                    <a:pt x="1567337" y="311326"/>
                  </a:cubicBezTo>
                  <a:lnTo>
                    <a:pt x="120786" y="311326"/>
                  </a:lnTo>
                  <a:cubicBezTo>
                    <a:pt x="54078" y="311326"/>
                    <a:pt x="0" y="257248"/>
                    <a:pt x="0" y="190539"/>
                  </a:cubicBezTo>
                  <a:lnTo>
                    <a:pt x="0" y="120786"/>
                  </a:lnTo>
                  <a:cubicBezTo>
                    <a:pt x="0" y="54078"/>
                    <a:pt x="54078" y="0"/>
                    <a:pt x="120786" y="0"/>
                  </a:cubicBezTo>
                  <a:close/>
                </a:path>
              </a:pathLst>
            </a:custGeom>
            <a:solidFill>
              <a:srgbClr val="4E3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g314180df895_0_22"/>
            <p:cNvSpPr txBox="1"/>
            <p:nvPr/>
          </p:nvSpPr>
          <p:spPr>
            <a:xfrm>
              <a:off x="0" y="-47625"/>
              <a:ext cx="1688100" cy="35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5" name="Google Shape;265;g314180df895_0_22"/>
          <p:cNvGrpSpPr/>
          <p:nvPr/>
        </p:nvGrpSpPr>
        <p:grpSpPr>
          <a:xfrm>
            <a:off x="4999223" y="847873"/>
            <a:ext cx="2018508" cy="1363467"/>
            <a:chOff x="0" y="-47625"/>
            <a:chExt cx="531620" cy="359100"/>
          </a:xfrm>
        </p:grpSpPr>
        <p:sp>
          <p:nvSpPr>
            <p:cNvPr id="266" name="Google Shape;266;g314180df895_0_22"/>
            <p:cNvSpPr/>
            <p:nvPr/>
          </p:nvSpPr>
          <p:spPr>
            <a:xfrm>
              <a:off x="0" y="0"/>
              <a:ext cx="531620" cy="311326"/>
            </a:xfrm>
            <a:custGeom>
              <a:avLst/>
              <a:gdLst/>
              <a:ahLst/>
              <a:cxnLst/>
              <a:rect l="l" t="t" r="r" b="b"/>
              <a:pathLst>
                <a:path w="531620" h="311326" extrusionOk="0">
                  <a:moveTo>
                    <a:pt x="155663" y="0"/>
                  </a:moveTo>
                  <a:lnTo>
                    <a:pt x="375957" y="0"/>
                  </a:lnTo>
                  <a:cubicBezTo>
                    <a:pt x="417242" y="0"/>
                    <a:pt x="456835" y="16400"/>
                    <a:pt x="486028" y="45593"/>
                  </a:cubicBezTo>
                  <a:cubicBezTo>
                    <a:pt x="515220" y="74785"/>
                    <a:pt x="531620" y="114378"/>
                    <a:pt x="531620" y="155663"/>
                  </a:cubicBezTo>
                  <a:lnTo>
                    <a:pt x="531620" y="155663"/>
                  </a:lnTo>
                  <a:cubicBezTo>
                    <a:pt x="531620" y="241633"/>
                    <a:pt x="461928" y="311326"/>
                    <a:pt x="375957" y="311326"/>
                  </a:cubicBezTo>
                  <a:lnTo>
                    <a:pt x="155663" y="311326"/>
                  </a:lnTo>
                  <a:cubicBezTo>
                    <a:pt x="69693" y="311326"/>
                    <a:pt x="0" y="241633"/>
                    <a:pt x="0" y="155663"/>
                  </a:cubicBezTo>
                  <a:lnTo>
                    <a:pt x="0" y="155663"/>
                  </a:lnTo>
                  <a:cubicBezTo>
                    <a:pt x="0" y="69693"/>
                    <a:pt x="69693" y="0"/>
                    <a:pt x="155663" y="0"/>
                  </a:cubicBezTo>
                  <a:close/>
                </a:path>
              </a:pathLst>
            </a:custGeom>
            <a:solidFill>
              <a:srgbClr val="6FB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g314180df895_0_22"/>
            <p:cNvSpPr txBox="1"/>
            <p:nvPr/>
          </p:nvSpPr>
          <p:spPr>
            <a:xfrm>
              <a:off x="0" y="-47625"/>
              <a:ext cx="531600" cy="35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8" name="Google Shape;268;g314180df895_0_22"/>
          <p:cNvGrpSpPr/>
          <p:nvPr/>
        </p:nvGrpSpPr>
        <p:grpSpPr>
          <a:xfrm>
            <a:off x="7289779" y="847873"/>
            <a:ext cx="1183494" cy="1363467"/>
            <a:chOff x="0" y="-47625"/>
            <a:chExt cx="311700" cy="359100"/>
          </a:xfrm>
        </p:grpSpPr>
        <p:sp>
          <p:nvSpPr>
            <p:cNvPr id="269" name="Google Shape;269;g314180df895_0_22"/>
            <p:cNvSpPr/>
            <p:nvPr/>
          </p:nvSpPr>
          <p:spPr>
            <a:xfrm>
              <a:off x="0" y="0"/>
              <a:ext cx="311685" cy="311326"/>
            </a:xfrm>
            <a:custGeom>
              <a:avLst/>
              <a:gdLst/>
              <a:ahLst/>
              <a:cxnLst/>
              <a:rect l="l" t="t" r="r" b="b"/>
              <a:pathLst>
                <a:path w="311685" h="311326" extrusionOk="0">
                  <a:moveTo>
                    <a:pt x="155663" y="0"/>
                  </a:moveTo>
                  <a:lnTo>
                    <a:pt x="156023" y="0"/>
                  </a:lnTo>
                  <a:cubicBezTo>
                    <a:pt x="241993" y="0"/>
                    <a:pt x="311685" y="69693"/>
                    <a:pt x="311685" y="155663"/>
                  </a:cubicBezTo>
                  <a:lnTo>
                    <a:pt x="311685" y="155663"/>
                  </a:lnTo>
                  <a:cubicBezTo>
                    <a:pt x="311685" y="196947"/>
                    <a:pt x="295285" y="236541"/>
                    <a:pt x="266093" y="265733"/>
                  </a:cubicBezTo>
                  <a:cubicBezTo>
                    <a:pt x="236900" y="294925"/>
                    <a:pt x="197307" y="311326"/>
                    <a:pt x="156023" y="311326"/>
                  </a:cubicBezTo>
                  <a:lnTo>
                    <a:pt x="155663" y="311326"/>
                  </a:lnTo>
                  <a:cubicBezTo>
                    <a:pt x="69693" y="311326"/>
                    <a:pt x="0" y="241633"/>
                    <a:pt x="0" y="155663"/>
                  </a:cubicBezTo>
                  <a:lnTo>
                    <a:pt x="0" y="155663"/>
                  </a:lnTo>
                  <a:cubicBezTo>
                    <a:pt x="0" y="69693"/>
                    <a:pt x="69693" y="0"/>
                    <a:pt x="155663" y="0"/>
                  </a:cubicBezTo>
                  <a:close/>
                </a:path>
              </a:pathLst>
            </a:custGeom>
            <a:solidFill>
              <a:srgbClr val="9B8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g314180df895_0_22"/>
            <p:cNvSpPr txBox="1"/>
            <p:nvPr/>
          </p:nvSpPr>
          <p:spPr>
            <a:xfrm>
              <a:off x="0" y="-47625"/>
              <a:ext cx="311700" cy="35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1" name="Google Shape;271;g314180df895_0_22"/>
          <p:cNvGrpSpPr/>
          <p:nvPr/>
        </p:nvGrpSpPr>
        <p:grpSpPr>
          <a:xfrm>
            <a:off x="15116269" y="9589521"/>
            <a:ext cx="1943649" cy="1943649"/>
            <a:chOff x="0" y="0"/>
            <a:chExt cx="812800" cy="812800"/>
          </a:xfrm>
        </p:grpSpPr>
        <p:sp>
          <p:nvSpPr>
            <p:cNvPr id="272" name="Google Shape;272;g314180df895_0_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g314180df895_0_22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4" name="Google Shape;274;g314180df895_0_22"/>
          <p:cNvGrpSpPr/>
          <p:nvPr/>
        </p:nvGrpSpPr>
        <p:grpSpPr>
          <a:xfrm>
            <a:off x="16786255" y="9040801"/>
            <a:ext cx="548721" cy="548721"/>
            <a:chOff x="0" y="0"/>
            <a:chExt cx="812800" cy="812800"/>
          </a:xfrm>
        </p:grpSpPr>
        <p:sp>
          <p:nvSpPr>
            <p:cNvPr id="275" name="Google Shape;275;g314180df895_0_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g314180df895_0_22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7" name="Google Shape;277;g314180df895_0_22"/>
          <p:cNvGrpSpPr/>
          <p:nvPr/>
        </p:nvGrpSpPr>
        <p:grpSpPr>
          <a:xfrm>
            <a:off x="4027384" y="9589521"/>
            <a:ext cx="1943649" cy="1943649"/>
            <a:chOff x="0" y="0"/>
            <a:chExt cx="812800" cy="812800"/>
          </a:xfrm>
        </p:grpSpPr>
        <p:sp>
          <p:nvSpPr>
            <p:cNvPr id="278" name="Google Shape;278;g314180df895_0_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sq" cmpd="sng">
              <a:solidFill>
                <a:srgbClr val="E72F6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g314180df895_0_22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0" name="Google Shape;280;g314180df895_0_22"/>
          <p:cNvGrpSpPr/>
          <p:nvPr/>
        </p:nvGrpSpPr>
        <p:grpSpPr>
          <a:xfrm>
            <a:off x="3723135" y="9258300"/>
            <a:ext cx="548721" cy="548721"/>
            <a:chOff x="0" y="0"/>
            <a:chExt cx="812800" cy="812800"/>
          </a:xfrm>
        </p:grpSpPr>
        <p:sp>
          <p:nvSpPr>
            <p:cNvPr id="281" name="Google Shape;281;g314180df895_0_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72F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g314180df895_0_22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3" name="Google Shape;283;g314180df895_0_22"/>
          <p:cNvSpPr txBox="1"/>
          <p:nvPr/>
        </p:nvSpPr>
        <p:spPr>
          <a:xfrm>
            <a:off x="242525" y="996850"/>
            <a:ext cx="4265100" cy="9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66"/>
              <a:buFont typeface="Arial"/>
              <a:buNone/>
            </a:pPr>
            <a:r>
              <a:rPr lang="en-US" sz="5966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Equipe #1</a:t>
            </a: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84" name="Google Shape;284;g314180df895_0_22"/>
          <p:cNvGrpSpPr/>
          <p:nvPr/>
        </p:nvGrpSpPr>
        <p:grpSpPr>
          <a:xfrm>
            <a:off x="17316161" y="630565"/>
            <a:ext cx="1943649" cy="1943649"/>
            <a:chOff x="0" y="0"/>
            <a:chExt cx="812800" cy="812800"/>
          </a:xfrm>
        </p:grpSpPr>
        <p:sp>
          <p:nvSpPr>
            <p:cNvPr id="285" name="Google Shape;285;g314180df895_0_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sq" cmpd="sng">
              <a:solidFill>
                <a:srgbClr val="6FBCF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g314180df895_0_22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7" name="Google Shape;287;g314180df895_0_22"/>
          <p:cNvGrpSpPr/>
          <p:nvPr/>
        </p:nvGrpSpPr>
        <p:grpSpPr>
          <a:xfrm>
            <a:off x="16710580" y="2158272"/>
            <a:ext cx="548721" cy="548721"/>
            <a:chOff x="0" y="0"/>
            <a:chExt cx="812800" cy="812800"/>
          </a:xfrm>
        </p:grpSpPr>
        <p:sp>
          <p:nvSpPr>
            <p:cNvPr id="288" name="Google Shape;288;g314180df895_0_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FB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g314180df895_0_22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0" name="Google Shape;290;g314180df895_0_22"/>
          <p:cNvSpPr txBox="1"/>
          <p:nvPr/>
        </p:nvSpPr>
        <p:spPr>
          <a:xfrm>
            <a:off x="1481825" y="2877852"/>
            <a:ext cx="9742800" cy="9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L’équipe actuellement</a:t>
            </a:r>
            <a:endParaRPr sz="3200" b="1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1" name="Google Shape;291;g314180df895_0_22"/>
          <p:cNvSpPr txBox="1"/>
          <p:nvPr/>
        </p:nvSpPr>
        <p:spPr>
          <a:xfrm>
            <a:off x="1525150" y="3893700"/>
            <a:ext cx="7233900" cy="38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oppins"/>
              <a:buChar char="●"/>
            </a:pPr>
            <a:r>
              <a:rPr lang="en-US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Gaëtan, Marc, Cécile, Katia et Etienne</a:t>
            </a:r>
            <a:br>
              <a:rPr lang="en-US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sz="2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oppins"/>
              <a:buChar char="●"/>
            </a:pPr>
            <a:r>
              <a:rPr lang="en-US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Compétences souhaitées : NLP/TAL</a:t>
            </a:r>
            <a:br>
              <a:rPr lang="en-US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sz="2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oppins"/>
              <a:buChar char="●"/>
            </a:pPr>
            <a:r>
              <a:rPr lang="en-US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Défi envisagé : </a:t>
            </a:r>
            <a:endParaRPr sz="2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oppins"/>
              <a:buChar char="○"/>
            </a:pPr>
            <a:r>
              <a:rPr lang="en-US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Défi 1</a:t>
            </a:r>
            <a:endParaRPr sz="2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oppins"/>
              <a:buChar char="○"/>
            </a:pPr>
            <a:r>
              <a:rPr lang="en-US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Défi 4</a:t>
            </a:r>
            <a:br>
              <a:rPr lang="en-US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sz="2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oppins"/>
              <a:buChar char="●"/>
            </a:pPr>
            <a:r>
              <a:rPr lang="en-US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Première rencontre vendredi</a:t>
            </a:r>
            <a:endParaRPr sz="2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2" name="Google Shape;292;g314180df895_0_22"/>
          <p:cNvSpPr/>
          <p:nvPr/>
        </p:nvSpPr>
        <p:spPr>
          <a:xfrm>
            <a:off x="8766162" y="7847250"/>
            <a:ext cx="12700215" cy="1467911"/>
          </a:xfrm>
          <a:custGeom>
            <a:avLst/>
            <a:gdLst/>
            <a:ahLst/>
            <a:cxnLst/>
            <a:rect l="l" t="t" r="r" b="b"/>
            <a:pathLst>
              <a:path w="12700215" h="1467911" extrusionOk="0">
                <a:moveTo>
                  <a:pt x="0" y="0"/>
                </a:moveTo>
                <a:lnTo>
                  <a:pt x="12700215" y="0"/>
                </a:lnTo>
                <a:lnTo>
                  <a:pt x="12700215" y="1467911"/>
                </a:lnTo>
                <a:lnTo>
                  <a:pt x="0" y="146791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293" name="Google Shape;293;g314180df895_0_22"/>
          <p:cNvSpPr txBox="1"/>
          <p:nvPr/>
        </p:nvSpPr>
        <p:spPr>
          <a:xfrm>
            <a:off x="10880975" y="2904600"/>
            <a:ext cx="6209400" cy="28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Qui pourrait rejoindre ? </a:t>
            </a:r>
            <a:endParaRPr sz="3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30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-"/>
            </a:pPr>
            <a:r>
              <a:rPr lang="en-US"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Théo et Rémy</a:t>
            </a:r>
            <a:endParaRPr sz="16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oogle Shape;298;g314180df895_0_285"/>
          <p:cNvGrpSpPr/>
          <p:nvPr/>
        </p:nvGrpSpPr>
        <p:grpSpPr>
          <a:xfrm>
            <a:off x="9580335" y="-507963"/>
            <a:ext cx="8967898" cy="10968105"/>
            <a:chOff x="0" y="-47625"/>
            <a:chExt cx="2361900" cy="2888700"/>
          </a:xfrm>
        </p:grpSpPr>
        <p:sp>
          <p:nvSpPr>
            <p:cNvPr id="299" name="Google Shape;299;g314180df895_0_285"/>
            <p:cNvSpPr/>
            <p:nvPr/>
          </p:nvSpPr>
          <p:spPr>
            <a:xfrm>
              <a:off x="0" y="0"/>
              <a:ext cx="2361799" cy="2840986"/>
            </a:xfrm>
            <a:custGeom>
              <a:avLst/>
              <a:gdLst/>
              <a:ahLst/>
              <a:cxnLst/>
              <a:rect l="l" t="t" r="r" b="b"/>
              <a:pathLst>
                <a:path w="2361799" h="2840986" extrusionOk="0">
                  <a:moveTo>
                    <a:pt x="0" y="0"/>
                  </a:moveTo>
                  <a:lnTo>
                    <a:pt x="2361799" y="0"/>
                  </a:lnTo>
                  <a:lnTo>
                    <a:pt x="2361799" y="2840986"/>
                  </a:lnTo>
                  <a:lnTo>
                    <a:pt x="0" y="2840986"/>
                  </a:lnTo>
                  <a:close/>
                </a:path>
              </a:pathLst>
            </a:custGeom>
            <a:solidFill>
              <a:srgbClr val="9B8FC5"/>
            </a:solidFill>
            <a:ln>
              <a:noFill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00" name="Google Shape;300;g314180df895_0_285"/>
            <p:cNvSpPr txBox="1"/>
            <p:nvPr/>
          </p:nvSpPr>
          <p:spPr>
            <a:xfrm>
              <a:off x="0" y="-47625"/>
              <a:ext cx="2361900" cy="288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1" name="Google Shape;301;g314180df895_0_285"/>
          <p:cNvGrpSpPr/>
          <p:nvPr/>
        </p:nvGrpSpPr>
        <p:grpSpPr>
          <a:xfrm>
            <a:off x="-1585061" y="847873"/>
            <a:ext cx="6409638" cy="1363467"/>
            <a:chOff x="0" y="-47625"/>
            <a:chExt cx="1688124" cy="359100"/>
          </a:xfrm>
        </p:grpSpPr>
        <p:sp>
          <p:nvSpPr>
            <p:cNvPr id="302" name="Google Shape;302;g314180df895_0_285"/>
            <p:cNvSpPr/>
            <p:nvPr/>
          </p:nvSpPr>
          <p:spPr>
            <a:xfrm>
              <a:off x="0" y="0"/>
              <a:ext cx="1688124" cy="311326"/>
            </a:xfrm>
            <a:custGeom>
              <a:avLst/>
              <a:gdLst/>
              <a:ahLst/>
              <a:cxnLst/>
              <a:rect l="l" t="t" r="r" b="b"/>
              <a:pathLst>
                <a:path w="1688124" h="311326" extrusionOk="0">
                  <a:moveTo>
                    <a:pt x="120786" y="0"/>
                  </a:moveTo>
                  <a:lnTo>
                    <a:pt x="1567337" y="0"/>
                  </a:lnTo>
                  <a:cubicBezTo>
                    <a:pt x="1634046" y="0"/>
                    <a:pt x="1688124" y="54078"/>
                    <a:pt x="1688124" y="120786"/>
                  </a:cubicBezTo>
                  <a:lnTo>
                    <a:pt x="1688124" y="190539"/>
                  </a:lnTo>
                  <a:cubicBezTo>
                    <a:pt x="1688124" y="257248"/>
                    <a:pt x="1634046" y="311326"/>
                    <a:pt x="1567337" y="311326"/>
                  </a:cubicBezTo>
                  <a:lnTo>
                    <a:pt x="120786" y="311326"/>
                  </a:lnTo>
                  <a:cubicBezTo>
                    <a:pt x="54078" y="311326"/>
                    <a:pt x="0" y="257248"/>
                    <a:pt x="0" y="190539"/>
                  </a:cubicBezTo>
                  <a:lnTo>
                    <a:pt x="0" y="120786"/>
                  </a:lnTo>
                  <a:cubicBezTo>
                    <a:pt x="0" y="54078"/>
                    <a:pt x="54078" y="0"/>
                    <a:pt x="120786" y="0"/>
                  </a:cubicBezTo>
                  <a:close/>
                </a:path>
              </a:pathLst>
            </a:custGeom>
            <a:solidFill>
              <a:srgbClr val="4E3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g314180df895_0_285"/>
            <p:cNvSpPr txBox="1"/>
            <p:nvPr/>
          </p:nvSpPr>
          <p:spPr>
            <a:xfrm>
              <a:off x="0" y="-47625"/>
              <a:ext cx="1688100" cy="35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4" name="Google Shape;304;g314180df895_0_285"/>
          <p:cNvGrpSpPr/>
          <p:nvPr/>
        </p:nvGrpSpPr>
        <p:grpSpPr>
          <a:xfrm>
            <a:off x="4999223" y="847873"/>
            <a:ext cx="2018508" cy="1363467"/>
            <a:chOff x="0" y="-47625"/>
            <a:chExt cx="531620" cy="359100"/>
          </a:xfrm>
        </p:grpSpPr>
        <p:sp>
          <p:nvSpPr>
            <p:cNvPr id="305" name="Google Shape;305;g314180df895_0_285"/>
            <p:cNvSpPr/>
            <p:nvPr/>
          </p:nvSpPr>
          <p:spPr>
            <a:xfrm>
              <a:off x="0" y="0"/>
              <a:ext cx="531620" cy="311326"/>
            </a:xfrm>
            <a:custGeom>
              <a:avLst/>
              <a:gdLst/>
              <a:ahLst/>
              <a:cxnLst/>
              <a:rect l="l" t="t" r="r" b="b"/>
              <a:pathLst>
                <a:path w="531620" h="311326" extrusionOk="0">
                  <a:moveTo>
                    <a:pt x="155663" y="0"/>
                  </a:moveTo>
                  <a:lnTo>
                    <a:pt x="375957" y="0"/>
                  </a:lnTo>
                  <a:cubicBezTo>
                    <a:pt x="417242" y="0"/>
                    <a:pt x="456835" y="16400"/>
                    <a:pt x="486028" y="45593"/>
                  </a:cubicBezTo>
                  <a:cubicBezTo>
                    <a:pt x="515220" y="74785"/>
                    <a:pt x="531620" y="114378"/>
                    <a:pt x="531620" y="155663"/>
                  </a:cubicBezTo>
                  <a:lnTo>
                    <a:pt x="531620" y="155663"/>
                  </a:lnTo>
                  <a:cubicBezTo>
                    <a:pt x="531620" y="241633"/>
                    <a:pt x="461928" y="311326"/>
                    <a:pt x="375957" y="311326"/>
                  </a:cubicBezTo>
                  <a:lnTo>
                    <a:pt x="155663" y="311326"/>
                  </a:lnTo>
                  <a:cubicBezTo>
                    <a:pt x="69693" y="311326"/>
                    <a:pt x="0" y="241633"/>
                    <a:pt x="0" y="155663"/>
                  </a:cubicBezTo>
                  <a:lnTo>
                    <a:pt x="0" y="155663"/>
                  </a:lnTo>
                  <a:cubicBezTo>
                    <a:pt x="0" y="69693"/>
                    <a:pt x="69693" y="0"/>
                    <a:pt x="155663" y="0"/>
                  </a:cubicBezTo>
                  <a:close/>
                </a:path>
              </a:pathLst>
            </a:custGeom>
            <a:solidFill>
              <a:srgbClr val="6FB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g314180df895_0_285"/>
            <p:cNvSpPr txBox="1"/>
            <p:nvPr/>
          </p:nvSpPr>
          <p:spPr>
            <a:xfrm>
              <a:off x="0" y="-47625"/>
              <a:ext cx="531600" cy="35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7" name="Google Shape;307;g314180df895_0_285"/>
          <p:cNvGrpSpPr/>
          <p:nvPr/>
        </p:nvGrpSpPr>
        <p:grpSpPr>
          <a:xfrm>
            <a:off x="7289779" y="847873"/>
            <a:ext cx="1183494" cy="1363467"/>
            <a:chOff x="0" y="-47625"/>
            <a:chExt cx="311700" cy="359100"/>
          </a:xfrm>
        </p:grpSpPr>
        <p:sp>
          <p:nvSpPr>
            <p:cNvPr id="308" name="Google Shape;308;g314180df895_0_285"/>
            <p:cNvSpPr/>
            <p:nvPr/>
          </p:nvSpPr>
          <p:spPr>
            <a:xfrm>
              <a:off x="0" y="0"/>
              <a:ext cx="311685" cy="311326"/>
            </a:xfrm>
            <a:custGeom>
              <a:avLst/>
              <a:gdLst/>
              <a:ahLst/>
              <a:cxnLst/>
              <a:rect l="l" t="t" r="r" b="b"/>
              <a:pathLst>
                <a:path w="311685" h="311326" extrusionOk="0">
                  <a:moveTo>
                    <a:pt x="155663" y="0"/>
                  </a:moveTo>
                  <a:lnTo>
                    <a:pt x="156023" y="0"/>
                  </a:lnTo>
                  <a:cubicBezTo>
                    <a:pt x="241993" y="0"/>
                    <a:pt x="311685" y="69693"/>
                    <a:pt x="311685" y="155663"/>
                  </a:cubicBezTo>
                  <a:lnTo>
                    <a:pt x="311685" y="155663"/>
                  </a:lnTo>
                  <a:cubicBezTo>
                    <a:pt x="311685" y="196947"/>
                    <a:pt x="295285" y="236541"/>
                    <a:pt x="266093" y="265733"/>
                  </a:cubicBezTo>
                  <a:cubicBezTo>
                    <a:pt x="236900" y="294925"/>
                    <a:pt x="197307" y="311326"/>
                    <a:pt x="156023" y="311326"/>
                  </a:cubicBezTo>
                  <a:lnTo>
                    <a:pt x="155663" y="311326"/>
                  </a:lnTo>
                  <a:cubicBezTo>
                    <a:pt x="69693" y="311326"/>
                    <a:pt x="0" y="241633"/>
                    <a:pt x="0" y="155663"/>
                  </a:cubicBezTo>
                  <a:lnTo>
                    <a:pt x="0" y="155663"/>
                  </a:lnTo>
                  <a:cubicBezTo>
                    <a:pt x="0" y="69693"/>
                    <a:pt x="69693" y="0"/>
                    <a:pt x="155663" y="0"/>
                  </a:cubicBezTo>
                  <a:close/>
                </a:path>
              </a:pathLst>
            </a:custGeom>
            <a:solidFill>
              <a:srgbClr val="9B8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g314180df895_0_285"/>
            <p:cNvSpPr txBox="1"/>
            <p:nvPr/>
          </p:nvSpPr>
          <p:spPr>
            <a:xfrm>
              <a:off x="0" y="-47625"/>
              <a:ext cx="311700" cy="35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0" name="Google Shape;310;g314180df895_0_285"/>
          <p:cNvGrpSpPr/>
          <p:nvPr/>
        </p:nvGrpSpPr>
        <p:grpSpPr>
          <a:xfrm>
            <a:off x="15116269" y="9589521"/>
            <a:ext cx="1943649" cy="1943649"/>
            <a:chOff x="0" y="0"/>
            <a:chExt cx="812800" cy="812800"/>
          </a:xfrm>
        </p:grpSpPr>
        <p:sp>
          <p:nvSpPr>
            <p:cNvPr id="311" name="Google Shape;311;g314180df895_0_28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g314180df895_0_285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3" name="Google Shape;313;g314180df895_0_285"/>
          <p:cNvGrpSpPr/>
          <p:nvPr/>
        </p:nvGrpSpPr>
        <p:grpSpPr>
          <a:xfrm>
            <a:off x="16786255" y="9040801"/>
            <a:ext cx="548721" cy="548721"/>
            <a:chOff x="0" y="0"/>
            <a:chExt cx="812800" cy="812800"/>
          </a:xfrm>
        </p:grpSpPr>
        <p:sp>
          <p:nvSpPr>
            <p:cNvPr id="314" name="Google Shape;314;g314180df895_0_28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g314180df895_0_285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6" name="Google Shape;316;g314180df895_0_285"/>
          <p:cNvGrpSpPr/>
          <p:nvPr/>
        </p:nvGrpSpPr>
        <p:grpSpPr>
          <a:xfrm>
            <a:off x="4027384" y="9589521"/>
            <a:ext cx="1943649" cy="1943649"/>
            <a:chOff x="0" y="0"/>
            <a:chExt cx="812800" cy="812800"/>
          </a:xfrm>
        </p:grpSpPr>
        <p:sp>
          <p:nvSpPr>
            <p:cNvPr id="317" name="Google Shape;317;g314180df895_0_28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sq" cmpd="sng">
              <a:solidFill>
                <a:srgbClr val="E72F6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g314180df895_0_285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9" name="Google Shape;319;g314180df895_0_285"/>
          <p:cNvGrpSpPr/>
          <p:nvPr/>
        </p:nvGrpSpPr>
        <p:grpSpPr>
          <a:xfrm>
            <a:off x="3723135" y="9258300"/>
            <a:ext cx="548721" cy="548721"/>
            <a:chOff x="0" y="0"/>
            <a:chExt cx="812800" cy="812800"/>
          </a:xfrm>
        </p:grpSpPr>
        <p:sp>
          <p:nvSpPr>
            <p:cNvPr id="320" name="Google Shape;320;g314180df895_0_28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72F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g314180df895_0_285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2" name="Google Shape;322;g314180df895_0_285"/>
          <p:cNvSpPr txBox="1"/>
          <p:nvPr/>
        </p:nvSpPr>
        <p:spPr>
          <a:xfrm>
            <a:off x="242525" y="996850"/>
            <a:ext cx="4265100" cy="9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66"/>
              <a:buFont typeface="Arial"/>
              <a:buNone/>
            </a:pPr>
            <a:r>
              <a:rPr lang="en-US" sz="5966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Equipe #2</a:t>
            </a: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323" name="Google Shape;323;g314180df895_0_285"/>
          <p:cNvGrpSpPr/>
          <p:nvPr/>
        </p:nvGrpSpPr>
        <p:grpSpPr>
          <a:xfrm>
            <a:off x="17316161" y="630565"/>
            <a:ext cx="1943649" cy="1943649"/>
            <a:chOff x="0" y="0"/>
            <a:chExt cx="812800" cy="812800"/>
          </a:xfrm>
        </p:grpSpPr>
        <p:sp>
          <p:nvSpPr>
            <p:cNvPr id="324" name="Google Shape;324;g314180df895_0_28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sq" cmpd="sng">
              <a:solidFill>
                <a:srgbClr val="6FBCF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g314180df895_0_285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6" name="Google Shape;326;g314180df895_0_285"/>
          <p:cNvGrpSpPr/>
          <p:nvPr/>
        </p:nvGrpSpPr>
        <p:grpSpPr>
          <a:xfrm>
            <a:off x="16710580" y="2158272"/>
            <a:ext cx="548721" cy="548721"/>
            <a:chOff x="0" y="0"/>
            <a:chExt cx="812800" cy="812800"/>
          </a:xfrm>
        </p:grpSpPr>
        <p:sp>
          <p:nvSpPr>
            <p:cNvPr id="327" name="Google Shape;327;g314180df895_0_28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FB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g314180df895_0_285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9" name="Google Shape;329;g314180df895_0_285"/>
          <p:cNvSpPr txBox="1"/>
          <p:nvPr/>
        </p:nvSpPr>
        <p:spPr>
          <a:xfrm>
            <a:off x="1481825" y="2877852"/>
            <a:ext cx="9742800" cy="9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L’équipe actuellement</a:t>
            </a:r>
            <a:endParaRPr sz="3200" b="1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30" name="Google Shape;330;g314180df895_0_285"/>
          <p:cNvSpPr txBox="1"/>
          <p:nvPr/>
        </p:nvSpPr>
        <p:spPr>
          <a:xfrm>
            <a:off x="1525150" y="3893700"/>
            <a:ext cx="7233900" cy="46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oppins"/>
              <a:buChar char="●"/>
            </a:pPr>
            <a:r>
              <a:rPr lang="en-US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Baptise, Noëlie et Martin</a:t>
            </a:r>
            <a:br>
              <a:rPr lang="en-US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sz="2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oppins"/>
              <a:buChar char="●"/>
            </a:pPr>
            <a:r>
              <a:rPr lang="en-US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Compétences : data science / analyse de données de transport en commun (spécialités python/pandas, machine learning, algos)</a:t>
            </a:r>
            <a:br>
              <a:rPr lang="en-US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sz="2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oppins"/>
              <a:buChar char="●"/>
            </a:pPr>
            <a:r>
              <a:rPr lang="en-US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Compétences souhaitées : TAL / NLP, accessibilité, design UX</a:t>
            </a:r>
            <a:br>
              <a:rPr lang="en-US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sz="2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oppins"/>
              <a:buChar char="●"/>
            </a:pPr>
            <a:r>
              <a:rPr lang="en-US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Défis envisagés : </a:t>
            </a:r>
            <a:endParaRPr sz="2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oppins"/>
              <a:buChar char="○"/>
            </a:pPr>
            <a:r>
              <a:rPr lang="en-US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Défi 1 </a:t>
            </a:r>
            <a:endParaRPr sz="2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oppins"/>
              <a:buChar char="○"/>
            </a:pPr>
            <a:r>
              <a:rPr lang="en-US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Défi 4</a:t>
            </a:r>
            <a:endParaRPr sz="2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31" name="Google Shape;331;g314180df895_0_285"/>
          <p:cNvSpPr/>
          <p:nvPr/>
        </p:nvSpPr>
        <p:spPr>
          <a:xfrm>
            <a:off x="8766162" y="7847250"/>
            <a:ext cx="12700215" cy="1467911"/>
          </a:xfrm>
          <a:custGeom>
            <a:avLst/>
            <a:gdLst/>
            <a:ahLst/>
            <a:cxnLst/>
            <a:rect l="l" t="t" r="r" b="b"/>
            <a:pathLst>
              <a:path w="12700215" h="1467911" extrusionOk="0">
                <a:moveTo>
                  <a:pt x="0" y="0"/>
                </a:moveTo>
                <a:lnTo>
                  <a:pt x="12700215" y="0"/>
                </a:lnTo>
                <a:lnTo>
                  <a:pt x="12700215" y="1467911"/>
                </a:lnTo>
                <a:lnTo>
                  <a:pt x="0" y="146791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332" name="Google Shape;332;g314180df895_0_285"/>
          <p:cNvSpPr txBox="1"/>
          <p:nvPr/>
        </p:nvSpPr>
        <p:spPr>
          <a:xfrm>
            <a:off x="10880975" y="2904600"/>
            <a:ext cx="6209400" cy="28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Qui pourrait rejoindre ? </a:t>
            </a:r>
            <a:endParaRPr sz="3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30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-"/>
            </a:pPr>
            <a:r>
              <a:rPr lang="en-US"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Loïc</a:t>
            </a:r>
            <a:endParaRPr sz="16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30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-"/>
            </a:pPr>
            <a:r>
              <a:rPr lang="en-US"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Aurélie</a:t>
            </a:r>
            <a:endParaRPr sz="16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30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-"/>
            </a:pPr>
            <a:r>
              <a:rPr lang="en-US"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Sarugan</a:t>
            </a:r>
            <a:endParaRPr sz="16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0C1974BEF12543A31B672B645470EF" ma:contentTypeVersion="18" ma:contentTypeDescription="Crée un document." ma:contentTypeScope="" ma:versionID="35f2ff46abcf830ea45454d60e5c82a6">
  <xsd:schema xmlns:xsd="http://www.w3.org/2001/XMLSchema" xmlns:xs="http://www.w3.org/2001/XMLSchema" xmlns:p="http://schemas.microsoft.com/office/2006/metadata/properties" xmlns:ns2="65e57614-29f3-4611-a5d7-3c9ab385537c" xmlns:ns3="1146cf70-9f11-45b4-a0af-3ba3bee62ac1" targetNamespace="http://schemas.microsoft.com/office/2006/metadata/properties" ma:root="true" ma:fieldsID="ce358cca593b0cf35df15a0a82dba778" ns2:_="" ns3:_="">
    <xsd:import namespace="65e57614-29f3-4611-a5d7-3c9ab385537c"/>
    <xsd:import namespace="1146cf70-9f11-45b4-a0af-3ba3bee62a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e57614-29f3-4611-a5d7-3c9ab38553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Balises d’images" ma:readOnly="false" ma:fieldId="{5cf76f15-5ced-4ddc-b409-7134ff3c332f}" ma:taxonomyMulti="true" ma:sspId="5096f5d6-3256-4090-9362-038d665d195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46cf70-9f11-45b4-a0af-3ba3bee62ac1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fe15eeb0-736f-4511-9124-6c3512b295c9}" ma:internalName="TaxCatchAll" ma:showField="CatchAllData" ma:web="1146cf70-9f11-45b4-a0af-3ba3bee62ac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146cf70-9f11-45b4-a0af-3ba3bee62ac1" xsi:nil="true"/>
    <lcf76f155ced4ddcb4097134ff3c332f xmlns="65e57614-29f3-4611-a5d7-3c9ab385537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2F233CC-2270-4892-9DF5-D020AF221E67}">
  <ds:schemaRefs>
    <ds:schemaRef ds:uri="1146cf70-9f11-45b4-a0af-3ba3bee62ac1"/>
    <ds:schemaRef ds:uri="65e57614-29f3-4611-a5d7-3c9ab385537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8120327-FB4B-404B-A19F-6D0B78799E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25D609-C67A-479F-8766-014D3AD869E4}">
  <ds:schemaRefs>
    <ds:schemaRef ds:uri="1146cf70-9f11-45b4-a0af-3ba3bee62ac1"/>
    <ds:schemaRef ds:uri="65e57614-29f3-4611-a5d7-3c9ab385537c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995</Words>
  <Application>Microsoft Office PowerPoint</Application>
  <PresentationFormat>Personnalisé</PresentationFormat>
  <Paragraphs>159</Paragraphs>
  <Slides>22</Slides>
  <Notes>22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4" baseType="lpstr">
      <vt:lpstr>Poppins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COULAUD Remi (SNCF VOYAGEURS / DIRECTION GENERALE TRANSILIEN / TN - Mass Transit Academy)</dc:creator>
  <cp:lastModifiedBy>BORIES Vincent (SNCF VOYAGEURS / DIRECTION GENERALE TRANSILIEN / TN - Mass Transit Academy)</cp:lastModifiedBy>
  <cp:revision>1</cp:revision>
  <dcterms:created xsi:type="dcterms:W3CDTF">2006-08-16T00:00:00Z</dcterms:created>
  <dcterms:modified xsi:type="dcterms:W3CDTF">2024-11-22T10:03:55Z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8d3f7c8-5c4b-4ab6-9486-a0a9eb08efa7_Enabled">
    <vt:lpwstr>true</vt:lpwstr>
  </property>
  <property fmtid="{D5CDD505-2E9C-101B-9397-08002B2CF9AE}" pid="3" name="MSIP_Label_c8d3f7c8-5c4b-4ab6-9486-a0a9eb08efa7_SetDate">
    <vt:lpwstr>2024-11-21T17:26:59Z</vt:lpwstr>
  </property>
  <property fmtid="{D5CDD505-2E9C-101B-9397-08002B2CF9AE}" pid="4" name="MSIP_Label_c8d3f7c8-5c4b-4ab6-9486-a0a9eb08efa7_Method">
    <vt:lpwstr>Standard</vt:lpwstr>
  </property>
  <property fmtid="{D5CDD505-2E9C-101B-9397-08002B2CF9AE}" pid="5" name="MSIP_Label_c8d3f7c8-5c4b-4ab6-9486-a0a9eb08efa7_Name">
    <vt:lpwstr>Interne - Groupe</vt:lpwstr>
  </property>
  <property fmtid="{D5CDD505-2E9C-101B-9397-08002B2CF9AE}" pid="6" name="MSIP_Label_c8d3f7c8-5c4b-4ab6-9486-a0a9eb08efa7_SiteId">
    <vt:lpwstr>4a7c8238-5799-4b16-9fc6-9ad8fce5a7d9</vt:lpwstr>
  </property>
  <property fmtid="{D5CDD505-2E9C-101B-9397-08002B2CF9AE}" pid="7" name="MSIP_Label_c8d3f7c8-5c4b-4ab6-9486-a0a9eb08efa7_ActionId">
    <vt:lpwstr>92d14596-6b99-4ff0-826e-daf12eedd4f5</vt:lpwstr>
  </property>
  <property fmtid="{D5CDD505-2E9C-101B-9397-08002B2CF9AE}" pid="8" name="MSIP_Label_c8d3f7c8-5c4b-4ab6-9486-a0a9eb08efa7_ContentBits">
    <vt:lpwstr>2</vt:lpwstr>
  </property>
  <property fmtid="{D5CDD505-2E9C-101B-9397-08002B2CF9AE}" pid="9" name="ClassificationContentMarkingFooterLocations">
    <vt:lpwstr>Office Theme:3</vt:lpwstr>
  </property>
  <property fmtid="{D5CDD505-2E9C-101B-9397-08002B2CF9AE}" pid="10" name="ClassificationContentMarkingFooterText">
    <vt:lpwstr>Interne</vt:lpwstr>
  </property>
  <property fmtid="{D5CDD505-2E9C-101B-9397-08002B2CF9AE}" pid="11" name="ContentTypeId">
    <vt:lpwstr>0x010100180C1974BEF12543A31B672B645470EF</vt:lpwstr>
  </property>
  <property fmtid="{D5CDD505-2E9C-101B-9397-08002B2CF9AE}" pid="12" name="MediaServiceImageTags">
    <vt:lpwstr/>
  </property>
</Properties>
</file>