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5"/>
  </p:notesMasterIdLst>
  <p:sldIdLst>
    <p:sldId id="256" r:id="rId2"/>
    <p:sldId id="35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57" r:id="rId74"/>
  </p:sldIdLst>
  <p:sldSz cx="9144000" cy="6858000" type="screen4x3"/>
  <p:notesSz cx="6858000" cy="9144000"/>
  <p:embeddedFontLst>
    <p:embeddedFont>
      <p:font typeface="Trebuchet MS" panose="020B0603020202020204" pitchFamily="34" charset="0"/>
      <p:regular r:id="rId76"/>
      <p:bold r:id="rId77"/>
      <p:italic r:id="rId78"/>
      <p:boldItalic r:id="rId79"/>
    </p:embeddedFont>
    <p:embeddedFont>
      <p:font typeface="Source Sans Pro" panose="020B0604020202020204" charset="0"/>
      <p:regular r:id="rId80"/>
      <p:bold r:id="rId81"/>
      <p:italic r:id="rId82"/>
      <p:boldItalic r:id="rId83"/>
    </p:embeddedFont>
    <p:embeddedFont>
      <p:font typeface="Calibri" panose="020F0502020204030204" pitchFamily="34" charset="0"/>
      <p:regular r:id="rId84"/>
      <p:bold r:id="rId85"/>
      <p:italic r:id="rId86"/>
      <p:boldItalic r:id="rId87"/>
    </p:embeddedFont>
    <p:embeddedFont>
      <p:font typeface="Lato" panose="020B0604020202020204" charset="0"/>
      <p:regular r:id="rId88"/>
      <p:bold r:id="rId89"/>
      <p:italic r:id="rId90"/>
      <p:boldItalic r:id="rId91"/>
    </p:embeddedFont>
    <p:embeddedFont>
      <p:font typeface="Nunito Sans" panose="020B060402020202020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5" roundtripDataSignature="AMtx7mjGPdb9F1nRJkPcptkboVqVcJAer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khita Mangaonk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font" Target="fonts/font14.fntdata"/><Relationship Id="rId125"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font" Target="fonts/font12.fntdata"/><Relationship Id="rId12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90" Type="http://schemas.openxmlformats.org/officeDocument/2006/relationships/font" Target="fonts/font15.fntdata"/><Relationship Id="rId95"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1-31T05:55:42.867" idx="1">
    <p:pos x="10" y="10"/>
    <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ZBiJiV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35323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373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65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14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660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663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394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8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804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883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306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9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91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7684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55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395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217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039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92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65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971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02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815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334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63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117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613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844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215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391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352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451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508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1377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160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8730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0" name="Google Shape;540;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1" name="Google Shape;541;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16305421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67618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194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959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240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671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9034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95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9530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104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7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7046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737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86126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192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8364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85540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7363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03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4015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2657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8995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842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768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0384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000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6707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4" name="Google Shape;74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extLst>
      <p:ext uri="{BB962C8B-B14F-4D97-AF65-F5344CB8AC3E}">
        <p14:creationId xmlns:p14="http://schemas.microsoft.com/office/powerpoint/2010/main" val="30460975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672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1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5177227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144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1608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9" name="Google Shape;959;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0" name="Google Shape;960;p1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extLst>
      <p:ext uri="{BB962C8B-B14F-4D97-AF65-F5344CB8AC3E}">
        <p14:creationId xmlns:p14="http://schemas.microsoft.com/office/powerpoint/2010/main" val="278748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11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10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104"/>
          <p:cNvGrpSpPr/>
          <p:nvPr/>
        </p:nvGrpSpPr>
        <p:grpSpPr>
          <a:xfrm>
            <a:off x="-8466" y="-8468"/>
            <a:ext cx="9169804" cy="6874935"/>
            <a:chOff x="-8466" y="-8468"/>
            <a:chExt cx="9169804" cy="6874935"/>
          </a:xfrm>
        </p:grpSpPr>
        <p:cxnSp>
          <p:nvCxnSpPr>
            <p:cNvPr id="28" name="Google Shape;28;p104"/>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29" name="Google Shape;29;p104"/>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30" name="Google Shape;30;p104"/>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04"/>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04"/>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04"/>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4" name="Google Shape;34;p104"/>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04"/>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04"/>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04"/>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8" name="Google Shape;38;p104"/>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4"/>
          <p:cNvSpPr txBox="1">
            <a:spLocks noGrp="1"/>
          </p:cNvSpPr>
          <p:nvPr>
            <p:ph type="subTitle" idx="1"/>
          </p:nvPr>
        </p:nvSpPr>
        <p:spPr>
          <a:xfrm>
            <a:off x="1130595" y="4050834"/>
            <a:ext cx="5826719"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10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13"/>
          <p:cNvSpPr txBox="1">
            <a:spLocks noGrp="1"/>
          </p:cNvSpPr>
          <p:nvPr>
            <p:ph type="title"/>
          </p:nvPr>
        </p:nvSpPr>
        <p:spPr>
          <a:xfrm>
            <a:off x="609600" y="609600"/>
            <a:ext cx="6347714"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3"/>
          <p:cNvSpPr txBox="1">
            <a:spLocks noGrp="1"/>
          </p:cNvSpPr>
          <p:nvPr>
            <p:ph type="body" idx="1"/>
          </p:nvPr>
        </p:nvSpPr>
        <p:spPr>
          <a:xfrm>
            <a:off x="609600" y="4470400"/>
            <a:ext cx="6347714"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11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114"/>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4"/>
          <p:cNvSpPr txBox="1">
            <a:spLocks noGrp="1"/>
          </p:cNvSpPr>
          <p:nvPr>
            <p:ph type="body" idx="1"/>
          </p:nvPr>
        </p:nvSpPr>
        <p:spPr>
          <a:xfrm>
            <a:off x="1101074" y="3632200"/>
            <a:ext cx="54198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114"/>
          <p:cNvSpPr txBox="1">
            <a:spLocks noGrp="1"/>
          </p:cNvSpPr>
          <p:nvPr>
            <p:ph type="body" idx="2"/>
          </p:nvPr>
        </p:nvSpPr>
        <p:spPr>
          <a:xfrm>
            <a:off x="609598" y="4470400"/>
            <a:ext cx="6347715"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11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14"/>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8" name="Google Shape;108;p114"/>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15"/>
          <p:cNvSpPr txBox="1">
            <a:spLocks noGrp="1"/>
          </p:cNvSpPr>
          <p:nvPr>
            <p:ph type="title"/>
          </p:nvPr>
        </p:nvSpPr>
        <p:spPr>
          <a:xfrm>
            <a:off x="609598" y="1931988"/>
            <a:ext cx="6347715"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15"/>
          <p:cNvSpPr txBox="1">
            <a:spLocks noGrp="1"/>
          </p:cNvSpPr>
          <p:nvPr>
            <p:ph type="body" idx="1"/>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1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1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16"/>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16"/>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116"/>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11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1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16"/>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23" name="Google Shape;123;p116"/>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117"/>
          <p:cNvSpPr txBox="1">
            <a:spLocks noGrp="1"/>
          </p:cNvSpPr>
          <p:nvPr>
            <p:ph type="title"/>
          </p:nvPr>
        </p:nvSpPr>
        <p:spPr>
          <a:xfrm>
            <a:off x="615848" y="609600"/>
            <a:ext cx="6341465"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7"/>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117"/>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11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1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18"/>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18"/>
          <p:cNvSpPr txBox="1">
            <a:spLocks noGrp="1"/>
          </p:cNvSpPr>
          <p:nvPr>
            <p:ph type="body" idx="1"/>
          </p:nvPr>
        </p:nvSpPr>
        <p:spPr>
          <a:xfrm rot="5400000">
            <a:off x="1843070" y="927120"/>
            <a:ext cx="3880773" cy="634771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1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19"/>
          <p:cNvSpPr txBox="1">
            <a:spLocks noGrp="1"/>
          </p:cNvSpPr>
          <p:nvPr>
            <p:ph type="title"/>
          </p:nvPr>
        </p:nvSpPr>
        <p:spPr>
          <a:xfrm rot="5400000">
            <a:off x="3840993" y="2745920"/>
            <a:ext cx="5251451" cy="97881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19"/>
          <p:cNvSpPr txBox="1">
            <a:spLocks noGrp="1"/>
          </p:cNvSpPr>
          <p:nvPr>
            <p:ph type="body" idx="1"/>
          </p:nvPr>
        </p:nvSpPr>
        <p:spPr>
          <a:xfrm rot="5400000">
            <a:off x="581386" y="637813"/>
            <a:ext cx="5251451" cy="519502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1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05"/>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5"/>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10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0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07"/>
          <p:cNvSpPr txBox="1">
            <a:spLocks noGrp="1"/>
          </p:cNvSpPr>
          <p:nvPr>
            <p:ph type="title"/>
          </p:nvPr>
        </p:nvSpPr>
        <p:spPr>
          <a:xfrm>
            <a:off x="609598" y="2700868"/>
            <a:ext cx="6347715"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07"/>
          <p:cNvSpPr txBox="1">
            <a:spLocks noGrp="1"/>
          </p:cNvSpPr>
          <p:nvPr>
            <p:ph type="body" idx="1"/>
          </p:nvPr>
        </p:nvSpPr>
        <p:spPr>
          <a:xfrm>
            <a:off x="609598" y="4527448"/>
            <a:ext cx="634771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6" name="Google Shape;56;p10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08"/>
          <p:cNvSpPr txBox="1">
            <a:spLocks noGrp="1"/>
          </p:cNvSpPr>
          <p:nvPr>
            <p:ph type="title"/>
          </p:nvPr>
        </p:nvSpPr>
        <p:spPr>
          <a:xfrm>
            <a:off x="609600"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8"/>
          <p:cNvSpPr txBox="1">
            <a:spLocks noGrp="1"/>
          </p:cNvSpPr>
          <p:nvPr>
            <p:ph type="body" idx="1"/>
          </p:nvPr>
        </p:nvSpPr>
        <p:spPr>
          <a:xfrm>
            <a:off x="609600" y="2160589"/>
            <a:ext cx="3088109"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2" name="Google Shape;62;p108"/>
          <p:cNvSpPr txBox="1">
            <a:spLocks noGrp="1"/>
          </p:cNvSpPr>
          <p:nvPr>
            <p:ph type="body" idx="2"/>
          </p:nvPr>
        </p:nvSpPr>
        <p:spPr>
          <a:xfrm>
            <a:off x="3869204" y="2160590"/>
            <a:ext cx="308811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3" name="Google Shape;63;p10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09"/>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9"/>
          <p:cNvSpPr txBox="1">
            <a:spLocks noGrp="1"/>
          </p:cNvSpPr>
          <p:nvPr>
            <p:ph type="body" idx="1"/>
          </p:nvPr>
        </p:nvSpPr>
        <p:spPr>
          <a:xfrm>
            <a:off x="609599"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109"/>
          <p:cNvSpPr txBox="1">
            <a:spLocks noGrp="1"/>
          </p:cNvSpPr>
          <p:nvPr>
            <p:ph type="body" idx="2"/>
          </p:nvPr>
        </p:nvSpPr>
        <p:spPr>
          <a:xfrm>
            <a:off x="609599"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109"/>
          <p:cNvSpPr txBox="1">
            <a:spLocks noGrp="1"/>
          </p:cNvSpPr>
          <p:nvPr>
            <p:ph type="body" idx="3"/>
          </p:nvPr>
        </p:nvSpPr>
        <p:spPr>
          <a:xfrm>
            <a:off x="3866640"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109"/>
          <p:cNvSpPr txBox="1">
            <a:spLocks noGrp="1"/>
          </p:cNvSpPr>
          <p:nvPr>
            <p:ph type="body" idx="4"/>
          </p:nvPr>
        </p:nvSpPr>
        <p:spPr>
          <a:xfrm>
            <a:off x="3866640"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10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10"/>
          <p:cNvSpPr txBox="1">
            <a:spLocks noGrp="1"/>
          </p:cNvSpPr>
          <p:nvPr>
            <p:ph type="title"/>
          </p:nvPr>
        </p:nvSpPr>
        <p:spPr>
          <a:xfrm>
            <a:off x="609599"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11"/>
          <p:cNvSpPr txBox="1">
            <a:spLocks noGrp="1"/>
          </p:cNvSpPr>
          <p:nvPr>
            <p:ph type="title"/>
          </p:nvPr>
        </p:nvSpPr>
        <p:spPr>
          <a:xfrm>
            <a:off x="609599" y="1498604"/>
            <a:ext cx="2790182"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1"/>
          <p:cNvSpPr txBox="1">
            <a:spLocks noGrp="1"/>
          </p:cNvSpPr>
          <p:nvPr>
            <p:ph type="body" idx="1"/>
          </p:nvPr>
        </p:nvSpPr>
        <p:spPr>
          <a:xfrm>
            <a:off x="3571275" y="514925"/>
            <a:ext cx="338603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111"/>
          <p:cNvSpPr txBox="1">
            <a:spLocks noGrp="1"/>
          </p:cNvSpPr>
          <p:nvPr>
            <p:ph type="body" idx="2"/>
          </p:nvPr>
        </p:nvSpPr>
        <p:spPr>
          <a:xfrm>
            <a:off x="609599" y="2777069"/>
            <a:ext cx="2790182"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84" name="Google Shape;84;p11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12"/>
          <p:cNvSpPr txBox="1">
            <a:spLocks noGrp="1"/>
          </p:cNvSpPr>
          <p:nvPr>
            <p:ph type="title"/>
          </p:nvPr>
        </p:nvSpPr>
        <p:spPr>
          <a:xfrm>
            <a:off x="609599" y="4800600"/>
            <a:ext cx="6347714"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2"/>
          <p:cNvSpPr>
            <a:spLocks noGrp="1"/>
          </p:cNvSpPr>
          <p:nvPr>
            <p:ph type="pic" idx="2"/>
          </p:nvPr>
        </p:nvSpPr>
        <p:spPr>
          <a:xfrm>
            <a:off x="609599" y="609600"/>
            <a:ext cx="6347714" cy="3845718"/>
          </a:xfrm>
          <a:prstGeom prst="rect">
            <a:avLst/>
          </a:prstGeom>
          <a:noFill/>
          <a:ln>
            <a:noFill/>
          </a:ln>
        </p:spPr>
      </p:sp>
      <p:sp>
        <p:nvSpPr>
          <p:cNvPr id="90" name="Google Shape;90;p112"/>
          <p:cNvSpPr txBox="1">
            <a:spLocks noGrp="1"/>
          </p:cNvSpPr>
          <p:nvPr>
            <p:ph type="body" idx="1"/>
          </p:nvPr>
        </p:nvSpPr>
        <p:spPr>
          <a:xfrm>
            <a:off x="609599" y="5367338"/>
            <a:ext cx="6347714"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12"/>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2"/>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8467" y="-8468"/>
            <a:ext cx="9169805" cy="6874935"/>
            <a:chOff x="-8467" y="-8468"/>
            <a:chExt cx="9169805" cy="6874935"/>
          </a:xfrm>
        </p:grpSpPr>
        <p:sp>
          <p:nvSpPr>
            <p:cNvPr id="11" name="Google Shape;11;p103"/>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103"/>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13" name="Google Shape;13;p103"/>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4" name="Google Shape;14;p103"/>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03"/>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03"/>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3"/>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8" name="Google Shape;18;p103"/>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3"/>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03"/>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0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03"/>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0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0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0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File:Iterative_development_model_V2.jp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148" name="Google Shape;148;p1"/>
          <p:cNvGrpSpPr/>
          <p:nvPr/>
        </p:nvGrpSpPr>
        <p:grpSpPr>
          <a:xfrm>
            <a:off x="3200422" y="-8468"/>
            <a:ext cx="3572669" cy="6866467"/>
            <a:chOff x="67175" y="-8467"/>
            <a:chExt cx="4763558" cy="6866467"/>
          </a:xfrm>
        </p:grpSpPr>
        <p:cxnSp>
          <p:nvCxnSpPr>
            <p:cNvPr id="149" name="Google Shape;149;p1"/>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150" name="Google Shape;150;p1"/>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151" name="Google Shape;151;p1"/>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2" name="Google Shape;152;p1"/>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3" name="Google Shape;153;p1"/>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5" name="Google Shape;155;p1"/>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
          <p:cNvSpPr txBox="1">
            <a:spLocks noGrp="1"/>
          </p:cNvSpPr>
          <p:nvPr>
            <p:ph type="ctrTitle"/>
          </p:nvPr>
        </p:nvSpPr>
        <p:spPr>
          <a:xfrm>
            <a:off x="508001" y="1282701"/>
            <a:ext cx="3822045" cy="430714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accent1"/>
              </a:buClr>
              <a:buSzPts val="4200"/>
              <a:buFont typeface="Trebuchet MS"/>
              <a:buNone/>
            </a:pPr>
            <a:r>
              <a:rPr lang="en-US" sz="4200"/>
              <a:t/>
            </a:r>
            <a:br>
              <a:rPr lang="en-US" sz="4200"/>
            </a:br>
            <a:r>
              <a:rPr lang="en-US" sz="4200"/>
              <a:t/>
            </a:r>
            <a:br>
              <a:rPr lang="en-US" sz="4200"/>
            </a:br>
            <a:r>
              <a:rPr lang="en-US" sz="4200"/>
              <a:t>Chapter 1</a:t>
            </a:r>
            <a:br>
              <a:rPr lang="en-US" sz="4200"/>
            </a:br>
            <a:r>
              <a:rPr lang="en-US" sz="4200" b="1">
                <a:latin typeface="Times New Roman"/>
                <a:ea typeface="Times New Roman"/>
                <a:cs typeface="Times New Roman"/>
                <a:sym typeface="Times New Roman"/>
              </a:rPr>
              <a:t>Introduction to Software Process Models</a:t>
            </a:r>
            <a:r>
              <a:rPr lang="en-US" sz="4200"/>
              <a:t/>
            </a:r>
            <a:br>
              <a:rPr lang="en-US" sz="4200"/>
            </a:br>
            <a:endParaRPr sz="4200"/>
          </a:p>
        </p:txBody>
      </p:sp>
      <p:sp>
        <p:nvSpPr>
          <p:cNvPr id="157" name="Google Shape;157;p1"/>
          <p:cNvSpPr/>
          <p:nvPr/>
        </p:nvSpPr>
        <p:spPr>
          <a:xfrm>
            <a:off x="5352372" y="-8468"/>
            <a:ext cx="3806198" cy="6866468"/>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58" name="Google Shape;158;p1"/>
          <p:cNvSpPr txBox="1">
            <a:spLocks noGrp="1"/>
          </p:cNvSpPr>
          <p:nvPr>
            <p:ph type="subTitle" idx="1"/>
          </p:nvPr>
        </p:nvSpPr>
        <p:spPr>
          <a:xfrm>
            <a:off x="5865840" y="2510119"/>
            <a:ext cx="2701925" cy="18292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a:solidFill>
                  <a:srgbClr val="FFFFFF"/>
                </a:solidFill>
              </a:rPr>
              <a:t>SOFTWARE ENGINEERING</a:t>
            </a:r>
            <a:endParaRPr/>
          </a:p>
          <a:p>
            <a:pPr marL="0" lvl="0" indent="0" algn="l" rtl="0">
              <a:spcBef>
                <a:spcPts val="1000"/>
              </a:spcBef>
              <a:spcAft>
                <a:spcPts val="0"/>
              </a:spcAft>
              <a:buSzPts val="1440"/>
              <a:buNone/>
            </a:pPr>
            <a:endParaRPr>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0"/>
          <p:cNvSpPr txBox="1">
            <a:spLocks noGrp="1"/>
          </p:cNvSpPr>
          <p:nvPr>
            <p:ph type="body" idx="1"/>
          </p:nvPr>
        </p:nvSpPr>
        <p:spPr>
          <a:xfrm>
            <a:off x="228600" y="228600"/>
            <a:ext cx="8763000" cy="640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b="1">
                <a:solidFill>
                  <a:srgbClr val="0070C0"/>
                </a:solidFill>
              </a:rPr>
              <a:t>iv] Design System Interface </a:t>
            </a:r>
            <a:endParaRPr/>
          </a:p>
          <a:p>
            <a:pPr marL="342900" lvl="0" indent="-342900" algn="l" rtl="0">
              <a:spcBef>
                <a:spcPts val="1000"/>
              </a:spcBef>
              <a:spcAft>
                <a:spcPts val="0"/>
              </a:spcAft>
              <a:buSzPts val="1440"/>
              <a:buNone/>
            </a:pPr>
            <a:r>
              <a:rPr lang="en-US"/>
              <a:t>(Understand </a:t>
            </a:r>
            <a:r>
              <a:rPr lang="en-US" b="1" i="1">
                <a:solidFill>
                  <a:srgbClr val="AF2588"/>
                </a:solidFill>
              </a:rPr>
              <a:t>how the new system will interact with the existing systems</a:t>
            </a:r>
            <a:r>
              <a:rPr lang="en-US">
                <a:solidFill>
                  <a:srgbClr val="AF2588"/>
                </a:solidFill>
              </a:rPr>
              <a:t> </a:t>
            </a:r>
            <a:r>
              <a:rPr lang="en-US"/>
              <a:t>of the organization)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v]  Design  &amp;  Integrate  Database</a:t>
            </a:r>
            <a:endParaRPr/>
          </a:p>
          <a:p>
            <a:pPr marL="342900" lvl="0" indent="-342900" algn="l" rtl="0">
              <a:spcBef>
                <a:spcPts val="1000"/>
              </a:spcBef>
              <a:spcAft>
                <a:spcPts val="0"/>
              </a:spcAft>
              <a:buSzPts val="1440"/>
              <a:buNone/>
            </a:pPr>
            <a:r>
              <a:rPr lang="en-US"/>
              <a:t>(Prepare  a  </a:t>
            </a:r>
            <a:r>
              <a:rPr lang="en-US" b="1">
                <a:solidFill>
                  <a:srgbClr val="00B050"/>
                </a:solidFill>
              </a:rPr>
              <a:t>database  scheme  </a:t>
            </a:r>
            <a:r>
              <a:rPr lang="en-US"/>
              <a:t>and  </a:t>
            </a:r>
            <a:r>
              <a:rPr lang="en-US" b="1">
                <a:solidFill>
                  <a:srgbClr val="BFE471"/>
                </a:solidFill>
              </a:rPr>
              <a:t>implement  it  into  the system</a:t>
            </a:r>
            <a:r>
              <a:rPr lang="en-US" b="1"/>
              <a:t>)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vi] Build  Prototype  for  Design  Details </a:t>
            </a:r>
            <a:endParaRPr/>
          </a:p>
          <a:p>
            <a:pPr marL="342900" lvl="0" indent="-342900" algn="l" rtl="0">
              <a:spcBef>
                <a:spcPts val="1000"/>
              </a:spcBef>
              <a:spcAft>
                <a:spcPts val="0"/>
              </a:spcAft>
              <a:buSzPts val="1440"/>
              <a:buNone/>
            </a:pPr>
            <a:r>
              <a:rPr lang="en-US"/>
              <a:t>(</a:t>
            </a:r>
            <a:r>
              <a:rPr lang="en-US" b="1">
                <a:solidFill>
                  <a:schemeClr val="accent1"/>
                </a:solidFill>
              </a:rPr>
              <a:t>Check  workability  of  the  proposed  design  </a:t>
            </a:r>
            <a:r>
              <a:rPr lang="en-US"/>
              <a:t>using  a prototype.)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vii] Design  &amp;  Integrate  System Controls  </a:t>
            </a:r>
            <a:endParaRPr/>
          </a:p>
          <a:p>
            <a:pPr marL="342900" lvl="0" indent="-342900" algn="l" rtl="0">
              <a:spcBef>
                <a:spcPts val="1000"/>
              </a:spcBef>
              <a:spcAft>
                <a:spcPts val="0"/>
              </a:spcAft>
              <a:buSzPts val="1440"/>
              <a:buNone/>
            </a:pPr>
            <a:r>
              <a:rPr lang="en-US" b="1"/>
              <a:t> </a:t>
            </a:r>
            <a:r>
              <a:rPr lang="en-US" b="1">
                <a:solidFill>
                  <a:srgbClr val="00B050"/>
                </a:solidFill>
              </a:rPr>
              <a:t>security and database integration</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1"/>
          <p:cNvSpPr txBox="1">
            <a:spLocks noGrp="1"/>
          </p:cNvSpPr>
          <p:nvPr>
            <p:ph type="title"/>
          </p:nvPr>
        </p:nvSpPr>
        <p:spPr>
          <a:xfrm>
            <a:off x="533400" y="0"/>
            <a:ext cx="8229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Trebuchet MS"/>
              <a:buNone/>
            </a:pPr>
            <a:r>
              <a:rPr lang="en-US" sz="4000" u="sng">
                <a:solidFill>
                  <a:srgbClr val="FF0000"/>
                </a:solidFill>
              </a:rPr>
              <a:t>4 Implementation Phase :</a:t>
            </a:r>
            <a:endParaRPr sz="4000">
              <a:solidFill>
                <a:srgbClr val="FF0000"/>
              </a:solidFill>
            </a:endParaRPr>
          </a:p>
        </p:txBody>
      </p:sp>
      <p:sp>
        <p:nvSpPr>
          <p:cNvPr id="264" name="Google Shape;264;p11"/>
          <p:cNvSpPr txBox="1">
            <a:spLocks noGrp="1"/>
          </p:cNvSpPr>
          <p:nvPr>
            <p:ph type="body" idx="1"/>
          </p:nvPr>
        </p:nvSpPr>
        <p:spPr>
          <a:xfrm>
            <a:off x="228600" y="1295400"/>
            <a:ext cx="86868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a:t>Activities:</a:t>
            </a:r>
            <a:endParaRPr/>
          </a:p>
          <a:p>
            <a:pPr marL="342900" lvl="0" indent="-342900" algn="l" rtl="0">
              <a:spcBef>
                <a:spcPts val="1000"/>
              </a:spcBef>
              <a:spcAft>
                <a:spcPts val="0"/>
              </a:spcAft>
              <a:buSzPts val="1440"/>
              <a:buNone/>
            </a:pPr>
            <a:r>
              <a:rPr lang="en-US" b="1">
                <a:solidFill>
                  <a:srgbClr val="0070C0"/>
                </a:solidFill>
              </a:rPr>
              <a:t>i] Construct Software Components </a:t>
            </a:r>
            <a:endParaRPr/>
          </a:p>
          <a:p>
            <a:pPr marL="342900" lvl="0" indent="-342900" algn="l" rtl="0">
              <a:spcBef>
                <a:spcPts val="1000"/>
              </a:spcBef>
              <a:spcAft>
                <a:spcPts val="0"/>
              </a:spcAft>
              <a:buSzPts val="1440"/>
              <a:buNone/>
            </a:pPr>
            <a:r>
              <a:rPr lang="en-US" b="1">
                <a:solidFill>
                  <a:schemeClr val="accent1"/>
                </a:solidFill>
              </a:rPr>
              <a:t>	Write code for the design</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ii] Verify &amp; Test Software</a:t>
            </a:r>
            <a:endParaRPr/>
          </a:p>
          <a:p>
            <a:pPr marL="342900" lvl="0" indent="-342900" algn="l" rtl="0">
              <a:spcBef>
                <a:spcPts val="1000"/>
              </a:spcBef>
              <a:spcAft>
                <a:spcPts val="0"/>
              </a:spcAft>
              <a:buSzPts val="1440"/>
              <a:buNone/>
            </a:pPr>
            <a:r>
              <a:rPr lang="en-US" b="1">
                <a:solidFill>
                  <a:srgbClr val="00B0F0"/>
                </a:solidFill>
              </a:rPr>
              <a:t> </a:t>
            </a:r>
            <a:r>
              <a:rPr lang="en-US"/>
              <a:t>(</a:t>
            </a:r>
            <a:r>
              <a:rPr lang="en-US" b="1" u="sng">
                <a:solidFill>
                  <a:srgbClr val="00B050"/>
                </a:solidFill>
              </a:rPr>
              <a:t>Check the functionality </a:t>
            </a:r>
            <a:r>
              <a:rPr lang="en-US" b="1">
                <a:solidFill>
                  <a:srgbClr val="00B050"/>
                </a:solidFill>
              </a:rPr>
              <a:t>of the software components</a:t>
            </a:r>
            <a:r>
              <a:rPr lang="en-US"/>
              <a:t>.) </a:t>
            </a:r>
            <a:endParaRPr/>
          </a:p>
          <a:p>
            <a:pPr marL="342900" lvl="0" indent="-342900" algn="l" rtl="0">
              <a:spcBef>
                <a:spcPts val="1000"/>
              </a:spcBef>
              <a:spcAft>
                <a:spcPts val="0"/>
              </a:spcAft>
              <a:buSzPts val="1440"/>
              <a:buNone/>
            </a:pPr>
            <a:endParaRPr b="1">
              <a:solidFill>
                <a:srgbClr val="0070C0"/>
              </a:solidFill>
            </a:endParaRPr>
          </a:p>
          <a:p>
            <a:pPr marL="342900" lvl="0" indent="-342900" algn="l" rtl="0">
              <a:spcBef>
                <a:spcPts val="1000"/>
              </a:spcBef>
              <a:spcAft>
                <a:spcPts val="0"/>
              </a:spcAft>
              <a:buSzPts val="1440"/>
              <a:buNone/>
            </a:pPr>
            <a:r>
              <a:rPr lang="en-US" b="1">
                <a:solidFill>
                  <a:srgbClr val="0070C0"/>
                </a:solidFill>
              </a:rPr>
              <a:t>iii] Build Prototype for Tuning </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2"/>
          <p:cNvSpPr txBox="1">
            <a:spLocks noGrp="1"/>
          </p:cNvSpPr>
          <p:nvPr>
            <p:ph type="body" idx="1"/>
          </p:nvPr>
        </p:nvSpPr>
        <p:spPr>
          <a:xfrm>
            <a:off x="457200" y="685800"/>
            <a:ext cx="8229600" cy="571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b="1">
                <a:solidFill>
                  <a:srgbClr val="0070C0"/>
                </a:solidFill>
              </a:rPr>
              <a:t>iv] Convert Data </a:t>
            </a:r>
            <a:endParaRPr/>
          </a:p>
          <a:p>
            <a:pPr marL="342900" lvl="0" indent="-342900" algn="l" rtl="0">
              <a:spcBef>
                <a:spcPts val="1000"/>
              </a:spcBef>
              <a:spcAft>
                <a:spcPts val="0"/>
              </a:spcAft>
              <a:buSzPts val="1440"/>
              <a:buNone/>
            </a:pPr>
            <a:r>
              <a:rPr lang="en-US" b="1" i="1">
                <a:solidFill>
                  <a:srgbClr val="00B050"/>
                </a:solidFill>
              </a:rPr>
              <a:t>Incorporate data from existing system into new system</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v] Train &amp; Document</a:t>
            </a:r>
            <a:endParaRPr/>
          </a:p>
          <a:p>
            <a:pPr marL="342900" lvl="0" indent="-342900" algn="l" rtl="0">
              <a:spcBef>
                <a:spcPts val="1000"/>
              </a:spcBef>
              <a:spcAft>
                <a:spcPts val="0"/>
              </a:spcAft>
              <a:buSzPts val="1440"/>
              <a:buNone/>
            </a:pPr>
            <a:r>
              <a:rPr lang="en-US" b="1">
                <a:solidFill>
                  <a:srgbClr val="00B0F0"/>
                </a:solidFill>
              </a:rPr>
              <a:t> </a:t>
            </a:r>
            <a:r>
              <a:rPr lang="en-US" b="1">
                <a:solidFill>
                  <a:schemeClr val="accent1"/>
                </a:solidFill>
              </a:rPr>
              <a:t>Train users to use the new system and Document all necessary things.</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vi] Install Software</a:t>
            </a:r>
            <a:endParaRPr/>
          </a:p>
          <a:p>
            <a:pPr marL="342900" lvl="0" indent="-342900" algn="l" rtl="0">
              <a:spcBef>
                <a:spcPts val="1000"/>
              </a:spcBef>
              <a:spcAft>
                <a:spcPts val="0"/>
              </a:spcAft>
              <a:buSzPts val="1440"/>
              <a:buNone/>
            </a:pPr>
            <a:r>
              <a:rPr lang="en-US" b="1">
                <a:solidFill>
                  <a:srgbClr val="00B0F0"/>
                </a:solidFill>
              </a:rPr>
              <a:t> </a:t>
            </a:r>
            <a:r>
              <a:rPr lang="en-US"/>
              <a:t>(</a:t>
            </a:r>
            <a:r>
              <a:rPr lang="en-US" b="1" u="sng">
                <a:solidFill>
                  <a:srgbClr val="AF2588"/>
                </a:solidFill>
              </a:rPr>
              <a:t>check for database access</a:t>
            </a:r>
            <a:r>
              <a:rPr lang="en-US"/>
              <a:t>) </a:t>
            </a:r>
            <a:endParaRPr/>
          </a:p>
          <a:p>
            <a:pPr marL="342900" lvl="0" indent="-342900"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457200" y="304800"/>
            <a:ext cx="8229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Trebuchet MS"/>
              <a:buNone/>
            </a:pPr>
            <a:r>
              <a:rPr lang="en-US" sz="4000" u="sng">
                <a:solidFill>
                  <a:srgbClr val="FF0000"/>
                </a:solidFill>
              </a:rPr>
              <a:t>5 Support Phase  :</a:t>
            </a:r>
            <a:endParaRPr sz="4000">
              <a:solidFill>
                <a:srgbClr val="FF0000"/>
              </a:solidFill>
            </a:endParaRPr>
          </a:p>
        </p:txBody>
      </p:sp>
      <p:sp>
        <p:nvSpPr>
          <p:cNvPr id="275" name="Google Shape;275;p13"/>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b="1">
                <a:solidFill>
                  <a:srgbClr val="0070C0"/>
                </a:solidFill>
              </a:rPr>
              <a:t>i] Provide support to End-Users </a:t>
            </a:r>
            <a:endParaRPr/>
          </a:p>
          <a:p>
            <a:pPr marL="342900" lvl="0" indent="-342900" algn="l" rtl="0">
              <a:spcBef>
                <a:spcPts val="1000"/>
              </a:spcBef>
              <a:spcAft>
                <a:spcPts val="0"/>
              </a:spcAft>
              <a:buSzPts val="1440"/>
              <a:buNone/>
            </a:pPr>
            <a:r>
              <a:rPr lang="en-US" b="1">
                <a:solidFill>
                  <a:schemeClr val="accent1"/>
                </a:solidFill>
              </a:rPr>
              <a:t>	Helpdesk</a:t>
            </a:r>
            <a:r>
              <a:rPr lang="en-US">
                <a:solidFill>
                  <a:schemeClr val="accent1"/>
                </a:solidFill>
              </a:rPr>
              <a:t> </a:t>
            </a:r>
            <a:r>
              <a:rPr lang="en-US" b="1">
                <a:solidFill>
                  <a:schemeClr val="accent1"/>
                </a:solidFill>
              </a:rPr>
              <a:t>facility</a:t>
            </a:r>
            <a:r>
              <a:rPr lang="en-US">
                <a:solidFill>
                  <a:schemeClr val="accent1"/>
                </a:solidFill>
              </a:rPr>
              <a:t> </a:t>
            </a:r>
            <a:r>
              <a:rPr lang="en-US"/>
              <a:t>/</a:t>
            </a:r>
            <a:r>
              <a:rPr lang="en-US" b="1" i="1">
                <a:solidFill>
                  <a:schemeClr val="accent1"/>
                </a:solidFill>
              </a:rPr>
              <a:t>training programs</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70C0"/>
                </a:solidFill>
              </a:rPr>
              <a:t>ii] Maintain  &amp;  Enhance  new  System</a:t>
            </a:r>
            <a:endParaRPr/>
          </a:p>
          <a:p>
            <a:pPr marL="342900" lvl="0" indent="-342900" algn="l" rtl="0">
              <a:spcBef>
                <a:spcPts val="1000"/>
              </a:spcBef>
              <a:spcAft>
                <a:spcPts val="0"/>
              </a:spcAft>
              <a:buSzPts val="1440"/>
              <a:buNone/>
            </a:pPr>
            <a:r>
              <a:rPr lang="en-US" b="1">
                <a:solidFill>
                  <a:srgbClr val="00B0F0"/>
                </a:solidFill>
              </a:rPr>
              <a:t>  	</a:t>
            </a:r>
            <a:r>
              <a:rPr lang="en-US" b="1" i="1">
                <a:solidFill>
                  <a:schemeClr val="accent1"/>
                </a:solidFill>
              </a:rPr>
              <a:t>provide  upgrades</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4"/>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200"/>
              <a:buFont typeface="Nunito Sans"/>
              <a:buNone/>
            </a:pPr>
            <a:r>
              <a:rPr lang="en-US" sz="3200" b="1" i="0">
                <a:latin typeface="Nunito Sans"/>
                <a:ea typeface="Nunito Sans"/>
                <a:cs typeface="Nunito Sans"/>
                <a:sym typeface="Nunito Sans"/>
              </a:rPr>
              <a:t>Factors in choosing a software process model</a:t>
            </a:r>
            <a:endParaRPr sz="3200"/>
          </a:p>
        </p:txBody>
      </p:sp>
      <p:sp>
        <p:nvSpPr>
          <p:cNvPr id="281" name="Google Shape;281;p14"/>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SzPct val="80000"/>
              <a:buChar char="►"/>
            </a:pPr>
            <a:r>
              <a:rPr lang="en-US" sz="4600" b="1" i="0">
                <a:solidFill>
                  <a:srgbClr val="FF0000"/>
                </a:solidFill>
                <a:latin typeface="Nunito Sans"/>
                <a:ea typeface="Nunito Sans"/>
                <a:cs typeface="Nunito Sans"/>
                <a:sym typeface="Nunito Sans"/>
              </a:rPr>
              <a:t>Project requirements</a:t>
            </a:r>
            <a:endParaRPr/>
          </a:p>
          <a:p>
            <a:pPr marL="342900" lvl="0" indent="-342900" algn="l" rtl="0">
              <a:spcBef>
                <a:spcPts val="1000"/>
              </a:spcBef>
              <a:spcAft>
                <a:spcPts val="0"/>
              </a:spcAft>
              <a:buSzPct val="80000"/>
              <a:buChar char="►"/>
            </a:pPr>
            <a:r>
              <a:rPr lang="en-US" sz="4600" b="1" i="0">
                <a:solidFill>
                  <a:srgbClr val="FF0000"/>
                </a:solidFill>
                <a:latin typeface="Nunito Sans"/>
                <a:ea typeface="Nunito Sans"/>
                <a:cs typeface="Nunito Sans"/>
                <a:sym typeface="Nunito Sans"/>
              </a:rPr>
              <a:t>Project size</a:t>
            </a:r>
            <a:endParaRPr/>
          </a:p>
          <a:p>
            <a:pPr marL="342900" lvl="0" indent="-342900" algn="l" rtl="0">
              <a:spcBef>
                <a:spcPts val="1000"/>
              </a:spcBef>
              <a:spcAft>
                <a:spcPts val="0"/>
              </a:spcAft>
              <a:buSzPct val="80000"/>
              <a:buChar char="►"/>
            </a:pPr>
            <a:r>
              <a:rPr lang="en-US" sz="4600" b="1" i="0">
                <a:solidFill>
                  <a:srgbClr val="FF0000"/>
                </a:solidFill>
                <a:latin typeface="Nunito Sans"/>
                <a:ea typeface="Nunito Sans"/>
                <a:cs typeface="Nunito Sans"/>
                <a:sym typeface="Nunito Sans"/>
              </a:rPr>
              <a:t>Project complexity</a:t>
            </a:r>
            <a:endParaRPr/>
          </a:p>
          <a:p>
            <a:pPr marL="342900" lvl="0" indent="-342900" algn="l" rtl="0">
              <a:spcBef>
                <a:spcPts val="1000"/>
              </a:spcBef>
              <a:spcAft>
                <a:spcPts val="0"/>
              </a:spcAft>
              <a:buSzPct val="80000"/>
              <a:buChar char="►"/>
            </a:pPr>
            <a:r>
              <a:rPr lang="en-US" sz="4600" b="1" i="0">
                <a:solidFill>
                  <a:srgbClr val="FF0000"/>
                </a:solidFill>
                <a:latin typeface="Nunito Sans"/>
                <a:ea typeface="Nunito Sans"/>
                <a:cs typeface="Nunito Sans"/>
                <a:sym typeface="Nunito Sans"/>
              </a:rPr>
              <a:t>Customer involvement</a:t>
            </a:r>
            <a:endParaRPr/>
          </a:p>
          <a:p>
            <a:pPr marL="342900" lvl="0" indent="-342900" algn="l" rtl="0">
              <a:spcBef>
                <a:spcPts val="1000"/>
              </a:spcBef>
              <a:spcAft>
                <a:spcPts val="0"/>
              </a:spcAft>
              <a:buSzPct val="80000"/>
              <a:buChar char="►"/>
            </a:pPr>
            <a:r>
              <a:rPr lang="en-US" sz="4600" b="1" i="0">
                <a:solidFill>
                  <a:srgbClr val="FF0000"/>
                </a:solidFill>
                <a:latin typeface="Nunito Sans"/>
                <a:ea typeface="Nunito Sans"/>
                <a:cs typeface="Nunito Sans"/>
                <a:sym typeface="Nunito Sans"/>
              </a:rPr>
              <a:t>Familiarity with technology</a:t>
            </a:r>
            <a:endParaRPr/>
          </a:p>
          <a:p>
            <a:pPr marL="342900" lvl="0" indent="-342900" algn="l" rtl="0">
              <a:spcBef>
                <a:spcPts val="1000"/>
              </a:spcBef>
              <a:spcAft>
                <a:spcPts val="0"/>
              </a:spcAft>
              <a:buSzPct val="80000"/>
              <a:buChar char="►"/>
            </a:pPr>
            <a:r>
              <a:rPr lang="en-US" sz="4600" b="1" i="0">
                <a:solidFill>
                  <a:srgbClr val="FF0000"/>
                </a:solidFill>
                <a:latin typeface="Nunito Sans"/>
                <a:ea typeface="Nunito Sans"/>
                <a:cs typeface="Nunito Sans"/>
                <a:sym typeface="Nunito Sans"/>
              </a:rPr>
              <a:t>Project resources</a:t>
            </a:r>
            <a:endParaRPr/>
          </a:p>
          <a:p>
            <a:pPr marL="342900" lvl="0" indent="0" algn="l" rtl="0">
              <a:spcBef>
                <a:spcPts val="1000"/>
              </a:spcBef>
              <a:spcAft>
                <a:spcPts val="0"/>
              </a:spcAft>
              <a:buSzPct val="79999"/>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b="1" i="0">
              <a:latin typeface="Nunito Sans"/>
              <a:ea typeface="Nunito Sans"/>
              <a:cs typeface="Nunito Sans"/>
              <a:sym typeface="Nunito Sans"/>
            </a:endParaRPr>
          </a:p>
          <a:p>
            <a:pPr marL="342900" lvl="0" indent="-342900" algn="l" rtl="0">
              <a:spcBef>
                <a:spcPts val="1000"/>
              </a:spcBef>
              <a:spcAft>
                <a:spcPts val="0"/>
              </a:spcAft>
              <a:buSzPct val="79999"/>
              <a:buChar char="►"/>
            </a:pPr>
            <a:r>
              <a:rPr lang="en-US"/>
              <a:t/>
            </a:r>
            <a:br>
              <a:rPr lang="en-US"/>
            </a:b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Waterfall Model</a:t>
            </a:r>
            <a:endParaRPr/>
          </a:p>
        </p:txBody>
      </p:sp>
      <p:pic>
        <p:nvPicPr>
          <p:cNvPr id="287" name="Google Shape;287;p15"/>
          <p:cNvPicPr preferRelativeResize="0">
            <a:picLocks noGrp="1"/>
          </p:cNvPicPr>
          <p:nvPr>
            <p:ph type="body" idx="1"/>
          </p:nvPr>
        </p:nvPicPr>
        <p:blipFill rotWithShape="1">
          <a:blip r:embed="rId3">
            <a:alphaModFix/>
          </a:blip>
          <a:srcRect l="14904" r="5769" b="8064"/>
          <a:stretch/>
        </p:blipFill>
        <p:spPr>
          <a:xfrm>
            <a:off x="685800" y="1752600"/>
            <a:ext cx="7010400" cy="43434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pic>
        <p:nvPicPr>
          <p:cNvPr id="292" name="Google Shape;292;p16" descr="Waterfall Model&#10;&#10;Description automatically generated"/>
          <p:cNvPicPr preferRelativeResize="0"/>
          <p:nvPr/>
        </p:nvPicPr>
        <p:blipFill rotWithShape="1">
          <a:blip r:embed="rId3">
            <a:alphaModFix/>
          </a:blip>
          <a:srcRect r="20000"/>
          <a:stretch/>
        </p:blipFill>
        <p:spPr>
          <a:xfrm>
            <a:off x="-756062" y="-16626"/>
            <a:ext cx="7763908" cy="6857990"/>
          </a:xfrm>
          <a:prstGeom prst="rect">
            <a:avLst/>
          </a:prstGeom>
          <a:noFill/>
          <a:ln>
            <a:noFill/>
          </a:ln>
        </p:spPr>
      </p:pic>
      <p:sp>
        <p:nvSpPr>
          <p:cNvPr id="293" name="Google Shape;293;p16"/>
          <p:cNvSpPr/>
          <p:nvPr/>
        </p:nvSpPr>
        <p:spPr>
          <a:xfrm>
            <a:off x="0" y="3733800"/>
            <a:ext cx="571500" cy="3124200"/>
          </a:xfrm>
          <a:custGeom>
            <a:avLst/>
            <a:gdLst/>
            <a:ahLst/>
            <a:cxnLst/>
            <a:rect l="l" t="t" r="r" b="b"/>
            <a:pathLst>
              <a:path w="762000" h="3124200" extrusionOk="0">
                <a:moveTo>
                  <a:pt x="0" y="0"/>
                </a:moveTo>
                <a:lnTo>
                  <a:pt x="762000" y="3124200"/>
                </a:lnTo>
                <a:lnTo>
                  <a:pt x="0" y="31242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cxnSp>
        <p:nvCxnSpPr>
          <p:cNvPr id="294" name="Google Shape;294;p16"/>
          <p:cNvCxnSpPr/>
          <p:nvPr/>
        </p:nvCxnSpPr>
        <p:spPr>
          <a:xfrm rot="10800000" flipH="1">
            <a:off x="6955501" y="4502552"/>
            <a:ext cx="2188499" cy="2355448"/>
          </a:xfrm>
          <a:prstGeom prst="straightConnector1">
            <a:avLst/>
          </a:prstGeom>
          <a:noFill/>
          <a:ln w="12700" cap="rnd" cmpd="sng">
            <a:solidFill>
              <a:schemeClr val="lt1"/>
            </a:solidFill>
            <a:prstDash val="solid"/>
            <a:round/>
            <a:headEnd type="none" w="sm" len="sm"/>
            <a:tailEnd type="none" w="sm" len="sm"/>
          </a:ln>
        </p:spPr>
      </p:cxnSp>
      <p:cxnSp>
        <p:nvCxnSpPr>
          <p:cNvPr id="295" name="Google Shape;295;p16"/>
          <p:cNvCxnSpPr/>
          <p:nvPr/>
        </p:nvCxnSpPr>
        <p:spPr>
          <a:xfrm>
            <a:off x="6715125" y="-16625"/>
            <a:ext cx="2000611" cy="6874625"/>
          </a:xfrm>
          <a:prstGeom prst="straightConnector1">
            <a:avLst/>
          </a:prstGeom>
          <a:noFill/>
          <a:ln w="12700" cap="rnd" cmpd="sng">
            <a:solidFill>
              <a:schemeClr val="lt1"/>
            </a:solidFill>
            <a:prstDash val="solid"/>
            <a:round/>
            <a:headEnd type="none" w="sm" len="sm"/>
            <a:tailEnd type="none" w="sm" len="sm"/>
          </a:ln>
        </p:spPr>
      </p:cxnSp>
      <p:sp>
        <p:nvSpPr>
          <p:cNvPr id="296" name="Google Shape;296;p16"/>
          <p:cNvSpPr/>
          <p:nvPr/>
        </p:nvSpPr>
        <p:spPr>
          <a:xfrm>
            <a:off x="8192192" y="-16625"/>
            <a:ext cx="951808" cy="6874625"/>
          </a:xfrm>
          <a:custGeom>
            <a:avLst/>
            <a:gdLst/>
            <a:ahLst/>
            <a:cxnLst/>
            <a:rect l="l" t="t" r="r" b="b"/>
            <a:pathLst>
              <a:path w="1269077" h="6874625" extrusionOk="0">
                <a:moveTo>
                  <a:pt x="714894" y="0"/>
                </a:moveTo>
                <a:lnTo>
                  <a:pt x="1269077" y="16625"/>
                </a:lnTo>
                <a:lnTo>
                  <a:pt x="1269077" y="6874625"/>
                </a:lnTo>
                <a:lnTo>
                  <a:pt x="0" y="6874625"/>
                </a:lnTo>
                <a:close/>
              </a:path>
            </a:pathLst>
          </a:custGeom>
          <a:solidFill>
            <a:schemeClr val="accent1">
              <a:alpha val="8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97" name="Google Shape;297;p16"/>
          <p:cNvSpPr/>
          <p:nvPr/>
        </p:nvSpPr>
        <p:spPr>
          <a:xfrm>
            <a:off x="7656280" y="-16624"/>
            <a:ext cx="1487720" cy="6874625"/>
          </a:xfrm>
          <a:custGeom>
            <a:avLst/>
            <a:gdLst/>
            <a:ahLst/>
            <a:cxnLst/>
            <a:rect l="l" t="t" r="r" b="b"/>
            <a:pathLst>
              <a:path w="1983626" h="6874625" extrusionOk="0">
                <a:moveTo>
                  <a:pt x="0" y="0"/>
                </a:moveTo>
                <a:lnTo>
                  <a:pt x="1983626" y="0"/>
                </a:lnTo>
                <a:lnTo>
                  <a:pt x="1983626" y="6874625"/>
                </a:lnTo>
                <a:lnTo>
                  <a:pt x="1522181" y="6874625"/>
                </a:lnTo>
                <a:close/>
              </a:path>
            </a:pathLst>
          </a:custGeom>
          <a:solidFill>
            <a:schemeClr val="accent1">
              <a:alpha val="7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Trebuchet MS"/>
              <a:buNone/>
            </a:pPr>
            <a:r>
              <a:rPr lang="en-US" sz="4000">
                <a:solidFill>
                  <a:srgbClr val="FF0000"/>
                </a:solidFill>
              </a:rPr>
              <a:t>Waterfall Model</a:t>
            </a:r>
            <a:endParaRPr sz="4000">
              <a:solidFill>
                <a:srgbClr val="FF0000"/>
              </a:solidFill>
            </a:endParaRPr>
          </a:p>
        </p:txBody>
      </p:sp>
      <p:sp>
        <p:nvSpPr>
          <p:cNvPr id="303" name="Google Shape;303;p17"/>
          <p:cNvSpPr txBox="1">
            <a:spLocks noGrp="1"/>
          </p:cNvSpPr>
          <p:nvPr>
            <p:ph type="body" idx="1"/>
          </p:nvPr>
        </p:nvSpPr>
        <p:spPr>
          <a:xfrm>
            <a:off x="304800" y="1600200"/>
            <a:ext cx="8610600"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Also known as </a:t>
            </a:r>
            <a:r>
              <a:rPr lang="en-US" b="1">
                <a:solidFill>
                  <a:srgbClr val="00B050"/>
                </a:solidFill>
              </a:rPr>
              <a:t>the linear sequential model</a:t>
            </a:r>
            <a:r>
              <a:rPr lang="en-US"/>
              <a:t> / 					</a:t>
            </a:r>
            <a:r>
              <a:rPr lang="en-US" b="1">
                <a:solidFill>
                  <a:srgbClr val="0070C0"/>
                </a:solidFill>
              </a:rPr>
              <a:t>classic Life cycle Model</a:t>
            </a:r>
            <a:r>
              <a:rPr lang="en-US"/>
              <a:t>. </a:t>
            </a:r>
            <a:endParaRPr/>
          </a:p>
          <a:p>
            <a:pPr marL="342900" lvl="0" indent="-342900" algn="l" rtl="0">
              <a:spcBef>
                <a:spcPts val="1000"/>
              </a:spcBef>
              <a:spcAft>
                <a:spcPts val="0"/>
              </a:spcAft>
              <a:buSzPts val="1440"/>
              <a:buChar char="►"/>
            </a:pPr>
            <a:r>
              <a:rPr lang="en-US"/>
              <a:t>A </a:t>
            </a:r>
            <a:r>
              <a:rPr lang="en-US" b="1">
                <a:solidFill>
                  <a:schemeClr val="accent1"/>
                </a:solidFill>
              </a:rPr>
              <a:t>systematic</a:t>
            </a:r>
            <a:r>
              <a:rPr lang="en-US"/>
              <a:t> and </a:t>
            </a:r>
            <a:r>
              <a:rPr lang="en-US" b="1">
                <a:solidFill>
                  <a:srgbClr val="E97617"/>
                </a:solidFill>
              </a:rPr>
              <a:t>sequential</a:t>
            </a:r>
            <a:r>
              <a:rPr lang="en-US"/>
              <a:t> </a:t>
            </a:r>
            <a:r>
              <a:rPr lang="en-US" b="1">
                <a:solidFill>
                  <a:schemeClr val="accent1"/>
                </a:solidFill>
              </a:rPr>
              <a:t>approach</a:t>
            </a:r>
            <a:r>
              <a:rPr lang="en-US"/>
              <a:t> to software development that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Font typeface="Noto Sans Symbols"/>
              <a:buChar char="⮚"/>
            </a:pPr>
            <a:r>
              <a:rPr lang="en-US"/>
              <a:t>begins at the </a:t>
            </a:r>
            <a:r>
              <a:rPr lang="en-US" b="1">
                <a:solidFill>
                  <a:srgbClr val="FF0000"/>
                </a:solidFill>
              </a:rPr>
              <a:t>system level </a:t>
            </a:r>
            <a:r>
              <a:rPr lang="en-US"/>
              <a:t>and </a:t>
            </a:r>
            <a:endParaRPr/>
          </a:p>
          <a:p>
            <a:pPr marL="342900" lvl="0" indent="-251459" algn="l" rtl="0">
              <a:spcBef>
                <a:spcPts val="1000"/>
              </a:spcBef>
              <a:spcAft>
                <a:spcPts val="0"/>
              </a:spcAft>
              <a:buSzPts val="1440"/>
              <a:buFont typeface="Noto Sans Symbols"/>
              <a:buNone/>
            </a:pPr>
            <a:endParaRPr/>
          </a:p>
          <a:p>
            <a:pPr marL="342900" lvl="0" indent="-342900" algn="l" rtl="0">
              <a:spcBef>
                <a:spcPts val="1000"/>
              </a:spcBef>
              <a:spcAft>
                <a:spcPts val="0"/>
              </a:spcAft>
              <a:buSzPts val="1440"/>
              <a:buFont typeface="Noto Sans Symbols"/>
              <a:buChar char="⮚"/>
            </a:pPr>
            <a:r>
              <a:rPr lang="en-US"/>
              <a:t>progresses through </a:t>
            </a:r>
            <a:r>
              <a:rPr lang="en-US" b="1">
                <a:solidFill>
                  <a:srgbClr val="AF2588"/>
                </a:solidFill>
              </a:rPr>
              <a:t>analysis, design, coding testing and maintenance. </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body" idx="1"/>
          </p:nvPr>
        </p:nvSpPr>
        <p:spPr>
          <a:xfrm>
            <a:off x="228600" y="228600"/>
            <a:ext cx="8686800" cy="640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b="1" u="sng">
                <a:solidFill>
                  <a:srgbClr val="0070C0"/>
                </a:solidFill>
              </a:rPr>
              <a:t>System Engineering and Analysis :</a:t>
            </a:r>
            <a:r>
              <a:rPr lang="en-US" b="1">
                <a:solidFill>
                  <a:srgbClr val="0070C0"/>
                </a:solidFill>
              </a:rPr>
              <a:t> </a:t>
            </a:r>
            <a:endParaRPr/>
          </a:p>
          <a:p>
            <a:pPr marL="342900" lvl="0" indent="-342900" algn="l" rtl="0">
              <a:spcBef>
                <a:spcPts val="1000"/>
              </a:spcBef>
              <a:spcAft>
                <a:spcPts val="0"/>
              </a:spcAft>
              <a:buSzPts val="1440"/>
              <a:buNone/>
            </a:pPr>
            <a:endParaRPr>
              <a:solidFill>
                <a:srgbClr val="00B050"/>
              </a:solidFill>
            </a:endParaRPr>
          </a:p>
          <a:p>
            <a:pPr marL="342900" lvl="0" indent="-342900" algn="l" rtl="0">
              <a:spcBef>
                <a:spcPts val="1000"/>
              </a:spcBef>
              <a:spcAft>
                <a:spcPts val="0"/>
              </a:spcAft>
              <a:buSzPts val="1440"/>
              <a:buChar char="►"/>
            </a:pPr>
            <a:r>
              <a:rPr lang="en-US"/>
              <a:t>Work on software development begins by </a:t>
            </a:r>
            <a:r>
              <a:rPr lang="en-US" b="1">
                <a:solidFill>
                  <a:srgbClr val="AF2588"/>
                </a:solidFill>
              </a:rPr>
              <a:t>establishing the requirements for all elements of the system</a:t>
            </a:r>
            <a:r>
              <a:rPr lang="en-US" b="1"/>
              <a:t>.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a:solidFill>
                  <a:schemeClr val="accent1"/>
                </a:solidFill>
              </a:rPr>
              <a:t>Involves gathering of </a:t>
            </a:r>
            <a:r>
              <a:rPr lang="en-US" b="1">
                <a:solidFill>
                  <a:srgbClr val="F0D576"/>
                </a:solidFill>
              </a:rPr>
              <a:t>requirements at the system 	level.</a:t>
            </a:r>
            <a:endParaRPr>
              <a:solidFill>
                <a:srgbClr val="F0D576"/>
              </a:solidFill>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The analyst must understand the </a:t>
            </a:r>
            <a:r>
              <a:rPr lang="en-US" b="1" u="sng">
                <a:solidFill>
                  <a:srgbClr val="FF0000"/>
                </a:solidFill>
              </a:rPr>
              <a:t>information domain </a:t>
            </a:r>
            <a:r>
              <a:rPr lang="en-US" b="1"/>
              <a:t>of the software</a:t>
            </a:r>
            <a:r>
              <a:rPr lang="en-US"/>
              <a:t> as well as 				</a:t>
            </a:r>
            <a:r>
              <a:rPr lang="en-US">
                <a:solidFill>
                  <a:srgbClr val="FF0000"/>
                </a:solidFill>
              </a:rPr>
              <a:t> </a:t>
            </a:r>
            <a:r>
              <a:rPr lang="en-US" b="1">
                <a:solidFill>
                  <a:srgbClr val="FF0000"/>
                </a:solidFill>
              </a:rPr>
              <a:t>required function</a:t>
            </a:r>
            <a:r>
              <a:rPr lang="en-US">
                <a:solidFill>
                  <a:srgbClr val="FF0000"/>
                </a:solidFill>
              </a:rPr>
              <a:t>, </a:t>
            </a:r>
            <a:r>
              <a:rPr lang="en-US" b="1">
                <a:solidFill>
                  <a:srgbClr val="FF0000"/>
                </a:solidFill>
              </a:rPr>
              <a:t>performance</a:t>
            </a:r>
            <a:r>
              <a:rPr lang="en-US">
                <a:solidFill>
                  <a:srgbClr val="FF0000"/>
                </a:solidFill>
              </a:rPr>
              <a:t> </a:t>
            </a:r>
            <a:r>
              <a:rPr lang="en-US"/>
              <a:t>and </a:t>
            </a:r>
            <a:r>
              <a:rPr lang="en-US" b="1">
                <a:solidFill>
                  <a:srgbClr val="FF0000"/>
                </a:solidFill>
              </a:rPr>
              <a:t>interfacing</a:t>
            </a:r>
            <a:r>
              <a:rPr lang="en-US"/>
              <a:t>.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a:solidFill>
                  <a:srgbClr val="00B050"/>
                </a:solidFill>
              </a:rPr>
              <a:t>Requirements are documented </a:t>
            </a:r>
            <a:r>
              <a:rPr lang="en-US"/>
              <a:t>and</a:t>
            </a:r>
            <a:r>
              <a:rPr lang="en-US">
                <a:solidFill>
                  <a:srgbClr val="00B050"/>
                </a:solidFill>
              </a:rPr>
              <a:t> </a:t>
            </a:r>
            <a:r>
              <a:rPr lang="en-US" b="1">
                <a:solidFill>
                  <a:srgbClr val="00B050"/>
                </a:solidFill>
              </a:rPr>
              <a:t>reviewed with the client (SRS). </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body" idx="1"/>
          </p:nvPr>
        </p:nvSpPr>
        <p:spPr>
          <a:xfrm>
            <a:off x="228600" y="152400"/>
            <a:ext cx="8686800" cy="6477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60"/>
              <a:buNone/>
            </a:pPr>
            <a:r>
              <a:rPr lang="en-US" sz="3200" b="1" u="sng">
                <a:solidFill>
                  <a:srgbClr val="00B050"/>
                </a:solidFill>
              </a:rPr>
              <a:t>Design:</a:t>
            </a:r>
            <a:r>
              <a:rPr lang="en-US" sz="3200">
                <a:solidFill>
                  <a:srgbClr val="00B050"/>
                </a:solidFill>
              </a:rPr>
              <a:t> </a:t>
            </a:r>
            <a:endParaRPr/>
          </a:p>
          <a:p>
            <a:pPr marL="342900" lvl="0" indent="-342900" algn="l" rtl="0">
              <a:spcBef>
                <a:spcPts val="1000"/>
              </a:spcBef>
              <a:spcAft>
                <a:spcPts val="0"/>
              </a:spcAft>
              <a:buSzPts val="2560"/>
              <a:buNone/>
            </a:pPr>
            <a:endParaRPr sz="3200">
              <a:solidFill>
                <a:srgbClr val="00B050"/>
              </a:solidFill>
            </a:endParaRPr>
          </a:p>
          <a:p>
            <a:pPr marL="342900" lvl="0" indent="-342900" algn="l" rtl="0">
              <a:spcBef>
                <a:spcPts val="1000"/>
              </a:spcBef>
              <a:spcAft>
                <a:spcPts val="0"/>
              </a:spcAft>
              <a:buSzPts val="1440"/>
              <a:buChar char="►"/>
            </a:pPr>
            <a:r>
              <a:rPr lang="en-US"/>
              <a:t>Software design is a </a:t>
            </a:r>
            <a:r>
              <a:rPr lang="en-US" b="1">
                <a:solidFill>
                  <a:srgbClr val="FF0000"/>
                </a:solidFill>
              </a:rPr>
              <a:t>multi-step process </a:t>
            </a:r>
            <a:r>
              <a:rPr lang="en-US"/>
              <a:t>that focuses on</a:t>
            </a:r>
            <a:endParaRPr/>
          </a:p>
          <a:p>
            <a:pPr marL="786384" lvl="1" indent="-457200" algn="l" rtl="0">
              <a:spcBef>
                <a:spcPts val="1000"/>
              </a:spcBef>
              <a:spcAft>
                <a:spcPts val="0"/>
              </a:spcAft>
              <a:buSzPts val="1280"/>
              <a:buFont typeface="Trebuchet MS"/>
              <a:buAutoNum type="arabicPeriod"/>
            </a:pPr>
            <a:r>
              <a:rPr lang="en-US"/>
              <a:t> </a:t>
            </a:r>
            <a:r>
              <a:rPr lang="en-US" b="1">
                <a:solidFill>
                  <a:srgbClr val="AF2588"/>
                </a:solidFill>
              </a:rPr>
              <a:t>Data structures</a:t>
            </a:r>
            <a:endParaRPr/>
          </a:p>
          <a:p>
            <a:pPr marL="786384" lvl="1" indent="-457200" algn="l" rtl="0">
              <a:spcBef>
                <a:spcPts val="1000"/>
              </a:spcBef>
              <a:spcAft>
                <a:spcPts val="0"/>
              </a:spcAft>
              <a:buSzPts val="1280"/>
              <a:buFont typeface="Trebuchet MS"/>
              <a:buAutoNum type="arabicPeriod"/>
            </a:pPr>
            <a:r>
              <a:rPr lang="en-US" b="1">
                <a:solidFill>
                  <a:srgbClr val="AF2588"/>
                </a:solidFill>
              </a:rPr>
              <a:t> Software architecture</a:t>
            </a:r>
            <a:endParaRPr/>
          </a:p>
          <a:p>
            <a:pPr marL="786384" lvl="1" indent="-457200" algn="l" rtl="0">
              <a:spcBef>
                <a:spcPts val="1000"/>
              </a:spcBef>
              <a:spcAft>
                <a:spcPts val="0"/>
              </a:spcAft>
              <a:buSzPts val="1280"/>
              <a:buFont typeface="Trebuchet MS"/>
              <a:buAutoNum type="arabicPeriod"/>
            </a:pPr>
            <a:r>
              <a:rPr lang="en-US" b="1">
                <a:solidFill>
                  <a:srgbClr val="AF2588"/>
                </a:solidFill>
              </a:rPr>
              <a:t> Procedural detail  </a:t>
            </a:r>
            <a:endParaRPr/>
          </a:p>
          <a:p>
            <a:pPr marL="786384" lvl="1" indent="-457200" algn="l" rtl="0">
              <a:spcBef>
                <a:spcPts val="1000"/>
              </a:spcBef>
              <a:spcAft>
                <a:spcPts val="0"/>
              </a:spcAft>
              <a:buSzPts val="1280"/>
              <a:buFont typeface="Trebuchet MS"/>
              <a:buAutoNum type="arabicPeriod"/>
            </a:pPr>
            <a:r>
              <a:rPr lang="en-US" b="1">
                <a:solidFill>
                  <a:srgbClr val="AF2588"/>
                </a:solidFill>
              </a:rPr>
              <a:t> Interface characterization.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The </a:t>
            </a:r>
            <a:r>
              <a:rPr lang="en-US" b="1">
                <a:solidFill>
                  <a:srgbClr val="0070C0"/>
                </a:solidFill>
              </a:rPr>
              <a:t>design process </a:t>
            </a:r>
            <a:r>
              <a:rPr lang="en-US" b="1" u="sng">
                <a:solidFill>
                  <a:srgbClr val="0070C0"/>
                </a:solidFill>
              </a:rPr>
              <a:t>translates requirements into a representation</a:t>
            </a:r>
            <a:r>
              <a:rPr lang="en-US" b="1">
                <a:solidFill>
                  <a:srgbClr val="0070C0"/>
                </a:solidFill>
              </a:rPr>
              <a:t> </a:t>
            </a:r>
            <a:r>
              <a:rPr lang="en-US"/>
              <a:t>of </a:t>
            </a:r>
            <a:r>
              <a:rPr lang="en-US" b="1" u="sng">
                <a:solidFill>
                  <a:srgbClr val="0070C0"/>
                </a:solidFill>
              </a:rPr>
              <a:t>the software </a:t>
            </a:r>
            <a:r>
              <a:rPr lang="en-US" b="1" u="sng">
                <a:solidFill>
                  <a:srgbClr val="C00000"/>
                </a:solidFill>
              </a:rPr>
              <a:t>that can be assessed for quality before coding begins</a:t>
            </a:r>
            <a:r>
              <a:rPr lang="en-US" u="sng"/>
              <a:t>.</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u="sng"/>
              <a:t> The design phase is also </a:t>
            </a:r>
            <a:r>
              <a:rPr lang="en-US" b="1" u="sng">
                <a:solidFill>
                  <a:srgbClr val="0070C0"/>
                </a:solidFill>
              </a:rPr>
              <a:t>documented</a:t>
            </a:r>
            <a:r>
              <a:rPr lang="en-US" u="sng"/>
              <a:t> </a:t>
            </a:r>
            <a:r>
              <a:rPr lang="en-US"/>
              <a:t>and </a:t>
            </a:r>
            <a:r>
              <a:rPr lang="en-US" b="1"/>
              <a:t>becomes a part of the </a:t>
            </a:r>
            <a:r>
              <a:rPr lang="en-US" b="1">
                <a:solidFill>
                  <a:srgbClr val="0070C0"/>
                </a:solidFill>
              </a:rPr>
              <a:t>software configuration. </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73290"/>
          </a:xfrm>
        </p:spPr>
        <p:txBody>
          <a:bodyPr/>
          <a:lstStyle/>
          <a:p>
            <a:r>
              <a:rPr lang="en-US" dirty="0" smtClean="0"/>
              <a:t>Contents</a:t>
            </a:r>
            <a:endParaRPr lang="en-US" dirty="0"/>
          </a:p>
        </p:txBody>
      </p:sp>
      <p:sp>
        <p:nvSpPr>
          <p:cNvPr id="3" name="Text Placeholder 2"/>
          <p:cNvSpPr>
            <a:spLocks noGrp="1"/>
          </p:cNvSpPr>
          <p:nvPr>
            <p:ph type="body" idx="1"/>
          </p:nvPr>
        </p:nvSpPr>
        <p:spPr>
          <a:xfrm>
            <a:off x="609599" y="1282890"/>
            <a:ext cx="6347714" cy="4758473"/>
          </a:xfrm>
        </p:spPr>
        <p:txBody>
          <a:bodyPr/>
          <a:lstStyle/>
          <a:p>
            <a:r>
              <a:rPr lang="en-US" dirty="0" smtClean="0"/>
              <a:t>Waterfall Model</a:t>
            </a:r>
          </a:p>
          <a:p>
            <a:r>
              <a:rPr lang="en-US" dirty="0" smtClean="0"/>
              <a:t>Incremental Model</a:t>
            </a:r>
          </a:p>
          <a:p>
            <a:r>
              <a:rPr lang="en-US" dirty="0" smtClean="0"/>
              <a:t>Iterative Model</a:t>
            </a:r>
          </a:p>
          <a:p>
            <a:r>
              <a:rPr lang="en-US" dirty="0" smtClean="0"/>
              <a:t>RAD Model</a:t>
            </a:r>
          </a:p>
          <a:p>
            <a:r>
              <a:rPr lang="en-US" dirty="0" smtClean="0"/>
              <a:t>Prototyping </a:t>
            </a:r>
          </a:p>
          <a:p>
            <a:r>
              <a:rPr lang="en-US" dirty="0" smtClean="0"/>
              <a:t>Spiral Model</a:t>
            </a:r>
          </a:p>
          <a:p>
            <a:r>
              <a:rPr lang="en-US" dirty="0" smtClean="0"/>
              <a:t>Concurrent Model</a:t>
            </a:r>
          </a:p>
          <a:p>
            <a:endParaRPr lang="en-US" dirty="0"/>
          </a:p>
        </p:txBody>
      </p:sp>
    </p:spTree>
    <p:extLst>
      <p:ext uri="{BB962C8B-B14F-4D97-AF65-F5344CB8AC3E}">
        <p14:creationId xmlns:p14="http://schemas.microsoft.com/office/powerpoint/2010/main" val="259285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body" idx="1"/>
          </p:nvPr>
        </p:nvSpPr>
        <p:spPr>
          <a:xfrm>
            <a:off x="304800" y="381000"/>
            <a:ext cx="8382000" cy="6248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60"/>
              <a:buNone/>
            </a:pPr>
            <a:r>
              <a:rPr lang="en-US" sz="3200" b="1" u="sng" dirty="0">
                <a:solidFill>
                  <a:srgbClr val="00B050"/>
                </a:solidFill>
              </a:rPr>
              <a:t>Coding:</a:t>
            </a:r>
            <a:r>
              <a:rPr lang="en-US" sz="3200" dirty="0">
                <a:solidFill>
                  <a:srgbClr val="00B050"/>
                </a:solidFill>
              </a:rPr>
              <a:t> </a:t>
            </a:r>
            <a:endParaRPr dirty="0"/>
          </a:p>
          <a:p>
            <a:pPr marL="342900" lvl="0" indent="-342900" algn="l" rtl="0">
              <a:spcBef>
                <a:spcPts val="1000"/>
              </a:spcBef>
              <a:spcAft>
                <a:spcPts val="0"/>
              </a:spcAft>
              <a:buSzPts val="2560"/>
              <a:buNone/>
            </a:pPr>
            <a:endParaRPr sz="3200" dirty="0">
              <a:solidFill>
                <a:srgbClr val="00B050"/>
              </a:solidFill>
            </a:endParaRPr>
          </a:p>
          <a:p>
            <a:pPr marL="342900" lvl="0" indent="-342900" algn="l" rtl="0">
              <a:spcBef>
                <a:spcPts val="1000"/>
              </a:spcBef>
              <a:spcAft>
                <a:spcPts val="0"/>
              </a:spcAft>
              <a:buSzPts val="1440"/>
              <a:buChar char="►"/>
            </a:pPr>
            <a:r>
              <a:rPr lang="en-US" b="1" dirty="0">
                <a:solidFill>
                  <a:srgbClr val="0070C0"/>
                </a:solidFill>
              </a:rPr>
              <a:t>The design must be translated into a </a:t>
            </a:r>
            <a:r>
              <a:rPr lang="en-US" b="1" dirty="0" smtClean="0">
                <a:solidFill>
                  <a:srgbClr val="0070C0"/>
                </a:solidFill>
              </a:rPr>
              <a:t>machine readable </a:t>
            </a:r>
            <a:r>
              <a:rPr lang="en-US" b="1" dirty="0">
                <a:solidFill>
                  <a:srgbClr val="0070C0"/>
                </a:solidFill>
              </a:rPr>
              <a:t>form</a:t>
            </a:r>
            <a:r>
              <a:rPr lang="en-US" dirty="0"/>
              <a:t>.</a:t>
            </a:r>
            <a:endParaRPr dirty="0"/>
          </a:p>
          <a:p>
            <a:pPr marL="342900" lvl="0" indent="-251459" algn="l" rtl="0">
              <a:spcBef>
                <a:spcPts val="1000"/>
              </a:spcBef>
              <a:spcAft>
                <a:spcPts val="0"/>
              </a:spcAft>
              <a:buSzPts val="1440"/>
              <a:buNone/>
            </a:pPr>
            <a:endParaRPr dirty="0"/>
          </a:p>
          <a:p>
            <a:pPr marL="342900" lvl="0" indent="-342900" algn="l" rtl="0">
              <a:spcBef>
                <a:spcPts val="1000"/>
              </a:spcBef>
              <a:spcAft>
                <a:spcPts val="0"/>
              </a:spcAft>
              <a:buSzPts val="1440"/>
              <a:buChar char="►"/>
            </a:pPr>
            <a:r>
              <a:rPr lang="en-US" dirty="0"/>
              <a:t> Coding performs this task.</a:t>
            </a:r>
            <a:endParaRPr dirty="0"/>
          </a:p>
          <a:p>
            <a:pPr marL="342900" lvl="0" indent="-251459" algn="l" rtl="0">
              <a:spcBef>
                <a:spcPts val="1000"/>
              </a:spcBef>
              <a:spcAft>
                <a:spcPts val="0"/>
              </a:spcAft>
              <a:buSzPts val="1440"/>
              <a:buNone/>
            </a:pPr>
            <a:endParaRPr dirty="0"/>
          </a:p>
          <a:p>
            <a:pPr marL="342900" lvl="0" indent="-342900" algn="l" rtl="0">
              <a:spcBef>
                <a:spcPts val="1000"/>
              </a:spcBef>
              <a:spcAft>
                <a:spcPts val="0"/>
              </a:spcAft>
              <a:buSzPts val="1440"/>
              <a:buChar char="►"/>
            </a:pPr>
            <a:r>
              <a:rPr lang="en-US" dirty="0"/>
              <a:t> </a:t>
            </a:r>
            <a:r>
              <a:rPr lang="en-US" b="1" dirty="0">
                <a:solidFill>
                  <a:srgbClr val="AF2588"/>
                </a:solidFill>
              </a:rPr>
              <a:t>Detailed the design, </a:t>
            </a:r>
            <a:r>
              <a:rPr lang="en-US" b="1" dirty="0">
                <a:solidFill>
                  <a:srgbClr val="FF0000"/>
                </a:solidFill>
              </a:rPr>
              <a:t>easier is  the coding.</a:t>
            </a:r>
            <a:endParaRPr dirty="0"/>
          </a:p>
          <a:p>
            <a:pPr marL="342900" lvl="0" indent="-251459" algn="l" rtl="0">
              <a:spcBef>
                <a:spcPts val="1000"/>
              </a:spcBef>
              <a:spcAft>
                <a:spcPts val="0"/>
              </a:spcAft>
              <a:buSzPts val="1440"/>
              <a:buNone/>
            </a:pPr>
            <a:endParaRPr dirty="0"/>
          </a:p>
          <a:p>
            <a:pPr marL="342900" lvl="0" indent="-251459" algn="l" rtl="0">
              <a:spcBef>
                <a:spcPts val="1000"/>
              </a:spcBef>
              <a:spcAft>
                <a:spcPts val="0"/>
              </a:spcAft>
              <a:buSzPts val="1440"/>
              <a:buNone/>
            </a:pP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body" idx="1"/>
          </p:nvPr>
        </p:nvSpPr>
        <p:spPr>
          <a:xfrm>
            <a:off x="304800" y="914400"/>
            <a:ext cx="8610600" cy="57150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l" rtl="0">
              <a:spcBef>
                <a:spcPts val="0"/>
              </a:spcBef>
              <a:spcAft>
                <a:spcPts val="0"/>
              </a:spcAft>
              <a:buSzPts val="2560"/>
              <a:buNone/>
            </a:pPr>
            <a:r>
              <a:rPr lang="en-US" sz="3200" b="1" u="sng">
                <a:solidFill>
                  <a:srgbClr val="00B050"/>
                </a:solidFill>
              </a:rPr>
              <a:t>Testing :</a:t>
            </a:r>
            <a:r>
              <a:rPr lang="en-US" sz="3200" b="1">
                <a:solidFill>
                  <a:srgbClr val="00B050"/>
                </a:solidFill>
              </a:rPr>
              <a:t> </a:t>
            </a:r>
            <a:endParaRPr/>
          </a:p>
          <a:p>
            <a:pPr marL="342900" lvl="0" indent="-251459" algn="l" rtl="0">
              <a:spcBef>
                <a:spcPts val="1000"/>
              </a:spcBef>
              <a:spcAft>
                <a:spcPts val="0"/>
              </a:spcAft>
              <a:buSzPts val="1440"/>
              <a:buNone/>
            </a:pPr>
            <a:endParaRPr>
              <a:solidFill>
                <a:srgbClr val="00B050"/>
              </a:solidFill>
            </a:endParaRPr>
          </a:p>
          <a:p>
            <a:pPr marL="342900" lvl="0" indent="-342900" algn="l" rtl="0">
              <a:spcBef>
                <a:spcPts val="1000"/>
              </a:spcBef>
              <a:spcAft>
                <a:spcPts val="0"/>
              </a:spcAft>
              <a:buSzPts val="1440"/>
              <a:buChar char="►"/>
            </a:pPr>
            <a:r>
              <a:rPr lang="en-US"/>
              <a:t>Once code is generated, it has to be tested.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Focuses on the </a:t>
            </a:r>
            <a:r>
              <a:rPr lang="en-US" b="1">
                <a:solidFill>
                  <a:srgbClr val="FF0000"/>
                </a:solidFill>
              </a:rPr>
              <a:t>logic</a:t>
            </a:r>
            <a:r>
              <a:rPr lang="en-US"/>
              <a:t> as well as the </a:t>
            </a:r>
            <a:r>
              <a:rPr lang="en-US" b="1">
                <a:solidFill>
                  <a:srgbClr val="FF0000"/>
                </a:solidFill>
              </a:rPr>
              <a:t>function</a:t>
            </a:r>
            <a:r>
              <a:rPr lang="en-US"/>
              <a:t> of the program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Font typeface="Noto Sans Symbols"/>
              <a:buChar char="⮚"/>
            </a:pPr>
            <a:r>
              <a:rPr lang="en-US" b="1">
                <a:solidFill>
                  <a:srgbClr val="0070C0"/>
                </a:solidFill>
              </a:rPr>
              <a:t>to ensure that the code is error free </a:t>
            </a:r>
            <a:endParaRPr/>
          </a:p>
          <a:p>
            <a:pPr marL="342900" lvl="0" indent="-251459" algn="l" rtl="0">
              <a:spcBef>
                <a:spcPts val="1000"/>
              </a:spcBef>
              <a:spcAft>
                <a:spcPts val="0"/>
              </a:spcAft>
              <a:buSzPts val="1440"/>
              <a:buFont typeface="Noto Sans Symbols"/>
              <a:buNone/>
            </a:pPr>
            <a:endParaRPr b="1">
              <a:solidFill>
                <a:srgbClr val="0070C0"/>
              </a:solidFill>
            </a:endParaRPr>
          </a:p>
          <a:p>
            <a:pPr marL="342900" lvl="0" indent="-342900" algn="l" rtl="0">
              <a:spcBef>
                <a:spcPts val="1000"/>
              </a:spcBef>
              <a:spcAft>
                <a:spcPts val="0"/>
              </a:spcAft>
              <a:buSzPts val="1440"/>
              <a:buFont typeface="Noto Sans Symbols"/>
              <a:buChar char="⮚"/>
            </a:pPr>
            <a:r>
              <a:rPr lang="en-US" b="1">
                <a:solidFill>
                  <a:srgbClr val="C00000"/>
                </a:solidFill>
              </a:rPr>
              <a:t>Output matches the SRS</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body" idx="1"/>
          </p:nvPr>
        </p:nvSpPr>
        <p:spPr>
          <a:xfrm>
            <a:off x="228600" y="381000"/>
            <a:ext cx="8686800" cy="6248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60"/>
              <a:buNone/>
            </a:pPr>
            <a:r>
              <a:rPr lang="en-US" sz="3200" b="1" u="sng">
                <a:solidFill>
                  <a:srgbClr val="00B050"/>
                </a:solidFill>
              </a:rPr>
              <a:t>Maintenance :</a:t>
            </a:r>
            <a:r>
              <a:rPr lang="en-US" sz="3200">
                <a:solidFill>
                  <a:srgbClr val="00B050"/>
                </a:solidFill>
              </a:rPr>
              <a:t>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Changes may occur </a:t>
            </a:r>
            <a:r>
              <a:rPr lang="en-US" b="1">
                <a:solidFill>
                  <a:srgbClr val="E97617"/>
                </a:solidFill>
              </a:rPr>
              <a:t>on </a:t>
            </a:r>
            <a:endParaRPr/>
          </a:p>
          <a:p>
            <a:pPr marL="342900" lvl="0" indent="-342900" algn="l" rtl="0">
              <a:spcBef>
                <a:spcPts val="1000"/>
              </a:spcBef>
              <a:spcAft>
                <a:spcPts val="0"/>
              </a:spcAft>
              <a:buSzPts val="1440"/>
              <a:buFont typeface="Noto Sans Symbols"/>
              <a:buChar char="✔"/>
            </a:pPr>
            <a:r>
              <a:rPr lang="en-US" b="1">
                <a:solidFill>
                  <a:srgbClr val="E97617"/>
                </a:solidFill>
              </a:rPr>
              <a:t>account of errors encountered</a:t>
            </a:r>
            <a:r>
              <a:rPr lang="en-US"/>
              <a:t>, </a:t>
            </a:r>
            <a:endParaRPr/>
          </a:p>
          <a:p>
            <a:pPr marL="342900" lvl="0" indent="-342900" algn="l" rtl="0">
              <a:spcBef>
                <a:spcPts val="1000"/>
              </a:spcBef>
              <a:spcAft>
                <a:spcPts val="0"/>
              </a:spcAft>
              <a:buSzPts val="1440"/>
              <a:buFont typeface="Noto Sans Symbols"/>
              <a:buChar char="✔"/>
            </a:pPr>
            <a:r>
              <a:rPr lang="en-US" b="1">
                <a:solidFill>
                  <a:srgbClr val="0070C0"/>
                </a:solidFill>
              </a:rPr>
              <a:t>To adapt to changes in the external environment </a:t>
            </a:r>
            <a:endParaRPr/>
          </a:p>
          <a:p>
            <a:pPr marL="342900" lvl="0" indent="-342900" algn="l" rtl="0">
              <a:spcBef>
                <a:spcPts val="1000"/>
              </a:spcBef>
              <a:spcAft>
                <a:spcPts val="0"/>
              </a:spcAft>
              <a:buSzPts val="1440"/>
              <a:buFont typeface="Noto Sans Symbols"/>
              <a:buChar char="✔"/>
            </a:pPr>
            <a:r>
              <a:rPr lang="en-US" b="1">
                <a:solidFill>
                  <a:srgbClr val="00B050"/>
                </a:solidFill>
              </a:rPr>
              <a:t>To enhance the functionality and / or performance</a:t>
            </a:r>
            <a:r>
              <a:rPr lang="en-US">
                <a:solidFill>
                  <a:srgbClr val="00B050"/>
                </a:solidFill>
              </a:rPr>
              <a:t>.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a:solidFill>
                  <a:srgbClr val="7030A0"/>
                </a:solidFill>
              </a:rPr>
              <a:t>It Reapplies each of the preceding life cycles to the existing program</a:t>
            </a:r>
            <a:r>
              <a:rPr lang="en-US"/>
              <a:t>.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 </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Some of the disadvantages are :-</a:t>
            </a:r>
            <a:endParaRPr/>
          </a:p>
        </p:txBody>
      </p:sp>
      <p:sp>
        <p:nvSpPr>
          <p:cNvPr id="334" name="Google Shape;334;p23"/>
          <p:cNvSpPr txBox="1">
            <a:spLocks noGrp="1"/>
          </p:cNvSpPr>
          <p:nvPr>
            <p:ph type="body" idx="1"/>
          </p:nvPr>
        </p:nvSpPr>
        <p:spPr>
          <a:xfrm>
            <a:off x="152400" y="838200"/>
            <a:ext cx="8763000" cy="5867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None/>
            </a:pPr>
            <a:r>
              <a:rPr lang="en-US"/>
              <a:t>1.  </a:t>
            </a:r>
            <a:r>
              <a:rPr lang="en-US" b="1">
                <a:solidFill>
                  <a:srgbClr val="E97617"/>
                </a:solidFill>
              </a:rPr>
              <a:t>Real projects rarely follow the sequential flow that the model proposes. </a:t>
            </a:r>
            <a:r>
              <a:rPr lang="en-US" b="1">
                <a:solidFill>
                  <a:srgbClr val="FF0000"/>
                </a:solidFill>
              </a:rPr>
              <a:t>Iteration</a:t>
            </a:r>
            <a:r>
              <a:rPr lang="en-US"/>
              <a:t> always occurs and creates problems in the application of the model. </a:t>
            </a:r>
            <a:endParaRPr/>
          </a:p>
          <a:p>
            <a:pPr marL="342900" lvl="0" indent="-342900" algn="l" rtl="0">
              <a:spcBef>
                <a:spcPts val="1000"/>
              </a:spcBef>
              <a:spcAft>
                <a:spcPts val="0"/>
              </a:spcAft>
              <a:buSzPts val="1440"/>
              <a:buNone/>
            </a:pPr>
            <a:r>
              <a:rPr lang="en-US"/>
              <a:t> </a:t>
            </a:r>
            <a:endParaRPr/>
          </a:p>
          <a:p>
            <a:pPr marL="342900" lvl="0" indent="-342900" algn="l" rtl="0">
              <a:spcBef>
                <a:spcPts val="1000"/>
              </a:spcBef>
              <a:spcAft>
                <a:spcPts val="0"/>
              </a:spcAft>
              <a:buSzPts val="1440"/>
              <a:buNone/>
            </a:pPr>
            <a:r>
              <a:rPr lang="en-US"/>
              <a:t>2.  </a:t>
            </a:r>
            <a:r>
              <a:rPr lang="en-US" b="1">
                <a:solidFill>
                  <a:srgbClr val="0070C0"/>
                </a:solidFill>
              </a:rPr>
              <a:t>It is difficult for the client to state all requirements explicitly.. </a:t>
            </a:r>
            <a:endParaRPr/>
          </a:p>
          <a:p>
            <a:pPr marL="342900" lvl="0" indent="-342900" algn="l" rtl="0">
              <a:spcBef>
                <a:spcPts val="1000"/>
              </a:spcBef>
              <a:spcAft>
                <a:spcPts val="0"/>
              </a:spcAft>
              <a:buSzPts val="1440"/>
              <a:buNone/>
            </a:pPr>
            <a:r>
              <a:rPr lang="en-US"/>
              <a:t> </a:t>
            </a:r>
            <a:endParaRPr/>
          </a:p>
          <a:p>
            <a:pPr marL="342900" lvl="0" indent="-342900" algn="l" rtl="0">
              <a:spcBef>
                <a:spcPts val="1000"/>
              </a:spcBef>
              <a:spcAft>
                <a:spcPts val="0"/>
              </a:spcAft>
              <a:buSzPts val="1440"/>
              <a:buNone/>
            </a:pPr>
            <a:r>
              <a:rPr lang="en-US"/>
              <a:t>3. </a:t>
            </a:r>
            <a:r>
              <a:rPr lang="en-US" b="1">
                <a:solidFill>
                  <a:srgbClr val="00B050"/>
                </a:solidFill>
              </a:rPr>
              <a:t>A working version </a:t>
            </a:r>
            <a:r>
              <a:rPr lang="en-US">
                <a:solidFill>
                  <a:srgbClr val="00B050"/>
                </a:solidFill>
              </a:rPr>
              <a:t>of the program is </a:t>
            </a:r>
            <a:r>
              <a:rPr lang="en-US" b="1" u="sng">
                <a:solidFill>
                  <a:srgbClr val="00B050"/>
                </a:solidFill>
              </a:rPr>
              <a:t>not available earlier</a:t>
            </a:r>
            <a:r>
              <a:rPr lang="en-US" u="sng">
                <a:solidFill>
                  <a:srgbClr val="00B050"/>
                </a:solidFill>
              </a:rPr>
              <a:t>.</a:t>
            </a:r>
            <a:endParaRPr/>
          </a:p>
          <a:p>
            <a:pPr marL="342900" lvl="0" indent="-342900" algn="l" rtl="0">
              <a:spcBef>
                <a:spcPts val="1000"/>
              </a:spcBef>
              <a:spcAft>
                <a:spcPts val="0"/>
              </a:spcAft>
              <a:buSzPts val="1440"/>
              <a:buNone/>
            </a:pPr>
            <a:endParaRPr>
              <a:solidFill>
                <a:srgbClr val="00B050"/>
              </a:solidFill>
            </a:endParaRPr>
          </a:p>
          <a:p>
            <a:pPr marL="342900" lvl="0" indent="-342900" algn="l" rtl="0">
              <a:spcBef>
                <a:spcPts val="1000"/>
              </a:spcBef>
              <a:spcAft>
                <a:spcPts val="0"/>
              </a:spcAft>
              <a:buSzPts val="1440"/>
              <a:buNone/>
            </a:pPr>
            <a:r>
              <a:rPr lang="en-US"/>
              <a:t>4</a:t>
            </a:r>
            <a:r>
              <a:rPr lang="en-US">
                <a:solidFill>
                  <a:srgbClr val="00B050"/>
                </a:solidFill>
              </a:rPr>
              <a:t>. </a:t>
            </a:r>
            <a:r>
              <a:rPr lang="en-US" b="1">
                <a:solidFill>
                  <a:srgbClr val="00B0F0"/>
                </a:solidFill>
              </a:rPr>
              <a:t>In this model we freeze software and hardware technologies.</a:t>
            </a:r>
            <a:endParaRPr/>
          </a:p>
          <a:p>
            <a:pPr marL="342900" lvl="0" indent="-342900" algn="l" rtl="0">
              <a:spcBef>
                <a:spcPts val="1000"/>
              </a:spcBef>
              <a:spcAft>
                <a:spcPts val="0"/>
              </a:spcAft>
              <a:buSzPts val="1440"/>
              <a:buNone/>
            </a:pPr>
            <a:r>
              <a:rPr lang="en-US"/>
              <a:t>     [ Not advisable especially in long-term projects.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5. </a:t>
            </a:r>
            <a:r>
              <a:rPr lang="en-US" b="1">
                <a:solidFill>
                  <a:srgbClr val="FF0000"/>
                </a:solidFill>
              </a:rPr>
              <a:t>Going back a phase or two can be a costly affair.</a:t>
            </a:r>
            <a:endParaRPr/>
          </a:p>
          <a:p>
            <a:pPr marL="342900" lvl="0" indent="-342900" algn="l" rtl="0">
              <a:spcBef>
                <a:spcPts val="1000"/>
              </a:spcBef>
              <a:spcAft>
                <a:spcPts val="0"/>
              </a:spcAft>
              <a:buSzPts val="1440"/>
              <a:buNone/>
            </a:pPr>
            <a:endParaRPr b="1">
              <a:solidFill>
                <a:srgbClr val="FF0000"/>
              </a:solidFill>
            </a:endParaRPr>
          </a:p>
          <a:p>
            <a:pPr marL="342900" lvl="0" indent="-342900" algn="l" rtl="0">
              <a:spcBef>
                <a:spcPts val="1000"/>
              </a:spcBef>
              <a:spcAft>
                <a:spcPts val="0"/>
              </a:spcAft>
              <a:buSzPts val="1440"/>
              <a:buNone/>
            </a:pPr>
            <a:r>
              <a:rPr lang="en-US" b="1">
                <a:solidFill>
                  <a:srgbClr val="0000FF"/>
                </a:solidFill>
              </a:rPr>
              <a:t>6. Customer must have patience. </a:t>
            </a:r>
            <a:r>
              <a:rPr lang="en-US"/>
              <a:t/>
            </a:r>
            <a:br>
              <a:rPr lang="en-US"/>
            </a:br>
            <a:r>
              <a:rPr lang="en-US"/>
              <a:t/>
            </a:r>
            <a:br>
              <a:rPr lang="en-US"/>
            </a:br>
            <a:r>
              <a:rPr lang="en-US"/>
              <a:t/>
            </a:r>
            <a:br>
              <a:rPr lang="en-US"/>
            </a:b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4"/>
          <p:cNvSpPr txBox="1">
            <a:spLocks noGrp="1"/>
          </p:cNvSpPr>
          <p:nvPr>
            <p:ph type="title"/>
          </p:nvPr>
        </p:nvSpPr>
        <p:spPr>
          <a:xfrm>
            <a:off x="457200" y="304800"/>
            <a:ext cx="8229600" cy="533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Advantages</a:t>
            </a:r>
            <a:endParaRPr/>
          </a:p>
        </p:txBody>
      </p:sp>
      <p:sp>
        <p:nvSpPr>
          <p:cNvPr id="340" name="Google Shape;340;p24"/>
          <p:cNvSpPr txBox="1">
            <a:spLocks noGrp="1"/>
          </p:cNvSpPr>
          <p:nvPr>
            <p:ph type="body" idx="1"/>
          </p:nvPr>
        </p:nvSpPr>
        <p:spPr>
          <a:xfrm>
            <a:off x="228600" y="1219200"/>
            <a:ext cx="86106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endParaRPr/>
          </a:p>
          <a:p>
            <a:pPr marL="342900" lvl="0" indent="-342900" algn="l" rtl="0">
              <a:spcBef>
                <a:spcPts val="1000"/>
              </a:spcBef>
              <a:spcAft>
                <a:spcPts val="0"/>
              </a:spcAft>
              <a:buSzPts val="1440"/>
              <a:buNone/>
            </a:pPr>
            <a:r>
              <a:rPr lang="en-US"/>
              <a:t>1.  This model </a:t>
            </a:r>
            <a:r>
              <a:rPr lang="en-US" b="1">
                <a:solidFill>
                  <a:srgbClr val="E97617"/>
                </a:solidFill>
              </a:rPr>
              <a:t>provides a template for SDLC</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 2.  The steps of this model are the </a:t>
            </a:r>
            <a:r>
              <a:rPr lang="en-US" b="1" u="sng">
                <a:solidFill>
                  <a:srgbClr val="0070C0"/>
                </a:solidFill>
              </a:rPr>
              <a:t>generic steps </a:t>
            </a:r>
            <a:r>
              <a:rPr lang="en-US"/>
              <a:t>that are 	</a:t>
            </a:r>
            <a:r>
              <a:rPr lang="en-US" b="1"/>
              <a:t>applicable to all  software engineering models.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3. </a:t>
            </a:r>
            <a:r>
              <a:rPr lang="en-US">
                <a:solidFill>
                  <a:srgbClr val="00B050"/>
                </a:solidFill>
              </a:rPr>
              <a:t>Waterfall model is </a:t>
            </a:r>
            <a:r>
              <a:rPr lang="en-US" b="1" u="sng">
                <a:solidFill>
                  <a:srgbClr val="E97617"/>
                </a:solidFill>
              </a:rPr>
              <a:t>simple to implement </a:t>
            </a:r>
            <a:r>
              <a:rPr lang="en-US">
                <a:solidFill>
                  <a:srgbClr val="00B050"/>
                </a:solidFill>
              </a:rPr>
              <a:t>and also the amount of </a:t>
            </a:r>
            <a:r>
              <a:rPr lang="en-US" b="1" u="sng">
                <a:solidFill>
                  <a:srgbClr val="AF2588"/>
                </a:solidFill>
              </a:rPr>
              <a:t>resources required for it are minimal</a:t>
            </a:r>
            <a:r>
              <a:rPr lang="en-US" b="1">
                <a:solidFill>
                  <a:srgbClr val="AF2588"/>
                </a:solidFill>
              </a:rPr>
              <a:t>.</a:t>
            </a:r>
            <a:r>
              <a:rPr lang="en-US"/>
              <a:t/>
            </a:r>
            <a:br>
              <a:rPr lang="en-US"/>
            </a:br>
            <a:r>
              <a:rPr lang="en-US"/>
              <a:t/>
            </a:r>
            <a:br>
              <a:rPr lang="en-US"/>
            </a:b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5"/>
          <p:cNvSpPr txBox="1">
            <a:spLocks noGrp="1"/>
          </p:cNvSpPr>
          <p:nvPr>
            <p:ph type="title"/>
          </p:nvPr>
        </p:nvSpPr>
        <p:spPr>
          <a:xfrm>
            <a:off x="457200" y="304800"/>
            <a:ext cx="8229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Advantages</a:t>
            </a:r>
            <a:endParaRPr/>
          </a:p>
        </p:txBody>
      </p:sp>
      <p:sp>
        <p:nvSpPr>
          <p:cNvPr id="346" name="Google Shape;346;p25"/>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a:solidFill>
                  <a:srgbClr val="FF9900"/>
                </a:solidFill>
              </a:rPr>
              <a:t>4. P</a:t>
            </a:r>
            <a:r>
              <a:rPr lang="en-US" b="1">
                <a:solidFill>
                  <a:srgbClr val="FF9900"/>
                </a:solidFill>
              </a:rPr>
              <a:t>referred</a:t>
            </a:r>
            <a:r>
              <a:rPr lang="en-US">
                <a:solidFill>
                  <a:srgbClr val="FF9900"/>
                </a:solidFill>
              </a:rPr>
              <a:t> in</a:t>
            </a:r>
            <a:endParaRPr/>
          </a:p>
          <a:p>
            <a:pPr marL="342900" lvl="0" indent="-342900" algn="l" rtl="0">
              <a:spcBef>
                <a:spcPts val="1000"/>
              </a:spcBef>
              <a:spcAft>
                <a:spcPts val="0"/>
              </a:spcAft>
              <a:buSzPts val="1440"/>
              <a:buNone/>
            </a:pPr>
            <a:r>
              <a:rPr lang="en-US">
                <a:solidFill>
                  <a:srgbClr val="FF9900"/>
                </a:solidFill>
              </a:rPr>
              <a:t>	 </a:t>
            </a:r>
            <a:r>
              <a:rPr lang="en-US" b="1">
                <a:solidFill>
                  <a:srgbClr val="7030A0"/>
                </a:solidFill>
              </a:rPr>
              <a:t>projects</a:t>
            </a:r>
            <a:r>
              <a:rPr lang="en-US">
                <a:solidFill>
                  <a:srgbClr val="7030A0"/>
                </a:solidFill>
              </a:rPr>
              <a:t> </a:t>
            </a:r>
            <a:r>
              <a:rPr lang="en-US" b="1" u="sng">
                <a:solidFill>
                  <a:srgbClr val="7030A0"/>
                </a:solidFill>
              </a:rPr>
              <a:t>where </a:t>
            </a:r>
            <a:r>
              <a:rPr lang="en-US" b="1" u="sng">
                <a:solidFill>
                  <a:srgbClr val="AF2588"/>
                </a:solidFill>
              </a:rPr>
              <a:t>quality is more important</a:t>
            </a:r>
            <a:r>
              <a:rPr lang="en-US" b="1">
                <a:solidFill>
                  <a:srgbClr val="AF2588"/>
                </a:solidFill>
              </a:rPr>
              <a:t> </a:t>
            </a:r>
            <a:endParaRPr/>
          </a:p>
          <a:p>
            <a:pPr marL="342900" lvl="0" indent="-342900" algn="l" rtl="0">
              <a:spcBef>
                <a:spcPts val="1000"/>
              </a:spcBef>
              <a:spcAft>
                <a:spcPts val="0"/>
              </a:spcAft>
              <a:buSzPts val="1440"/>
              <a:buNone/>
            </a:pPr>
            <a:r>
              <a:rPr lang="en-US" b="1">
                <a:solidFill>
                  <a:srgbClr val="AF2588"/>
                </a:solidFill>
              </a:rPr>
              <a:t>	</a:t>
            </a:r>
            <a:r>
              <a:rPr lang="en-US" b="1">
                <a:solidFill>
                  <a:srgbClr val="00B050"/>
                </a:solidFill>
              </a:rPr>
              <a:t>as compared to schedule or cost</a:t>
            </a:r>
            <a:r>
              <a:rPr lang="en-US">
                <a:solidFill>
                  <a:srgbClr val="00B050"/>
                </a:solidFill>
              </a:rPr>
              <a:t>.</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5. </a:t>
            </a:r>
            <a:r>
              <a:rPr lang="en-US" b="1">
                <a:solidFill>
                  <a:srgbClr val="0070C0"/>
                </a:solidFill>
              </a:rPr>
              <a:t>visible outputs after each phase</a:t>
            </a:r>
            <a:r>
              <a:rPr lang="en-US">
                <a:solidFill>
                  <a:srgbClr val="0070C0"/>
                </a:solidFill>
              </a:rPr>
              <a:t> </a:t>
            </a:r>
            <a:r>
              <a:rPr lang="en-US">
                <a:solidFill>
                  <a:srgbClr val="00B050"/>
                </a:solidFill>
              </a:rPr>
              <a:t>to make project 	management easy.</a:t>
            </a:r>
            <a:endParaRPr/>
          </a:p>
          <a:p>
            <a:pPr marL="342900" lvl="0" indent="-342900" algn="l" rtl="0">
              <a:spcBef>
                <a:spcPts val="1000"/>
              </a:spcBef>
              <a:spcAft>
                <a:spcPts val="0"/>
              </a:spcAft>
              <a:buSzPts val="1440"/>
              <a:buNone/>
            </a:pPr>
            <a:r>
              <a:rPr lang="en-US"/>
              <a:t/>
            </a:r>
            <a:br>
              <a:rPr lang="en-US"/>
            </a:br>
            <a:r>
              <a:rPr lang="en-US"/>
              <a:t/>
            </a:r>
            <a:br>
              <a:rPr lang="en-US"/>
            </a:b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6"/>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5AC8FF"/>
              </a:buClr>
              <a:buSzPct val="100000"/>
              <a:buFont typeface="Arial"/>
              <a:buNone/>
            </a:pPr>
            <a:r>
              <a:rPr lang="en-US" b="1" i="0">
                <a:solidFill>
                  <a:srgbClr val="5AC8FF"/>
                </a:solidFill>
                <a:latin typeface="Arial"/>
                <a:ea typeface="Arial"/>
                <a:cs typeface="Arial"/>
                <a:sym typeface="Arial"/>
              </a:rPr>
              <a:t>What factors contribute to choosing the Waterfall approach ?</a:t>
            </a:r>
            <a:br>
              <a:rPr lang="en-US" b="1" i="0">
                <a:solidFill>
                  <a:srgbClr val="5AC8FF"/>
                </a:solidFill>
                <a:latin typeface="Arial"/>
                <a:ea typeface="Arial"/>
                <a:cs typeface="Arial"/>
                <a:sym typeface="Arial"/>
              </a:rPr>
            </a:br>
            <a:endParaRPr/>
          </a:p>
        </p:txBody>
      </p:sp>
      <p:sp>
        <p:nvSpPr>
          <p:cNvPr id="352" name="Google Shape;352;p26"/>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Font typeface="Arial"/>
              <a:buChar char="•"/>
            </a:pPr>
            <a:r>
              <a:rPr lang="en-US" b="0" i="0">
                <a:solidFill>
                  <a:srgbClr val="5A6F79"/>
                </a:solidFill>
                <a:latin typeface="Lato"/>
                <a:ea typeface="Lato"/>
                <a:cs typeface="Lato"/>
                <a:sym typeface="Lato"/>
              </a:rPr>
              <a:t>Short-term projects</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Clear, fixed, and well-documented requirements</a:t>
            </a:r>
            <a:endParaRPr/>
          </a:p>
          <a:p>
            <a:pPr marL="342900" lvl="0" indent="-342900" algn="just" rtl="0">
              <a:spcBef>
                <a:spcPts val="1000"/>
              </a:spcBef>
              <a:spcAft>
                <a:spcPts val="0"/>
              </a:spcAft>
              <a:buSzPts val="1440"/>
              <a:buFont typeface="Arial"/>
              <a:buChar char="•"/>
            </a:pPr>
            <a:r>
              <a:rPr lang="en-US">
                <a:solidFill>
                  <a:srgbClr val="5A6F79"/>
                </a:solidFill>
                <a:latin typeface="Lato"/>
                <a:ea typeface="Lato"/>
                <a:cs typeface="Lato"/>
                <a:sym typeface="Lato"/>
              </a:rPr>
              <a:t>T</a:t>
            </a:r>
            <a:r>
              <a:rPr lang="en-US" b="0" i="0">
                <a:solidFill>
                  <a:srgbClr val="5A6F79"/>
                </a:solidFill>
                <a:latin typeface="Lato"/>
                <a:ea typeface="Lato"/>
                <a:cs typeface="Lato"/>
                <a:sym typeface="Lato"/>
              </a:rPr>
              <a:t>echnology that is understood</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Stable product definition</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Low Product Owner Involvement</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Strictly-set timeline</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Fixed budget that cannot be changed</a:t>
            </a:r>
            <a:endParaRPr/>
          </a:p>
          <a:p>
            <a:pPr marL="0" lvl="0" indent="0"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a:spLocks noGrp="1"/>
          </p:cNvSpPr>
          <p:nvPr>
            <p:ph type="title"/>
          </p:nvPr>
        </p:nvSpPr>
        <p:spPr>
          <a:xfrm>
            <a:off x="457200" y="0"/>
            <a:ext cx="8229600" cy="76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Incremental model</a:t>
            </a:r>
            <a:endParaRPr/>
          </a:p>
        </p:txBody>
      </p:sp>
      <p:pic>
        <p:nvPicPr>
          <p:cNvPr id="358" name="Google Shape;358;p27" descr="C:\Documents and Settings\Sudarshan Sirsat\Desktop\Incremental_Model.jpg"/>
          <p:cNvPicPr preferRelativeResize="0">
            <a:picLocks noGrp="1"/>
          </p:cNvPicPr>
          <p:nvPr>
            <p:ph type="body" idx="1"/>
          </p:nvPr>
        </p:nvPicPr>
        <p:blipFill rotWithShape="1">
          <a:blip r:embed="rId3">
            <a:alphaModFix/>
          </a:blip>
          <a:srcRect/>
          <a:stretch/>
        </p:blipFill>
        <p:spPr>
          <a:xfrm>
            <a:off x="232012" y="838200"/>
            <a:ext cx="8759588" cy="60198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8"/>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Fig: Iterative model</a:t>
            </a:r>
            <a:endParaRPr/>
          </a:p>
        </p:txBody>
      </p:sp>
      <p:sp>
        <p:nvSpPr>
          <p:cNvPr id="364" name="Google Shape;364;p28"/>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251459" algn="l" rtl="0">
              <a:spcBef>
                <a:spcPts val="1000"/>
              </a:spcBef>
              <a:spcAft>
                <a:spcPts val="0"/>
              </a:spcAft>
              <a:buSzPts val="1440"/>
              <a:buNone/>
            </a:pPr>
            <a:endParaRPr/>
          </a:p>
        </p:txBody>
      </p:sp>
      <p:pic>
        <p:nvPicPr>
          <p:cNvPr id="365" name="Google Shape;365;p28" descr="http://upload.wikimedia.org/wikipedia/commons/thumb/a/ac/Iterative_development_model_V2.jpg/300px-Iterative_development_model_V2.jpg">
            <a:hlinkClick r:id="rId3"/>
          </p:cNvPr>
          <p:cNvPicPr preferRelativeResize="0"/>
          <p:nvPr/>
        </p:nvPicPr>
        <p:blipFill rotWithShape="1">
          <a:blip r:embed="rId4">
            <a:alphaModFix/>
          </a:blip>
          <a:srcRect/>
          <a:stretch/>
        </p:blipFill>
        <p:spPr>
          <a:xfrm>
            <a:off x="1143000" y="2057400"/>
            <a:ext cx="7162800" cy="41148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9"/>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B050"/>
              </a:buClr>
              <a:buSzPts val="3600"/>
              <a:buFont typeface="Trebuchet MS"/>
              <a:buNone/>
            </a:pPr>
            <a:r>
              <a:rPr lang="en-US">
                <a:solidFill>
                  <a:srgbClr val="00B050"/>
                </a:solidFill>
              </a:rPr>
              <a:t>Iterative approach</a:t>
            </a:r>
            <a:endParaRPr>
              <a:solidFill>
                <a:srgbClr val="00B050"/>
              </a:solidFill>
            </a:endParaRPr>
          </a:p>
        </p:txBody>
      </p:sp>
      <p:sp>
        <p:nvSpPr>
          <p:cNvPr id="371" name="Google Shape;371;p29"/>
          <p:cNvSpPr txBox="1">
            <a:spLocks noGrp="1"/>
          </p:cNvSpPr>
          <p:nvPr>
            <p:ph type="body" idx="1"/>
          </p:nvPr>
        </p:nvSpPr>
        <p:spPr>
          <a:xfrm>
            <a:off x="228600" y="1219200"/>
            <a:ext cx="86868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a:solidFill>
                  <a:srgbClr val="FF0000"/>
                </a:solidFill>
              </a:rPr>
              <a:t>Heart of a cyclic software development process</a:t>
            </a:r>
            <a:r>
              <a:rPr lang="en-US"/>
              <a:t>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solidFill>
                  <a:srgbClr val="C00000"/>
                </a:solidFill>
              </a:rPr>
              <a:t>It </a:t>
            </a:r>
            <a:r>
              <a:rPr lang="en-US" b="1">
                <a:solidFill>
                  <a:srgbClr val="7030A0"/>
                </a:solidFill>
              </a:rPr>
              <a:t>starts</a:t>
            </a:r>
            <a:r>
              <a:rPr lang="en-US">
                <a:solidFill>
                  <a:srgbClr val="C00000"/>
                </a:solidFill>
              </a:rPr>
              <a:t> </a:t>
            </a:r>
            <a:r>
              <a:rPr lang="en-US">
                <a:solidFill>
                  <a:srgbClr val="0070C0"/>
                </a:solidFill>
              </a:rPr>
              <a:t>with an initial </a:t>
            </a:r>
            <a:r>
              <a:rPr lang="en-US" b="1">
                <a:solidFill>
                  <a:srgbClr val="0070C0"/>
                </a:solidFill>
              </a:rPr>
              <a:t>planning</a:t>
            </a:r>
            <a:r>
              <a:rPr lang="en-US">
                <a:solidFill>
                  <a:srgbClr val="0070C0"/>
                </a:solidFill>
              </a:rPr>
              <a:t> and </a:t>
            </a:r>
            <a:r>
              <a:rPr lang="en-US" b="1">
                <a:solidFill>
                  <a:srgbClr val="7030A0"/>
                </a:solidFill>
              </a:rPr>
              <a:t>ends</a:t>
            </a:r>
            <a:r>
              <a:rPr lang="en-US">
                <a:solidFill>
                  <a:srgbClr val="C00000"/>
                </a:solidFill>
              </a:rPr>
              <a:t> with </a:t>
            </a:r>
            <a:r>
              <a:rPr lang="en-US" b="1">
                <a:solidFill>
                  <a:srgbClr val="FF0000"/>
                </a:solidFill>
              </a:rPr>
              <a:t>deployment</a:t>
            </a:r>
            <a:r>
              <a:rPr lang="en-US">
                <a:solidFill>
                  <a:srgbClr val="C00000"/>
                </a:solidFill>
              </a:rPr>
              <a:t> </a:t>
            </a:r>
            <a:r>
              <a:rPr lang="en-US">
                <a:solidFill>
                  <a:srgbClr val="0070C0"/>
                </a:solidFill>
              </a:rPr>
              <a:t>with the cyclic interactions in between.</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a:solidFill>
                  <a:srgbClr val="AF2588"/>
                </a:solidFill>
              </a:rPr>
              <a:t>Iterative</a:t>
            </a:r>
            <a:r>
              <a:rPr lang="en-US"/>
              <a:t> and </a:t>
            </a:r>
            <a:r>
              <a:rPr lang="en-US" b="1">
                <a:solidFill>
                  <a:srgbClr val="AF2588"/>
                </a:solidFill>
              </a:rPr>
              <a:t>incremental</a:t>
            </a:r>
            <a:r>
              <a:rPr lang="en-US"/>
              <a:t> </a:t>
            </a:r>
            <a:r>
              <a:rPr lang="en-US" b="1">
                <a:solidFill>
                  <a:srgbClr val="FF0000"/>
                </a:solidFill>
              </a:rPr>
              <a:t>development</a:t>
            </a:r>
            <a:r>
              <a:rPr lang="en-US"/>
              <a:t> are essential parts of the </a:t>
            </a:r>
            <a:r>
              <a:rPr lang="en-US" b="1"/>
              <a:t> </a:t>
            </a:r>
            <a:r>
              <a:rPr lang="en-US" b="1">
                <a:solidFill>
                  <a:srgbClr val="7030A0"/>
                </a:solidFill>
              </a:rPr>
              <a:t>Extreme Programming</a:t>
            </a:r>
            <a:r>
              <a:rPr lang="en-US"/>
              <a:t> and generally the various </a:t>
            </a:r>
            <a:r>
              <a:rPr lang="en-US" b="1">
                <a:solidFill>
                  <a:srgbClr val="7030A0"/>
                </a:solidFill>
              </a:rPr>
              <a:t>agile software development frameworks</a:t>
            </a:r>
            <a:r>
              <a:rPr lang="en-US">
                <a:solidFill>
                  <a:srgbClr val="7030A0"/>
                </a:solidFill>
              </a:rPr>
              <a:t>.</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Follows the </a:t>
            </a:r>
            <a:r>
              <a:rPr lang="en-US" sz="3300" b="1" u="sng">
                <a:solidFill>
                  <a:srgbClr val="FF0000"/>
                </a:solidFill>
              </a:rPr>
              <a:t>plan-do-check-act </a:t>
            </a:r>
            <a:r>
              <a:rPr lang="en-US" sz="3300">
                <a:solidFill>
                  <a:srgbClr val="FF0000"/>
                </a:solidFill>
              </a:rPr>
              <a:t> cycle</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
          <p:cNvSpPr txBox="1">
            <a:spLocks noGrp="1"/>
          </p:cNvSpPr>
          <p:nvPr>
            <p:ph type="title"/>
          </p:nvPr>
        </p:nvSpPr>
        <p:spPr>
          <a:xfrm>
            <a:off x="457200" y="304800"/>
            <a:ext cx="8229600" cy="990600"/>
          </a:xfrm>
          <a:prstGeom prst="rect">
            <a:avLst/>
          </a:prstGeom>
          <a:noFill/>
          <a:ln>
            <a:noFill/>
          </a:ln>
        </p:spPr>
        <p:txBody>
          <a:bodyPr spcFirstLastPara="1" wrap="square" lIns="91425" tIns="45700" rIns="91425" bIns="45700" anchor="t" anchorCtr="0">
            <a:normAutofit/>
          </a:bodyPr>
          <a:lstStyle/>
          <a:p>
            <a:pPr marL="0" lvl="1" indent="0" algn="ctr" rtl="0">
              <a:spcBef>
                <a:spcPts val="0"/>
              </a:spcBef>
              <a:spcAft>
                <a:spcPts val="0"/>
              </a:spcAft>
              <a:buNone/>
            </a:pPr>
            <a:r>
              <a:rPr lang="en-US" sz="3600" b="1">
                <a:solidFill>
                  <a:srgbClr val="00B050"/>
                </a:solidFill>
              </a:rPr>
              <a:t>Software Development Life Cycle </a:t>
            </a:r>
            <a:endParaRPr sz="2800">
              <a:solidFill>
                <a:srgbClr val="00B050"/>
              </a:solidFill>
            </a:endParaRPr>
          </a:p>
        </p:txBody>
      </p:sp>
      <p:sp>
        <p:nvSpPr>
          <p:cNvPr id="216" name="Google Shape;216;p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a:t>SDLC</a:t>
            </a:r>
            <a:r>
              <a:rPr lang="en-US"/>
              <a:t>  consists of 5 phases: </a:t>
            </a:r>
            <a:endParaRPr/>
          </a:p>
          <a:p>
            <a:pPr marL="240030" lvl="0" indent="-240030" algn="l" rtl="0">
              <a:spcBef>
                <a:spcPts val="1000"/>
              </a:spcBef>
              <a:spcAft>
                <a:spcPts val="0"/>
              </a:spcAft>
              <a:buSzPts val="1440"/>
              <a:buFont typeface="Trebuchet MS"/>
              <a:buAutoNum type="arabicPeriod"/>
            </a:pPr>
            <a:r>
              <a:rPr lang="en-US">
                <a:solidFill>
                  <a:srgbClr val="FF0000"/>
                </a:solidFill>
              </a:rPr>
              <a:t>Planning</a:t>
            </a:r>
            <a:endParaRPr/>
          </a:p>
          <a:p>
            <a:pPr marL="240030" lvl="0" indent="-240030" algn="l" rtl="0">
              <a:spcBef>
                <a:spcPts val="1000"/>
              </a:spcBef>
              <a:spcAft>
                <a:spcPts val="0"/>
              </a:spcAft>
              <a:buSzPts val="1440"/>
              <a:buFont typeface="Trebuchet MS"/>
              <a:buAutoNum type="arabicPeriod"/>
            </a:pPr>
            <a:r>
              <a:rPr lang="en-US">
                <a:solidFill>
                  <a:srgbClr val="FF0000"/>
                </a:solidFill>
              </a:rPr>
              <a:t> Analysis</a:t>
            </a:r>
            <a:endParaRPr/>
          </a:p>
          <a:p>
            <a:pPr marL="240030" lvl="0" indent="-240030" algn="l" rtl="0">
              <a:spcBef>
                <a:spcPts val="1000"/>
              </a:spcBef>
              <a:spcAft>
                <a:spcPts val="0"/>
              </a:spcAft>
              <a:buSzPts val="1440"/>
              <a:buFont typeface="Trebuchet MS"/>
              <a:buAutoNum type="arabicPeriod"/>
            </a:pPr>
            <a:r>
              <a:rPr lang="en-US">
                <a:solidFill>
                  <a:srgbClr val="FF0000"/>
                </a:solidFill>
              </a:rPr>
              <a:t> Design,</a:t>
            </a:r>
            <a:endParaRPr/>
          </a:p>
          <a:p>
            <a:pPr marL="240030" lvl="0" indent="-240030" algn="l" rtl="0">
              <a:spcBef>
                <a:spcPts val="1000"/>
              </a:spcBef>
              <a:spcAft>
                <a:spcPts val="0"/>
              </a:spcAft>
              <a:buSzPts val="1440"/>
              <a:buFont typeface="Trebuchet MS"/>
              <a:buAutoNum type="arabicPeriod"/>
            </a:pPr>
            <a:r>
              <a:rPr lang="en-US">
                <a:solidFill>
                  <a:srgbClr val="FF0000"/>
                </a:solidFill>
              </a:rPr>
              <a:t>Implementation</a:t>
            </a:r>
            <a:endParaRPr/>
          </a:p>
          <a:p>
            <a:pPr marL="240030" lvl="0" indent="-240030" algn="l" rtl="0">
              <a:spcBef>
                <a:spcPts val="1000"/>
              </a:spcBef>
              <a:spcAft>
                <a:spcPts val="0"/>
              </a:spcAft>
              <a:buSzPts val="1440"/>
              <a:buFont typeface="Trebuchet MS"/>
              <a:buAutoNum type="arabicPeriod"/>
            </a:pPr>
            <a:r>
              <a:rPr lang="en-US">
                <a:solidFill>
                  <a:srgbClr val="FF0000"/>
                </a:solidFill>
              </a:rPr>
              <a:t> Support. </a:t>
            </a:r>
            <a:endParaRPr/>
          </a:p>
          <a:p>
            <a:pPr marL="342900" lvl="0" indent="-342900" algn="l" rtl="0">
              <a:spcBef>
                <a:spcPts val="1000"/>
              </a:spcBef>
              <a:spcAft>
                <a:spcPts val="0"/>
              </a:spcAft>
              <a:buSzPts val="1440"/>
              <a:buNone/>
            </a:pPr>
            <a:endParaRPr>
              <a:solidFill>
                <a:srgbClr val="FF0000"/>
              </a:solidFill>
            </a:endParaRPr>
          </a:p>
          <a:p>
            <a:pPr marL="342900" lvl="0" indent="-342900" algn="l" rtl="0">
              <a:spcBef>
                <a:spcPts val="1000"/>
              </a:spcBef>
              <a:spcAft>
                <a:spcPts val="0"/>
              </a:spcAft>
              <a:buSzPts val="1440"/>
              <a:buChar char="►"/>
            </a:pPr>
            <a:r>
              <a:rPr lang="en-US" b="1">
                <a:solidFill>
                  <a:srgbClr val="00B050"/>
                </a:solidFill>
              </a:rPr>
              <a:t>Each phase has some activities</a:t>
            </a:r>
            <a:r>
              <a:rPr lang="en-US" b="1"/>
              <a:t> </a:t>
            </a:r>
            <a:r>
              <a:rPr lang="en-US"/>
              <a:t>associated with it, and </a:t>
            </a:r>
            <a:r>
              <a:rPr lang="en-US" b="1">
                <a:solidFill>
                  <a:srgbClr val="0070C0"/>
                </a:solidFill>
              </a:rPr>
              <a:t>each activity may have some tasks </a:t>
            </a:r>
            <a:r>
              <a:rPr lang="en-US"/>
              <a:t>associated with it.</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0"/>
              <a:t>Tasks involved</a:t>
            </a:r>
            <a:br>
              <a:rPr lang="en-US" b="0"/>
            </a:br>
            <a:endParaRPr/>
          </a:p>
        </p:txBody>
      </p:sp>
      <p:sp>
        <p:nvSpPr>
          <p:cNvPr id="377" name="Google Shape;377;p30"/>
          <p:cNvSpPr txBox="1">
            <a:spLocks noGrp="1"/>
          </p:cNvSpPr>
          <p:nvPr>
            <p:ph type="body" idx="1"/>
          </p:nvPr>
        </p:nvSpPr>
        <p:spPr>
          <a:xfrm>
            <a:off x="304800" y="1219200"/>
            <a:ext cx="8610600" cy="5410200"/>
          </a:xfrm>
          <a:prstGeom prst="rect">
            <a:avLst/>
          </a:prstGeom>
          <a:noFill/>
          <a:ln>
            <a:noFill/>
          </a:ln>
        </p:spPr>
        <p:txBody>
          <a:bodyPr spcFirstLastPara="1" wrap="square" lIns="91425" tIns="45700" rIns="91425" bIns="45700" anchor="t" anchorCtr="0">
            <a:normAutofit/>
          </a:bodyPr>
          <a:lstStyle/>
          <a:p>
            <a:pPr marL="240030" lvl="0" indent="-240030" algn="l" rtl="0">
              <a:spcBef>
                <a:spcPts val="0"/>
              </a:spcBef>
              <a:spcAft>
                <a:spcPts val="0"/>
              </a:spcAft>
              <a:buSzPts val="1440"/>
              <a:buFont typeface="Trebuchet MS"/>
              <a:buAutoNum type="arabicPeriod"/>
            </a:pPr>
            <a:r>
              <a:rPr lang="en-US" b="1">
                <a:solidFill>
                  <a:srgbClr val="E97617"/>
                </a:solidFill>
              </a:rPr>
              <a:t>Communication</a:t>
            </a:r>
            <a:r>
              <a:rPr lang="en-US">
                <a:solidFill>
                  <a:srgbClr val="E97617"/>
                </a:solidFill>
              </a:rPr>
              <a:t>: </a:t>
            </a:r>
            <a:r>
              <a:rPr lang="en-US"/>
              <a:t>helps to understand the objective.</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E97617"/>
                </a:solidFill>
              </a:rPr>
              <a:t>Planning</a:t>
            </a:r>
            <a:r>
              <a:rPr lang="en-US">
                <a:solidFill>
                  <a:srgbClr val="E97617"/>
                </a:solidFill>
              </a:rPr>
              <a:t>: </a:t>
            </a:r>
            <a:r>
              <a:rPr lang="en-US"/>
              <a:t>required as many people (software teams) </a:t>
            </a:r>
            <a:r>
              <a:rPr lang="en-US" b="1">
                <a:solidFill>
                  <a:srgbClr val="AF2588"/>
                </a:solidFill>
              </a:rPr>
              <a:t>work on the same project but different function at same time.</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B0F0"/>
                </a:solidFill>
              </a:rPr>
              <a:t>Modeling</a:t>
            </a:r>
            <a:r>
              <a:rPr lang="en-US">
                <a:solidFill>
                  <a:srgbClr val="00B0F0"/>
                </a:solidFill>
              </a:rPr>
              <a:t>: </a:t>
            </a:r>
            <a:r>
              <a:rPr lang="en-US"/>
              <a:t>involves </a:t>
            </a:r>
            <a:r>
              <a:rPr lang="en-US" b="1"/>
              <a:t>business</a:t>
            </a:r>
            <a:r>
              <a:rPr lang="en-US"/>
              <a:t> modeling, </a:t>
            </a:r>
            <a:r>
              <a:rPr lang="en-US" b="1"/>
              <a:t>data</a:t>
            </a:r>
            <a:r>
              <a:rPr lang="en-US"/>
              <a:t> modeling, and </a:t>
            </a:r>
            <a:r>
              <a:rPr lang="en-US" b="1"/>
              <a:t>process</a:t>
            </a:r>
            <a:r>
              <a:rPr lang="en-US"/>
              <a:t> modeling.</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B0F0"/>
                </a:solidFill>
              </a:rPr>
              <a:t>Construction</a:t>
            </a:r>
            <a:r>
              <a:rPr lang="en-US">
                <a:solidFill>
                  <a:srgbClr val="00B0F0"/>
                </a:solidFill>
              </a:rPr>
              <a:t>: </a:t>
            </a:r>
            <a:r>
              <a:rPr lang="en-US"/>
              <a:t>this involves </a:t>
            </a:r>
            <a:r>
              <a:rPr lang="en-US" b="1"/>
              <a:t>the reuse software components and automatic code.</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B050"/>
                </a:solidFill>
              </a:rPr>
              <a:t>Deployment</a:t>
            </a:r>
            <a:r>
              <a:rPr lang="en-US">
                <a:solidFill>
                  <a:srgbClr val="00B050"/>
                </a:solidFill>
              </a:rPr>
              <a:t>: </a:t>
            </a:r>
            <a:r>
              <a:rPr lang="en-US"/>
              <a:t>integration of all the increments.</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txBox="1">
            <a:spLocks noGrp="1"/>
          </p:cNvSpPr>
          <p:nvPr>
            <p:ph type="body" idx="1"/>
          </p:nvPr>
        </p:nvSpPr>
        <p:spPr>
          <a:xfrm>
            <a:off x="228600" y="457200"/>
            <a:ext cx="8686800" cy="6172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The basic idea is to </a:t>
            </a:r>
            <a:r>
              <a:rPr lang="en-US" b="1">
                <a:solidFill>
                  <a:srgbClr val="E97617"/>
                </a:solidFill>
              </a:rPr>
              <a:t>develop</a:t>
            </a:r>
            <a:r>
              <a:rPr lang="en-US"/>
              <a:t> </a:t>
            </a:r>
            <a:r>
              <a:rPr lang="en-US" b="1">
                <a:solidFill>
                  <a:srgbClr val="E97617"/>
                </a:solidFill>
              </a:rPr>
              <a:t>a system through repeated cycles (iterative)  </a:t>
            </a:r>
            <a:r>
              <a:rPr lang="en-US"/>
              <a:t>and </a:t>
            </a:r>
            <a:r>
              <a:rPr lang="en-US" b="1" u="sng">
                <a:solidFill>
                  <a:srgbClr val="0070C0"/>
                </a:solidFill>
              </a:rPr>
              <a:t>in smaller portions at a time </a:t>
            </a:r>
            <a:r>
              <a:rPr lang="en-US" b="1">
                <a:solidFill>
                  <a:srgbClr val="0070C0"/>
                </a:solidFill>
              </a:rPr>
              <a:t>(incremental)</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 allowing software developers to take </a:t>
            </a:r>
            <a:r>
              <a:rPr lang="en-US" b="1">
                <a:solidFill>
                  <a:srgbClr val="7030A0"/>
                </a:solidFill>
              </a:rPr>
              <a:t>advantage of </a:t>
            </a:r>
            <a:r>
              <a:rPr lang="en-US" b="1">
                <a:solidFill>
                  <a:srgbClr val="00B050"/>
                </a:solidFill>
              </a:rPr>
              <a:t>what was learned during development of earlier parts or versions of the system.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u="sng"/>
              <a:t>At each iteration:</a:t>
            </a:r>
            <a:endParaRPr/>
          </a:p>
          <a:p>
            <a:pPr marL="342900" lvl="0" indent="-342900" algn="l" rtl="0">
              <a:spcBef>
                <a:spcPts val="1000"/>
              </a:spcBef>
              <a:spcAft>
                <a:spcPts val="0"/>
              </a:spcAft>
              <a:buSzPts val="1440"/>
              <a:buFont typeface="Noto Sans Symbols"/>
              <a:buChar char="⮚"/>
            </a:pPr>
            <a:r>
              <a:rPr lang="en-US" b="1">
                <a:solidFill>
                  <a:srgbClr val="7030A0"/>
                </a:solidFill>
              </a:rPr>
              <a:t>design modifications are made </a:t>
            </a:r>
            <a:endParaRPr/>
          </a:p>
          <a:p>
            <a:pPr marL="342900" lvl="0" indent="-342900" algn="l" rtl="0">
              <a:spcBef>
                <a:spcPts val="1000"/>
              </a:spcBef>
              <a:spcAft>
                <a:spcPts val="0"/>
              </a:spcAft>
              <a:buSzPts val="1440"/>
              <a:buFont typeface="Noto Sans Symbols"/>
              <a:buChar char="⮚"/>
            </a:pPr>
            <a:r>
              <a:rPr lang="en-US" b="1">
                <a:solidFill>
                  <a:srgbClr val="FF0000"/>
                </a:solidFill>
              </a:rPr>
              <a:t>and new functional capabilities are added.</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388" name="Google Shape;388;p32"/>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solidFill>
                  <a:srgbClr val="FF0000"/>
                </a:solidFill>
              </a:rPr>
              <a:t>The iteration involves </a:t>
            </a:r>
            <a:endParaRPr/>
          </a:p>
          <a:p>
            <a:pPr marL="342900" lvl="0" indent="-342900" algn="l" rtl="0">
              <a:spcBef>
                <a:spcPts val="1000"/>
              </a:spcBef>
              <a:spcAft>
                <a:spcPts val="0"/>
              </a:spcAft>
              <a:buSzPts val="1440"/>
              <a:buFont typeface="Noto Sans Symbols"/>
              <a:buChar char="⮚"/>
            </a:pPr>
            <a:r>
              <a:rPr lang="en-US" b="1">
                <a:solidFill>
                  <a:srgbClr val="00B050"/>
                </a:solidFill>
              </a:rPr>
              <a:t> Implementation of a task from the project 	control list </a:t>
            </a:r>
            <a:r>
              <a:rPr lang="en-US" b="1"/>
              <a:t>(PCL) and</a:t>
            </a:r>
            <a:endParaRPr/>
          </a:p>
          <a:p>
            <a:pPr marL="342900" lvl="0" indent="-342900" algn="l" rtl="0">
              <a:spcBef>
                <a:spcPts val="1000"/>
              </a:spcBef>
              <a:spcAft>
                <a:spcPts val="0"/>
              </a:spcAft>
              <a:buSzPts val="1440"/>
              <a:buFont typeface="Noto Sans Symbols"/>
              <a:buChar char="⮚"/>
            </a:pPr>
            <a:r>
              <a:rPr lang="en-US" b="1">
                <a:solidFill>
                  <a:srgbClr val="E97617"/>
                </a:solidFill>
              </a:rPr>
              <a:t> Aanalysis of the current version of the system</a:t>
            </a:r>
            <a:r>
              <a:rPr lang="en-US"/>
              <a:t>.</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 </a:t>
            </a:r>
            <a:r>
              <a:rPr lang="en-US" b="1">
                <a:solidFill>
                  <a:srgbClr val="C00000"/>
                </a:solidFill>
              </a:rPr>
              <a:t>The goal </a:t>
            </a:r>
            <a:r>
              <a:rPr lang="en-US">
                <a:solidFill>
                  <a:srgbClr val="C00000"/>
                </a:solidFill>
              </a:rPr>
              <a:t>for the </a:t>
            </a:r>
            <a:r>
              <a:rPr lang="en-US" b="1">
                <a:solidFill>
                  <a:srgbClr val="C00000"/>
                </a:solidFill>
              </a:rPr>
              <a:t>design</a:t>
            </a:r>
            <a:r>
              <a:rPr lang="en-US">
                <a:solidFill>
                  <a:srgbClr val="C00000"/>
                </a:solidFill>
              </a:rPr>
              <a:t> and </a:t>
            </a:r>
            <a:r>
              <a:rPr lang="en-US" b="1">
                <a:solidFill>
                  <a:srgbClr val="C00000"/>
                </a:solidFill>
              </a:rPr>
              <a:t>implementation</a:t>
            </a:r>
            <a:r>
              <a:rPr lang="en-US">
                <a:solidFill>
                  <a:srgbClr val="C00000"/>
                </a:solidFill>
              </a:rPr>
              <a:t> of any </a:t>
            </a:r>
            <a:r>
              <a:rPr lang="en-US" b="1" u="sng">
                <a:solidFill>
                  <a:srgbClr val="C00000"/>
                </a:solidFill>
              </a:rPr>
              <a:t>iteration</a:t>
            </a:r>
            <a:r>
              <a:rPr lang="en-US" b="1">
                <a:solidFill>
                  <a:srgbClr val="C00000"/>
                </a:solidFill>
              </a:rPr>
              <a:t> is to be </a:t>
            </a:r>
            <a:endParaRPr/>
          </a:p>
          <a:p>
            <a:pPr marL="342900" lvl="0" indent="-342900" algn="l" rtl="0">
              <a:spcBef>
                <a:spcPts val="1000"/>
              </a:spcBef>
              <a:spcAft>
                <a:spcPts val="0"/>
              </a:spcAft>
              <a:buSzPts val="1440"/>
              <a:buFont typeface="Noto Sans Symbols"/>
              <a:buChar char="⮚"/>
            </a:pPr>
            <a:r>
              <a:rPr lang="en-US" b="1">
                <a:solidFill>
                  <a:srgbClr val="7030A0"/>
                </a:solidFill>
              </a:rPr>
              <a:t>simple</a:t>
            </a:r>
            <a:r>
              <a:rPr lang="en-US"/>
              <a:t>,</a:t>
            </a:r>
            <a:endParaRPr/>
          </a:p>
          <a:p>
            <a:pPr marL="342900" lvl="0" indent="-342900" algn="l" rtl="0">
              <a:spcBef>
                <a:spcPts val="1000"/>
              </a:spcBef>
              <a:spcAft>
                <a:spcPts val="0"/>
              </a:spcAft>
              <a:buSzPts val="1440"/>
              <a:buFont typeface="Noto Sans Symbols"/>
              <a:buChar char="⮚"/>
            </a:pPr>
            <a:r>
              <a:rPr lang="en-US" b="1">
                <a:solidFill>
                  <a:srgbClr val="7030A0"/>
                </a:solidFill>
              </a:rPr>
              <a:t>straightforward</a:t>
            </a:r>
            <a:r>
              <a:rPr lang="en-US"/>
              <a:t>,</a:t>
            </a:r>
            <a:endParaRPr/>
          </a:p>
          <a:p>
            <a:pPr marL="342900" lvl="0" indent="-342900" algn="l" rtl="0">
              <a:spcBef>
                <a:spcPts val="1000"/>
              </a:spcBef>
              <a:spcAft>
                <a:spcPts val="0"/>
              </a:spcAft>
              <a:buSzPts val="1440"/>
              <a:buFont typeface="Noto Sans Symbols"/>
              <a:buChar char="⮚"/>
            </a:pPr>
            <a:r>
              <a:rPr lang="en-US" b="1">
                <a:solidFill>
                  <a:srgbClr val="7030A0"/>
                </a:solidFill>
              </a:rPr>
              <a:t>modular</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Advantages of Iterative model:</a:t>
            </a:r>
            <a:r>
              <a:rPr lang="en-US"/>
              <a:t/>
            </a:r>
            <a:br>
              <a:rPr lang="en-US"/>
            </a:br>
            <a:endParaRPr/>
          </a:p>
        </p:txBody>
      </p:sp>
      <p:sp>
        <p:nvSpPr>
          <p:cNvPr id="394" name="Google Shape;394;p33"/>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lnSpcReduction="10000"/>
          </a:bodyPr>
          <a:lstStyle/>
          <a:p>
            <a:pPr marL="240030" lvl="0" indent="-240030" algn="l" rtl="0">
              <a:spcBef>
                <a:spcPts val="0"/>
              </a:spcBef>
              <a:spcAft>
                <a:spcPts val="0"/>
              </a:spcAft>
              <a:buSzPts val="1440"/>
              <a:buFont typeface="Trebuchet MS"/>
              <a:buAutoNum type="arabicPeriod"/>
            </a:pPr>
            <a:r>
              <a:rPr lang="en-US" b="1">
                <a:solidFill>
                  <a:srgbClr val="00B050"/>
                </a:solidFill>
              </a:rPr>
              <a:t>Parallel development </a:t>
            </a:r>
            <a:r>
              <a:rPr lang="en-US"/>
              <a:t>can be planned.</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00FF"/>
                </a:solidFill>
              </a:rPr>
              <a:t>Progress can be measured.</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E97617"/>
                </a:solidFill>
              </a:rPr>
              <a:t>It supports changing requirements.</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a:t>Better suited </a:t>
            </a:r>
            <a:r>
              <a:rPr lang="en-US" b="1">
                <a:solidFill>
                  <a:srgbClr val="AF2588"/>
                </a:solidFill>
              </a:rPr>
              <a:t>for large and </a:t>
            </a:r>
            <a:r>
              <a:rPr lang="en-US" b="1" u="sng">
                <a:solidFill>
                  <a:srgbClr val="AF2588"/>
                </a:solidFill>
              </a:rPr>
              <a:t>mission-critical projects</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E97617"/>
                </a:solidFill>
              </a:rPr>
              <a:t>Building and Improving the product step by step. </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a:solidFill>
                  <a:srgbClr val="0070C0"/>
                </a:solidFill>
              </a:rPr>
              <a:t>We can get </a:t>
            </a:r>
            <a:r>
              <a:rPr lang="en-US" b="1" u="sng">
                <a:solidFill>
                  <a:srgbClr val="0070C0"/>
                </a:solidFill>
              </a:rPr>
              <a:t>the reliable user feedback. </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a:t>Each iteration is an </a:t>
            </a:r>
            <a:r>
              <a:rPr lang="en-US" b="1">
                <a:solidFill>
                  <a:srgbClr val="FF0000"/>
                </a:solidFill>
              </a:rPr>
              <a:t>easily managed milestone</a:t>
            </a:r>
            <a:r>
              <a:rPr lang="en-US"/>
              <a:t>.</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4"/>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 </a:t>
            </a:r>
            <a:r>
              <a:rPr lang="en-US"/>
              <a:t/>
            </a:r>
            <a:br>
              <a:rPr lang="en-US"/>
            </a:br>
            <a:r>
              <a:rPr lang="en-US"/>
              <a:t/>
            </a:r>
            <a:br>
              <a:rPr lang="en-US"/>
            </a:br>
            <a:r>
              <a:rPr lang="en-US"/>
              <a:t/>
            </a:r>
            <a:br>
              <a:rPr lang="en-US"/>
            </a:br>
            <a:r>
              <a:rPr lang="en-US"/>
              <a:t/>
            </a:r>
            <a:br>
              <a:rPr lang="en-US"/>
            </a:br>
            <a:r>
              <a:rPr lang="en-US" sz="3600">
                <a:solidFill>
                  <a:schemeClr val="accent1"/>
                </a:solidFill>
                <a:latin typeface="Trebuchet MS"/>
                <a:ea typeface="Trebuchet MS"/>
                <a:cs typeface="Trebuchet MS"/>
                <a:sym typeface="Trebuchet MS"/>
              </a:rPr>
              <a:t>Disadvantages of Iterative model: </a:t>
            </a:r>
            <a:r>
              <a:rPr lang="en-US"/>
              <a:t/>
            </a:r>
            <a:br>
              <a:rPr lang="en-US"/>
            </a:br>
            <a:endParaRPr/>
          </a:p>
        </p:txBody>
      </p:sp>
      <p:sp>
        <p:nvSpPr>
          <p:cNvPr id="400" name="Google Shape;400;p34"/>
          <p:cNvSpPr txBox="1">
            <a:spLocks noGrp="1"/>
          </p:cNvSpPr>
          <p:nvPr>
            <p:ph type="body" idx="1"/>
          </p:nvPr>
        </p:nvSpPr>
        <p:spPr>
          <a:xfrm>
            <a:off x="457200" y="1447800"/>
            <a:ext cx="8229600" cy="4678363"/>
          </a:xfrm>
          <a:prstGeom prst="rect">
            <a:avLst/>
          </a:prstGeom>
          <a:noFill/>
          <a:ln>
            <a:noFill/>
          </a:ln>
        </p:spPr>
        <p:txBody>
          <a:bodyPr spcFirstLastPara="1" wrap="square" lIns="91425" tIns="45700" rIns="91425" bIns="45700" anchor="t" anchorCtr="0">
            <a:normAutofit/>
          </a:bodyPr>
          <a:lstStyle/>
          <a:p>
            <a:pPr marL="240030" lvl="0" indent="-240030" algn="l" rtl="0">
              <a:spcBef>
                <a:spcPts val="0"/>
              </a:spcBef>
              <a:spcAft>
                <a:spcPts val="0"/>
              </a:spcAft>
              <a:buSzPts val="1440"/>
              <a:buFont typeface="Trebuchet MS"/>
              <a:buAutoNum type="arabicPeriod"/>
            </a:pPr>
            <a:r>
              <a:rPr lang="en-US">
                <a:solidFill>
                  <a:srgbClr val="7030A0"/>
                </a:solidFill>
              </a:rPr>
              <a:t>Each phase of an </a:t>
            </a:r>
            <a:r>
              <a:rPr lang="en-US" b="1" u="sng">
                <a:solidFill>
                  <a:srgbClr val="FF0000"/>
                </a:solidFill>
              </a:rPr>
              <a:t>iteration is rigid with no overlaps</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B0F0"/>
                </a:solidFill>
              </a:rPr>
              <a:t>Not all requirements are gathered up front for the entire lifecycle</a:t>
            </a:r>
            <a:endParaRPr/>
          </a:p>
          <a:p>
            <a:pPr marL="240030" lvl="0" indent="-148590" algn="l" rtl="0">
              <a:spcBef>
                <a:spcPts val="1000"/>
              </a:spcBef>
              <a:spcAft>
                <a:spcPts val="0"/>
              </a:spcAft>
              <a:buSzPts val="1440"/>
              <a:buFont typeface="Trebuchet MS"/>
              <a:buNone/>
            </a:pPr>
            <a:endParaRPr b="1">
              <a:solidFill>
                <a:srgbClr val="00B0F0"/>
              </a:solidFill>
            </a:endParaRPr>
          </a:p>
          <a:p>
            <a:pPr marL="240030" lvl="0" indent="-240030" algn="l" rtl="0">
              <a:spcBef>
                <a:spcPts val="1000"/>
              </a:spcBef>
              <a:spcAft>
                <a:spcPts val="0"/>
              </a:spcAft>
              <a:buSzPts val="1440"/>
              <a:buFont typeface="Trebuchet MS"/>
              <a:buAutoNum type="arabicPeriod"/>
            </a:pPr>
            <a:r>
              <a:rPr lang="en-US" b="1">
                <a:solidFill>
                  <a:srgbClr val="00B050"/>
                </a:solidFill>
              </a:rPr>
              <a:t>More resources </a:t>
            </a:r>
            <a:r>
              <a:rPr lang="en-US"/>
              <a:t>may be required.</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FF0000"/>
                </a:solidFill>
              </a:rPr>
              <a:t>More management attention </a:t>
            </a:r>
            <a:r>
              <a:rPr lang="en-US" b="1"/>
              <a:t>is required.</a:t>
            </a:r>
            <a:endParaRPr/>
          </a:p>
          <a:p>
            <a:pPr marL="240030" lvl="0" indent="-148590" algn="l" rtl="0">
              <a:spcBef>
                <a:spcPts val="1000"/>
              </a:spcBef>
              <a:spcAft>
                <a:spcPts val="0"/>
              </a:spcAft>
              <a:buSzPts val="1440"/>
              <a:buFont typeface="Trebuchet MS"/>
              <a:buNone/>
            </a:pPr>
            <a:endParaRPr b="1">
              <a:solidFill>
                <a:srgbClr val="0000FF"/>
              </a:solidFill>
            </a:endParaRPr>
          </a:p>
          <a:p>
            <a:pPr marL="240030" lvl="0" indent="-240030" algn="l" rtl="0">
              <a:spcBef>
                <a:spcPts val="1000"/>
              </a:spcBef>
              <a:spcAft>
                <a:spcPts val="0"/>
              </a:spcAft>
              <a:buSzPts val="1440"/>
              <a:buFont typeface="Trebuchet MS"/>
              <a:buAutoNum type="arabicPeriod"/>
            </a:pPr>
            <a:r>
              <a:rPr lang="en-US" b="1">
                <a:solidFill>
                  <a:srgbClr val="0000FF"/>
                </a:solidFill>
              </a:rPr>
              <a:t>End of project may not be known which is a risk.</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AF2588"/>
                </a:solidFill>
              </a:rPr>
              <a:t>Not suitable for smaller projects.</a:t>
            </a:r>
            <a:endParaRPr/>
          </a:p>
          <a:p>
            <a:pPr marL="240030" lvl="0" indent="-148590" algn="l" rtl="0">
              <a:spcBef>
                <a:spcPts val="1000"/>
              </a:spcBef>
              <a:spcAft>
                <a:spcPts val="0"/>
              </a:spcAft>
              <a:buSzPts val="1440"/>
              <a:buFont typeface="Trebuchet MS"/>
              <a:buNone/>
            </a:pPr>
            <a:endParaRPr b="1">
              <a:solidFill>
                <a:srgbClr val="00B0F0"/>
              </a:solidFill>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5"/>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
            </a:r>
            <a:br>
              <a:rPr lang="en-US"/>
            </a:br>
            <a:r>
              <a:rPr lang="en-US" b="0"/>
              <a:t>Iterative Model Application</a:t>
            </a:r>
            <a:br>
              <a:rPr lang="en-US" b="0"/>
            </a:br>
            <a:endParaRPr/>
          </a:p>
        </p:txBody>
      </p:sp>
      <p:sp>
        <p:nvSpPr>
          <p:cNvPr id="406" name="Google Shape;406;p35"/>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240030" lvl="0" indent="-240030" algn="l" rtl="0">
              <a:spcBef>
                <a:spcPts val="0"/>
              </a:spcBef>
              <a:spcAft>
                <a:spcPts val="0"/>
              </a:spcAft>
              <a:buSzPts val="1440"/>
              <a:buFont typeface="Trebuchet MS"/>
              <a:buAutoNum type="arabicPeriod"/>
            </a:pPr>
            <a:r>
              <a:rPr lang="en-US" b="1"/>
              <a:t>Requirements</a:t>
            </a:r>
            <a:r>
              <a:rPr lang="en-US"/>
              <a:t> of the complete system </a:t>
            </a:r>
            <a:r>
              <a:rPr lang="en-US">
                <a:solidFill>
                  <a:srgbClr val="00B050"/>
                </a:solidFill>
              </a:rPr>
              <a:t>are </a:t>
            </a:r>
            <a:r>
              <a:rPr lang="en-US" b="1">
                <a:solidFill>
                  <a:srgbClr val="00B050"/>
                </a:solidFill>
              </a:rPr>
              <a:t>clearly defined and understood.</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a:t>When the </a:t>
            </a:r>
            <a:r>
              <a:rPr lang="en-US" b="1">
                <a:solidFill>
                  <a:srgbClr val="E97617"/>
                </a:solidFill>
              </a:rPr>
              <a:t>project is big</a:t>
            </a:r>
            <a:r>
              <a:rPr lang="en-US"/>
              <a:t>.</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70C0"/>
                </a:solidFill>
              </a:rPr>
              <a:t>Major requirements must be defined</a:t>
            </a:r>
            <a:r>
              <a:rPr lang="en-US">
                <a:solidFill>
                  <a:srgbClr val="0070C0"/>
                </a:solidFill>
              </a:rPr>
              <a:t>; however, </a:t>
            </a:r>
            <a:r>
              <a:rPr lang="en-US" b="1">
                <a:solidFill>
                  <a:srgbClr val="7030A0"/>
                </a:solidFill>
              </a:rPr>
              <a:t>some details can evolve with time</a:t>
            </a:r>
            <a:r>
              <a:rPr lang="en-US">
                <a:solidFill>
                  <a:srgbClr val="0070C0"/>
                </a:solidFill>
              </a:rPr>
              <a:t>.</a:t>
            </a:r>
            <a:endParaRPr/>
          </a:p>
          <a:p>
            <a:pPr marL="240030" lvl="0" indent="-148590" algn="l" rtl="0">
              <a:spcBef>
                <a:spcPts val="1000"/>
              </a:spcBef>
              <a:spcAft>
                <a:spcPts val="0"/>
              </a:spcAft>
              <a:buSzPts val="1440"/>
              <a:buFont typeface="Trebuchet MS"/>
              <a:buNone/>
            </a:pPr>
            <a:endParaRPr>
              <a:solidFill>
                <a:srgbClr val="0070C0"/>
              </a:solidFill>
            </a:endParaRPr>
          </a:p>
          <a:p>
            <a:pPr marL="240030" lvl="0" indent="-240030" algn="l" rtl="0">
              <a:spcBef>
                <a:spcPts val="1000"/>
              </a:spcBef>
              <a:spcAft>
                <a:spcPts val="0"/>
              </a:spcAft>
              <a:buSzPts val="1440"/>
              <a:buFont typeface="Trebuchet MS"/>
              <a:buAutoNum type="arabicPeriod"/>
            </a:pPr>
            <a:r>
              <a:rPr lang="en-US"/>
              <a:t>There are some </a:t>
            </a:r>
            <a:r>
              <a:rPr lang="en-US" b="1">
                <a:solidFill>
                  <a:srgbClr val="0000FF"/>
                </a:solidFill>
              </a:rPr>
              <a:t>high risk features and goals which may change in the future</a:t>
            </a:r>
            <a:r>
              <a:rPr lang="en-US"/>
              <a:t>.</a:t>
            </a:r>
            <a:endParaRPr/>
          </a:p>
          <a:p>
            <a:pPr marL="240030" lvl="0" indent="-148590" algn="l" rtl="0">
              <a:spcBef>
                <a:spcPts val="1000"/>
              </a:spcBef>
              <a:spcAft>
                <a:spcPts val="0"/>
              </a:spcAft>
              <a:buSzPts val="1440"/>
              <a:buFont typeface="Trebuchet MS"/>
              <a:buNone/>
            </a:pPr>
            <a:endParaRPr>
              <a:solidFill>
                <a:srgbClr val="0070C0"/>
              </a:solidFill>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6"/>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Difference between Incremental and Iterative Model</a:t>
            </a:r>
            <a:endParaRPr/>
          </a:p>
        </p:txBody>
      </p:sp>
      <p:sp>
        <p:nvSpPr>
          <p:cNvPr id="412" name="Google Shape;412;p36"/>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0" i="0">
                <a:solidFill>
                  <a:srgbClr val="1C2B39"/>
                </a:solidFill>
                <a:latin typeface="Arial"/>
                <a:ea typeface="Arial"/>
                <a:cs typeface="Arial"/>
                <a:sym typeface="Arial"/>
              </a:rPr>
              <a:t>Incremental development is a development approach that slices the product into fully working slices that are called increments. Each new increment builds on top of the existing released functionality.</a:t>
            </a:r>
            <a:endParaRPr/>
          </a:p>
          <a:p>
            <a:pPr marL="342900" lvl="0" indent="-342900" algn="l" rtl="0">
              <a:spcBef>
                <a:spcPts val="1000"/>
              </a:spcBef>
              <a:spcAft>
                <a:spcPts val="0"/>
              </a:spcAft>
              <a:buSzPts val="1440"/>
              <a:buChar char="►"/>
            </a:pPr>
            <a:r>
              <a:rPr lang="en-US" b="0" i="0">
                <a:solidFill>
                  <a:srgbClr val="1C2B39"/>
                </a:solidFill>
                <a:latin typeface="Arial"/>
                <a:ea typeface="Arial"/>
                <a:cs typeface="Arial"/>
                <a:sym typeface="Arial"/>
              </a:rPr>
              <a:t>Iterative development is when teams gradually build up the features and functions but don’t wait until each of these is complete before releasing. They release a basic version of each feature and the add to that feature in subsequent iterative releases, usually based on feedback from the basic version released.</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37" descr="Application&#10;&#10;Description automatically generated with low confidence"/>
          <p:cNvPicPr preferRelativeResize="0"/>
          <p:nvPr/>
        </p:nvPicPr>
        <p:blipFill rotWithShape="1">
          <a:blip r:embed="rId3">
            <a:alphaModFix/>
          </a:blip>
          <a:srcRect/>
          <a:stretch/>
        </p:blipFill>
        <p:spPr>
          <a:xfrm>
            <a:off x="457201" y="1195387"/>
            <a:ext cx="6629400" cy="446722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1"/>
        <p:cNvGrpSpPr/>
        <p:nvPr/>
      </p:nvGrpSpPr>
      <p:grpSpPr>
        <a:xfrm>
          <a:off x="0" y="0"/>
          <a:ext cx="0" cy="0"/>
          <a:chOff x="0" y="0"/>
          <a:chExt cx="0" cy="0"/>
        </a:xfrm>
      </p:grpSpPr>
      <p:sp>
        <p:nvSpPr>
          <p:cNvPr id="422" name="Google Shape;422;p3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23" name="Google Shape;423;p38"/>
          <p:cNvSpPr txBox="1">
            <a:spLocks noGrp="1"/>
          </p:cNvSpPr>
          <p:nvPr>
            <p:ph type="title"/>
          </p:nvPr>
        </p:nvSpPr>
        <p:spPr>
          <a:xfrm>
            <a:off x="965199" y="609600"/>
            <a:ext cx="7648121" cy="109945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r>
              <a:rPr lang="en-US" b="1" i="0">
                <a:latin typeface="Arial"/>
                <a:ea typeface="Arial"/>
                <a:cs typeface="Arial"/>
                <a:sym typeface="Arial"/>
              </a:rPr>
              <a:t>Example: Ecommerce website</a:t>
            </a:r>
            <a:endParaRPr/>
          </a:p>
        </p:txBody>
      </p:sp>
      <p:sp>
        <p:nvSpPr>
          <p:cNvPr id="424" name="Google Shape;424;p38"/>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8"/>
          <p:cNvGrpSpPr/>
          <p:nvPr/>
        </p:nvGrpSpPr>
        <p:grpSpPr>
          <a:xfrm>
            <a:off x="1128680" y="1525981"/>
            <a:ext cx="7635938" cy="4514062"/>
            <a:chOff x="42831" y="1981"/>
            <a:chExt cx="7635938" cy="4514062"/>
          </a:xfrm>
        </p:grpSpPr>
        <p:sp>
          <p:nvSpPr>
            <p:cNvPr id="427" name="Google Shape;427;p38"/>
            <p:cNvSpPr/>
            <p:nvPr/>
          </p:nvSpPr>
          <p:spPr>
            <a:xfrm>
              <a:off x="371894" y="1981"/>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591269" y="221356"/>
              <a:ext cx="590625" cy="59062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2831" y="1351981"/>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txBox="1"/>
            <p:nvPr/>
          </p:nvSpPr>
          <p:spPr>
            <a:xfrm>
              <a:off x="42831" y="1351981"/>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CONSIDER A TEAM BUILDING AN ECOMMERCE WEBSITE . THE FINAL  PRODUCT MUST HAVE FOLLOWING FUNCTIONALITIES : -</a:t>
              </a:r>
              <a:endParaRPr sz="1100" b="0" i="0" u="none" strike="noStrike" cap="none">
                <a:solidFill>
                  <a:schemeClr val="dk1"/>
                </a:solidFill>
                <a:latin typeface="Trebuchet MS"/>
                <a:ea typeface="Trebuchet MS"/>
                <a:cs typeface="Trebuchet MS"/>
                <a:sym typeface="Trebuchet MS"/>
              </a:endParaRPr>
            </a:p>
          </p:txBody>
        </p:sp>
        <p:sp>
          <p:nvSpPr>
            <p:cNvPr id="431" name="Google Shape;431;p38"/>
            <p:cNvSpPr/>
            <p:nvPr/>
          </p:nvSpPr>
          <p:spPr>
            <a:xfrm>
              <a:off x="2354706" y="1981"/>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2574081" y="221356"/>
              <a:ext cx="590625" cy="59062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2025644" y="1351981"/>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txBox="1"/>
            <p:nvPr/>
          </p:nvSpPr>
          <p:spPr>
            <a:xfrm>
              <a:off x="2025644" y="1351981"/>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SEARCH</a:t>
              </a:r>
              <a:endParaRPr sz="1100" b="0" i="0" u="none" strike="noStrike" cap="none">
                <a:solidFill>
                  <a:schemeClr val="dk1"/>
                </a:solidFill>
                <a:latin typeface="Trebuchet MS"/>
                <a:ea typeface="Trebuchet MS"/>
                <a:cs typeface="Trebuchet MS"/>
                <a:sym typeface="Trebuchet MS"/>
              </a:endParaRPr>
            </a:p>
          </p:txBody>
        </p:sp>
        <p:sp>
          <p:nvSpPr>
            <p:cNvPr id="435" name="Google Shape;435;p38"/>
            <p:cNvSpPr/>
            <p:nvPr/>
          </p:nvSpPr>
          <p:spPr>
            <a:xfrm>
              <a:off x="4337519" y="1981"/>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4556894" y="221356"/>
              <a:ext cx="590625" cy="59062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4008456" y="1351981"/>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txBox="1"/>
            <p:nvPr/>
          </p:nvSpPr>
          <p:spPr>
            <a:xfrm>
              <a:off x="4008456" y="1351981"/>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PRODUCT INFORMATION</a:t>
              </a:r>
              <a:endParaRPr sz="1100" b="0" i="0" u="none" strike="noStrike" cap="none">
                <a:solidFill>
                  <a:schemeClr val="dk1"/>
                </a:solidFill>
                <a:latin typeface="Trebuchet MS"/>
                <a:ea typeface="Trebuchet MS"/>
                <a:cs typeface="Trebuchet MS"/>
                <a:sym typeface="Trebuchet MS"/>
              </a:endParaRPr>
            </a:p>
          </p:txBody>
        </p:sp>
        <p:sp>
          <p:nvSpPr>
            <p:cNvPr id="439" name="Google Shape;439;p38"/>
            <p:cNvSpPr/>
            <p:nvPr/>
          </p:nvSpPr>
          <p:spPr>
            <a:xfrm>
              <a:off x="6320331" y="1981"/>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6539706" y="221356"/>
              <a:ext cx="590625" cy="590625"/>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5991269" y="1351981"/>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txBox="1"/>
            <p:nvPr/>
          </p:nvSpPr>
          <p:spPr>
            <a:xfrm>
              <a:off x="5991269" y="1351981"/>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A SHOPPING BASKET</a:t>
              </a:r>
              <a:endParaRPr sz="1100" b="0" i="0" u="none" strike="noStrike" cap="none">
                <a:solidFill>
                  <a:schemeClr val="dk1"/>
                </a:solidFill>
                <a:latin typeface="Trebuchet MS"/>
                <a:ea typeface="Trebuchet MS"/>
                <a:cs typeface="Trebuchet MS"/>
                <a:sym typeface="Trebuchet MS"/>
              </a:endParaRPr>
            </a:p>
          </p:txBody>
        </p:sp>
        <p:sp>
          <p:nvSpPr>
            <p:cNvPr id="443" name="Google Shape;443;p38"/>
            <p:cNvSpPr/>
            <p:nvPr/>
          </p:nvSpPr>
          <p:spPr>
            <a:xfrm>
              <a:off x="1363300" y="2469950"/>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1582675" y="2689325"/>
              <a:ext cx="590625" cy="590625"/>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1034237" y="3819950"/>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txBox="1"/>
            <p:nvPr/>
          </p:nvSpPr>
          <p:spPr>
            <a:xfrm>
              <a:off x="1034237" y="3819950"/>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CHECKOUT</a:t>
              </a:r>
              <a:endParaRPr sz="1100" b="0" i="0" u="none" strike="noStrike" cap="none">
                <a:solidFill>
                  <a:schemeClr val="dk1"/>
                </a:solidFill>
                <a:latin typeface="Trebuchet MS"/>
                <a:ea typeface="Trebuchet MS"/>
                <a:cs typeface="Trebuchet MS"/>
                <a:sym typeface="Trebuchet MS"/>
              </a:endParaRPr>
            </a:p>
          </p:txBody>
        </p:sp>
        <p:sp>
          <p:nvSpPr>
            <p:cNvPr id="447" name="Google Shape;447;p38"/>
            <p:cNvSpPr/>
            <p:nvPr/>
          </p:nvSpPr>
          <p:spPr>
            <a:xfrm>
              <a:off x="3346112" y="2469950"/>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3565487" y="2689325"/>
              <a:ext cx="590625" cy="590625"/>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3017050" y="3819950"/>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txBox="1"/>
            <p:nvPr/>
          </p:nvSpPr>
          <p:spPr>
            <a:xfrm>
              <a:off x="3017050" y="3819950"/>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FAVORITES</a:t>
              </a:r>
              <a:endParaRPr sz="1100" b="0" i="0" u="none" strike="noStrike" cap="none">
                <a:solidFill>
                  <a:schemeClr val="dk1"/>
                </a:solidFill>
                <a:latin typeface="Trebuchet MS"/>
                <a:ea typeface="Trebuchet MS"/>
                <a:cs typeface="Trebuchet MS"/>
                <a:sym typeface="Trebuchet MS"/>
              </a:endParaRPr>
            </a:p>
          </p:txBody>
        </p:sp>
        <p:sp>
          <p:nvSpPr>
            <p:cNvPr id="451" name="Google Shape;451;p38"/>
            <p:cNvSpPr/>
            <p:nvPr/>
          </p:nvSpPr>
          <p:spPr>
            <a:xfrm>
              <a:off x="5328925" y="2469950"/>
              <a:ext cx="1029375" cy="1029375"/>
            </a:xfrm>
            <a:prstGeom prst="ellipse">
              <a:avLst/>
            </a:prstGeom>
            <a:solidFill>
              <a:srgbClr val="52A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5548300" y="2689325"/>
              <a:ext cx="590625" cy="590625"/>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4999862" y="3819950"/>
              <a:ext cx="1687500" cy="696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txBox="1"/>
            <p:nvPr/>
          </p:nvSpPr>
          <p:spPr>
            <a:xfrm>
              <a:off x="4999862" y="3819950"/>
              <a:ext cx="1687500" cy="696093"/>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100"/>
                <a:buFont typeface="Trebuchet MS"/>
                <a:buNone/>
              </a:pPr>
              <a:r>
                <a:rPr lang="en-US" sz="1100" b="0" i="0" u="none" strike="noStrike" cap="none">
                  <a:solidFill>
                    <a:schemeClr val="dk1"/>
                  </a:solidFill>
                  <a:latin typeface="Trebuchet MS"/>
                  <a:ea typeface="Trebuchet MS"/>
                  <a:cs typeface="Trebuchet MS"/>
                  <a:sym typeface="Trebuchet MS"/>
                </a:rPr>
                <a:t>CUSTOMER REVIEWS.</a:t>
              </a:r>
              <a:endParaRPr sz="1100" b="0" i="0" u="none" strike="noStrike" cap="none">
                <a:solidFill>
                  <a:schemeClr val="dk1"/>
                </a:solidFill>
                <a:latin typeface="Trebuchet MS"/>
                <a:ea typeface="Trebuchet MS"/>
                <a:cs typeface="Trebuchet MS"/>
                <a:sym typeface="Trebuchet MS"/>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8"/>
        <p:cNvGrpSpPr/>
        <p:nvPr/>
      </p:nvGrpSpPr>
      <p:grpSpPr>
        <a:xfrm>
          <a:off x="0" y="0"/>
          <a:ext cx="0" cy="0"/>
          <a:chOff x="0" y="0"/>
          <a:chExt cx="0" cy="0"/>
        </a:xfrm>
      </p:grpSpPr>
      <p:sp>
        <p:nvSpPr>
          <p:cNvPr id="459" name="Google Shape;459;p3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60" name="Google Shape;460;p39"/>
          <p:cNvSpPr txBox="1">
            <a:spLocks noGrp="1"/>
          </p:cNvSpPr>
          <p:nvPr>
            <p:ph type="title"/>
          </p:nvPr>
        </p:nvSpPr>
        <p:spPr>
          <a:xfrm>
            <a:off x="489360" y="1382486"/>
            <a:ext cx="2660686" cy="40930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800"/>
              <a:buFont typeface="Arial"/>
              <a:buNone/>
            </a:pPr>
            <a:r>
              <a:rPr lang="en-US" sz="3800" b="1" i="0">
                <a:latin typeface="Arial"/>
                <a:ea typeface="Arial"/>
                <a:cs typeface="Arial"/>
                <a:sym typeface="Arial"/>
              </a:rPr>
              <a:t>Example: Ecommerce website</a:t>
            </a:r>
            <a:r>
              <a:rPr lang="en-US" sz="3800" b="0" i="0">
                <a:latin typeface="Arial"/>
                <a:ea typeface="Arial"/>
                <a:cs typeface="Arial"/>
                <a:sym typeface="Arial"/>
              </a:rPr>
              <a:t/>
            </a:r>
            <a:br>
              <a:rPr lang="en-US" sz="3800" b="0" i="0">
                <a:latin typeface="Arial"/>
                <a:ea typeface="Arial"/>
                <a:cs typeface="Arial"/>
                <a:sym typeface="Arial"/>
              </a:rPr>
            </a:br>
            <a:r>
              <a:rPr lang="en-US" sz="3800" b="0" i="0">
                <a:latin typeface="Arial"/>
                <a:ea typeface="Arial"/>
                <a:cs typeface="Arial"/>
                <a:sym typeface="Arial"/>
              </a:rPr>
              <a:t>Incremental Approach</a:t>
            </a:r>
            <a:endParaRPr sz="3800"/>
          </a:p>
        </p:txBody>
      </p:sp>
      <p:grpSp>
        <p:nvGrpSpPr>
          <p:cNvPr id="461" name="Google Shape;461;p39"/>
          <p:cNvGrpSpPr/>
          <p:nvPr/>
        </p:nvGrpSpPr>
        <p:grpSpPr>
          <a:xfrm>
            <a:off x="996950" y="-8467"/>
            <a:ext cx="3575050" cy="6866467"/>
            <a:chOff x="7425267" y="-8467"/>
            <a:chExt cx="4766733" cy="6866467"/>
          </a:xfrm>
        </p:grpSpPr>
        <p:cxnSp>
          <p:nvCxnSpPr>
            <p:cNvPr id="462" name="Google Shape;462;p39"/>
            <p:cNvCxnSpPr/>
            <p:nvPr/>
          </p:nvCxnSpPr>
          <p:spPr>
            <a:xfrm>
              <a:off x="9371012" y="0"/>
              <a:ext cx="1219200" cy="6858000"/>
            </a:xfrm>
            <a:prstGeom prst="straightConnector1">
              <a:avLst/>
            </a:prstGeom>
            <a:noFill/>
            <a:ln w="9525" cap="flat" cmpd="sng">
              <a:solidFill>
                <a:srgbClr val="BFBFBF">
                  <a:alpha val="74901"/>
                </a:srgbClr>
              </a:solidFill>
              <a:prstDash val="solid"/>
              <a:round/>
              <a:headEnd type="none" w="sm" len="sm"/>
              <a:tailEnd type="none" w="sm" len="sm"/>
            </a:ln>
          </p:spPr>
        </p:cxnSp>
        <p:cxnSp>
          <p:nvCxnSpPr>
            <p:cNvPr id="463" name="Google Shape;463;p39"/>
            <p:cNvCxnSpPr/>
            <p:nvPr/>
          </p:nvCxnSpPr>
          <p:spPr>
            <a:xfrm flipH="1">
              <a:off x="7425267" y="3681413"/>
              <a:ext cx="4763558" cy="3176587"/>
            </a:xfrm>
            <a:prstGeom prst="straightConnector1">
              <a:avLst/>
            </a:prstGeom>
            <a:noFill/>
            <a:ln w="9525" cap="flat" cmpd="sng">
              <a:solidFill>
                <a:srgbClr val="BFBFBF">
                  <a:alpha val="80000"/>
                </a:srgbClr>
              </a:solidFill>
              <a:prstDash val="solid"/>
              <a:round/>
              <a:headEnd type="none" w="sm" len="sm"/>
              <a:tailEnd type="none" w="sm" len="sm"/>
            </a:ln>
          </p:spPr>
        </p:cxnSp>
        <p:sp>
          <p:nvSpPr>
            <p:cNvPr id="464" name="Google Shape;464;p3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5" name="Google Shape;465;p3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6" name="Google Shape;466;p3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68" name="Google Shape;468;p3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69" name="Google Shape;469;p3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70" name="Google Shape;470;p3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39"/>
          <p:cNvSpPr/>
          <p:nvPr/>
        </p:nvSpPr>
        <p:spPr>
          <a:xfrm>
            <a:off x="4483289" y="0"/>
            <a:ext cx="466071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472" name="Google Shape;472;p39"/>
          <p:cNvGrpSpPr/>
          <p:nvPr/>
        </p:nvGrpSpPr>
        <p:grpSpPr>
          <a:xfrm>
            <a:off x="3687414" y="944563"/>
            <a:ext cx="4971603" cy="4979580"/>
            <a:chOff x="0" y="0"/>
            <a:chExt cx="4971603" cy="4979580"/>
          </a:xfrm>
        </p:grpSpPr>
        <p:cxnSp>
          <p:nvCxnSpPr>
            <p:cNvPr id="473" name="Google Shape;473;p39"/>
            <p:cNvCxnSpPr/>
            <p:nvPr/>
          </p:nvCxnSpPr>
          <p:spPr>
            <a:xfrm>
              <a:off x="0" y="0"/>
              <a:ext cx="4971603" cy="0"/>
            </a:xfrm>
            <a:prstGeom prst="straightConnector1">
              <a:avLst/>
            </a:prstGeom>
            <a:gradFill>
              <a:gsLst>
                <a:gs pos="0">
                  <a:srgbClr val="61A540"/>
                </a:gs>
                <a:gs pos="78000">
                  <a:srgbClr val="4A911B"/>
                </a:gs>
                <a:gs pos="100000">
                  <a:srgbClr val="4A911B"/>
                </a:gs>
              </a:gsLst>
              <a:lin ang="5400000" scaled="0"/>
            </a:gradFill>
            <a:ln w="12700" cap="rnd" cmpd="sng">
              <a:solidFill>
                <a:srgbClr val="52A01E"/>
              </a:solidFill>
              <a:prstDash val="solid"/>
              <a:round/>
              <a:headEnd type="none" w="sm" len="sm"/>
              <a:tailEnd type="none" w="sm" len="sm"/>
            </a:ln>
            <a:effectLst>
              <a:outerShdw blurRad="38100" dist="25400" dir="5400000" rotWithShape="0">
                <a:srgbClr val="000000">
                  <a:alpha val="34901"/>
                </a:srgbClr>
              </a:outerShdw>
            </a:effectLst>
          </p:spPr>
        </p:cxnSp>
        <p:sp>
          <p:nvSpPr>
            <p:cNvPr id="474" name="Google Shape;474;p39"/>
            <p:cNvSpPr/>
            <p:nvPr/>
          </p:nvSpPr>
          <p:spPr>
            <a:xfrm>
              <a:off x="0" y="0"/>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txBox="1"/>
            <p:nvPr/>
          </p:nvSpPr>
          <p:spPr>
            <a:xfrm>
              <a:off x="0" y="0"/>
              <a:ext cx="4971603" cy="1244895"/>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dk1"/>
                </a:buClr>
                <a:buSzPts val="1600"/>
                <a:buFont typeface="Trebuchet MS"/>
                <a:buNone/>
              </a:pPr>
              <a:r>
                <a:rPr lang="en-US" sz="1600" b="0" i="0" u="none" strike="noStrike" cap="none">
                  <a:solidFill>
                    <a:schemeClr val="dk1"/>
                  </a:solidFill>
                  <a:latin typeface="Trebuchet MS"/>
                  <a:ea typeface="Trebuchet MS"/>
                  <a:cs typeface="Trebuchet MS"/>
                  <a:sym typeface="Trebuchet MS"/>
                </a:rPr>
                <a:t>Consider a team building an ecommerce website using incremental development. The final target product has search, product information, a shopping basket, checkout, favorites, and customer reviews.</a:t>
              </a:r>
              <a:endParaRPr sz="1600" b="0" i="0" u="none" strike="noStrike" cap="none">
                <a:solidFill>
                  <a:schemeClr val="dk1"/>
                </a:solidFill>
                <a:latin typeface="Trebuchet MS"/>
                <a:ea typeface="Trebuchet MS"/>
                <a:cs typeface="Trebuchet MS"/>
                <a:sym typeface="Trebuchet MS"/>
              </a:endParaRPr>
            </a:p>
          </p:txBody>
        </p:sp>
        <p:cxnSp>
          <p:nvCxnSpPr>
            <p:cNvPr id="476" name="Google Shape;476;p39"/>
            <p:cNvCxnSpPr/>
            <p:nvPr/>
          </p:nvCxnSpPr>
          <p:spPr>
            <a:xfrm>
              <a:off x="0" y="1244895"/>
              <a:ext cx="4971603" cy="0"/>
            </a:xfrm>
            <a:prstGeom prst="straightConnector1">
              <a:avLst/>
            </a:prstGeom>
            <a:gradFill>
              <a:gsLst>
                <a:gs pos="0">
                  <a:srgbClr val="E4BB40"/>
                </a:gs>
                <a:gs pos="78000">
                  <a:srgbClr val="CFA81A"/>
                </a:gs>
                <a:gs pos="100000">
                  <a:srgbClr val="CFA81A"/>
                </a:gs>
              </a:gsLst>
              <a:lin ang="5400000" scaled="0"/>
            </a:gradFill>
            <a:ln w="12700" cap="rnd" cmpd="sng">
              <a:solidFill>
                <a:srgbClr val="E4B91D"/>
              </a:solidFill>
              <a:prstDash val="solid"/>
              <a:round/>
              <a:headEnd type="none" w="sm" len="sm"/>
              <a:tailEnd type="none" w="sm" len="sm"/>
            </a:ln>
            <a:effectLst>
              <a:outerShdw blurRad="38100" dist="25400" dir="5400000" rotWithShape="0">
                <a:srgbClr val="000000">
                  <a:alpha val="34901"/>
                </a:srgbClr>
              </a:outerShdw>
            </a:effectLst>
          </p:spPr>
        </p:cxnSp>
        <p:sp>
          <p:nvSpPr>
            <p:cNvPr id="477" name="Google Shape;477;p39"/>
            <p:cNvSpPr/>
            <p:nvPr/>
          </p:nvSpPr>
          <p:spPr>
            <a:xfrm>
              <a:off x="0" y="1244895"/>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txBox="1"/>
            <p:nvPr/>
          </p:nvSpPr>
          <p:spPr>
            <a:xfrm>
              <a:off x="0" y="1244895"/>
              <a:ext cx="4971603" cy="1244895"/>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dk1"/>
                </a:buClr>
                <a:buSzPts val="1600"/>
                <a:buFont typeface="Trebuchet MS"/>
                <a:buNone/>
              </a:pPr>
              <a:r>
                <a:rPr lang="en-US" sz="1600" b="0" i="0" u="none" strike="noStrike" cap="none">
                  <a:solidFill>
                    <a:schemeClr val="dk1"/>
                  </a:solidFill>
                  <a:latin typeface="Trebuchet MS"/>
                  <a:ea typeface="Trebuchet MS"/>
                  <a:cs typeface="Trebuchet MS"/>
                  <a:sym typeface="Trebuchet MS"/>
                </a:rPr>
                <a:t>For the first released increment, the team builds the basic functionality to buy a product. It includes search, product information, adding products to a shopping basket and checkout. This first slice would only be released once it’s complete.</a:t>
              </a:r>
              <a:endParaRPr sz="1600" b="0" i="0" u="none" strike="noStrike" cap="none">
                <a:solidFill>
                  <a:schemeClr val="dk1"/>
                </a:solidFill>
                <a:latin typeface="Trebuchet MS"/>
                <a:ea typeface="Trebuchet MS"/>
                <a:cs typeface="Trebuchet MS"/>
                <a:sym typeface="Trebuchet MS"/>
              </a:endParaRPr>
            </a:p>
          </p:txBody>
        </p:sp>
        <p:cxnSp>
          <p:nvCxnSpPr>
            <p:cNvPr id="479" name="Google Shape;479;p39"/>
            <p:cNvCxnSpPr/>
            <p:nvPr/>
          </p:nvCxnSpPr>
          <p:spPr>
            <a:xfrm>
              <a:off x="0" y="2489790"/>
              <a:ext cx="4971603" cy="0"/>
            </a:xfrm>
            <a:prstGeom prst="straightConnector1">
              <a:avLst/>
            </a:prstGeom>
            <a:gradFill>
              <a:gsLst>
                <a:gs pos="0">
                  <a:srgbClr val="E8713E"/>
                </a:gs>
                <a:gs pos="78000">
                  <a:srgbClr val="D25D12"/>
                </a:gs>
                <a:gs pos="100000">
                  <a:srgbClr val="D25D12"/>
                </a:gs>
              </a:gsLst>
              <a:lin ang="5400000" scaled="0"/>
            </a:gradFill>
            <a:ln w="12700" cap="rnd" cmpd="sng">
              <a:solidFill>
                <a:srgbClr val="E76615"/>
              </a:solidFill>
              <a:prstDash val="solid"/>
              <a:round/>
              <a:headEnd type="none" w="sm" len="sm"/>
              <a:tailEnd type="none" w="sm" len="sm"/>
            </a:ln>
            <a:effectLst>
              <a:outerShdw blurRad="38100" dist="25400" dir="5400000" rotWithShape="0">
                <a:srgbClr val="000000">
                  <a:alpha val="34901"/>
                </a:srgbClr>
              </a:outerShdw>
            </a:effectLst>
          </p:spPr>
        </p:cxnSp>
        <p:sp>
          <p:nvSpPr>
            <p:cNvPr id="480" name="Google Shape;480;p39"/>
            <p:cNvSpPr/>
            <p:nvPr/>
          </p:nvSpPr>
          <p:spPr>
            <a:xfrm>
              <a:off x="0" y="2489790"/>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txBox="1"/>
            <p:nvPr/>
          </p:nvSpPr>
          <p:spPr>
            <a:xfrm>
              <a:off x="0" y="2489790"/>
              <a:ext cx="4971603" cy="1244895"/>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dk1"/>
                </a:buClr>
                <a:buSzPts val="1600"/>
                <a:buFont typeface="Trebuchet MS"/>
                <a:buNone/>
              </a:pPr>
              <a:r>
                <a:rPr lang="en-US" sz="1600" b="0" i="0" u="none" strike="noStrike" cap="none">
                  <a:solidFill>
                    <a:schemeClr val="dk1"/>
                  </a:solidFill>
                  <a:latin typeface="Trebuchet MS"/>
                  <a:ea typeface="Trebuchet MS"/>
                  <a:cs typeface="Trebuchet MS"/>
                  <a:sym typeface="Trebuchet MS"/>
                </a:rPr>
                <a:t>The second released increment builds on that basic functionality, and would add another capability such as favourites. The would be released when the favorites functionality is complete.</a:t>
              </a:r>
              <a:endParaRPr sz="1600" b="0" i="0" u="none" strike="noStrike" cap="none">
                <a:solidFill>
                  <a:schemeClr val="dk1"/>
                </a:solidFill>
                <a:latin typeface="Trebuchet MS"/>
                <a:ea typeface="Trebuchet MS"/>
                <a:cs typeface="Trebuchet MS"/>
                <a:sym typeface="Trebuchet MS"/>
              </a:endParaRPr>
            </a:p>
          </p:txBody>
        </p:sp>
        <p:cxnSp>
          <p:nvCxnSpPr>
            <p:cNvPr id="482" name="Google Shape;482;p39"/>
            <p:cNvCxnSpPr/>
            <p:nvPr/>
          </p:nvCxnSpPr>
          <p:spPr>
            <a:xfrm>
              <a:off x="0" y="3734685"/>
              <a:ext cx="4971603" cy="0"/>
            </a:xfrm>
            <a:prstGeom prst="straightConnector1">
              <a:avLst/>
            </a:prstGeom>
            <a:gradFill>
              <a:gsLst>
                <a:gs pos="0">
                  <a:srgbClr val="C6483E"/>
                </a:gs>
                <a:gs pos="78000">
                  <a:srgbClr val="B22814"/>
                </a:gs>
                <a:gs pos="100000">
                  <a:srgbClr val="B22814"/>
                </a:gs>
              </a:gsLst>
              <a:lin ang="5400000" scaled="0"/>
            </a:gradFill>
            <a:ln w="12700" cap="rnd" cmpd="sng">
              <a:solidFill>
                <a:srgbClr val="C42D17"/>
              </a:solidFill>
              <a:prstDash val="solid"/>
              <a:round/>
              <a:headEnd type="none" w="sm" len="sm"/>
              <a:tailEnd type="none" w="sm" len="sm"/>
            </a:ln>
            <a:effectLst>
              <a:outerShdw blurRad="38100" dist="25400" dir="5400000" rotWithShape="0">
                <a:srgbClr val="000000">
                  <a:alpha val="34901"/>
                </a:srgbClr>
              </a:outerShdw>
            </a:effectLst>
          </p:spPr>
        </p:cxnSp>
        <p:sp>
          <p:nvSpPr>
            <p:cNvPr id="483" name="Google Shape;483;p39"/>
            <p:cNvSpPr/>
            <p:nvPr/>
          </p:nvSpPr>
          <p:spPr>
            <a:xfrm>
              <a:off x="0" y="3734685"/>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txBox="1"/>
            <p:nvPr/>
          </p:nvSpPr>
          <p:spPr>
            <a:xfrm>
              <a:off x="0" y="3734685"/>
              <a:ext cx="4971603" cy="1244895"/>
            </a:xfrm>
            <a:prstGeom prst="rect">
              <a:avLst/>
            </a:prstGeom>
            <a:noFill/>
            <a:ln>
              <a:noFill/>
            </a:ln>
          </p:spPr>
          <p:txBody>
            <a:bodyPr spcFirstLastPara="1" wrap="square" lIns="60950" tIns="60950" rIns="60950" bIns="60950" anchor="t" anchorCtr="0">
              <a:noAutofit/>
            </a:bodyPr>
            <a:lstStyle/>
            <a:p>
              <a:pPr marL="0" marR="0" lvl="0" indent="0" algn="l" rtl="0">
                <a:lnSpc>
                  <a:spcPct val="90000"/>
                </a:lnSpc>
                <a:spcBef>
                  <a:spcPts val="0"/>
                </a:spcBef>
                <a:spcAft>
                  <a:spcPts val="0"/>
                </a:spcAft>
                <a:buClr>
                  <a:schemeClr val="dk1"/>
                </a:buClr>
                <a:buSzPts val="1600"/>
                <a:buFont typeface="Trebuchet MS"/>
                <a:buNone/>
              </a:pPr>
              <a:r>
                <a:rPr lang="en-US" sz="1600" b="0" i="0" u="none" strike="noStrike" cap="none">
                  <a:solidFill>
                    <a:schemeClr val="dk1"/>
                  </a:solidFill>
                  <a:latin typeface="Trebuchet MS"/>
                  <a:ea typeface="Trebuchet MS"/>
                  <a:cs typeface="Trebuchet MS"/>
                  <a:sym typeface="Trebuchet MS"/>
                </a:rPr>
                <a:t>The third released increment adds customer reviews once that is complete, and so on.</a:t>
              </a:r>
              <a:endParaRPr sz="1600" b="0" i="0" u="none" strike="noStrike" cap="none">
                <a:solidFill>
                  <a:schemeClr val="dk1"/>
                </a:solidFill>
                <a:latin typeface="Trebuchet MS"/>
                <a:ea typeface="Trebuchet MS"/>
                <a:cs typeface="Trebuchet MS"/>
                <a:sym typeface="Trebuchet MS"/>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SDLC</a:t>
            </a:r>
            <a:r>
              <a:rPr lang="en-US" sz="4800" b="1">
                <a:solidFill>
                  <a:srgbClr val="00B050"/>
                </a:solidFill>
              </a:rPr>
              <a:t> </a:t>
            </a:r>
            <a:br>
              <a:rPr lang="en-US" sz="4800" b="1">
                <a:solidFill>
                  <a:srgbClr val="00B050"/>
                </a:solidFill>
              </a:rPr>
            </a:br>
            <a:r>
              <a:rPr lang="en-US" sz="4800" b="1">
                <a:solidFill>
                  <a:srgbClr val="00B050"/>
                </a:solidFill>
              </a:rPr>
              <a:t>Software Development Life Cycle</a:t>
            </a:r>
            <a:endParaRPr/>
          </a:p>
        </p:txBody>
      </p:sp>
      <p:pic>
        <p:nvPicPr>
          <p:cNvPr id="222" name="Google Shape;222;p4" descr="Diagram&#10;&#10;Description automatically generated"/>
          <p:cNvPicPr preferRelativeResize="0">
            <a:picLocks noGrp="1"/>
          </p:cNvPicPr>
          <p:nvPr>
            <p:ph type="body" idx="1"/>
          </p:nvPr>
        </p:nvPicPr>
        <p:blipFill rotWithShape="1">
          <a:blip r:embed="rId3">
            <a:alphaModFix/>
          </a:blip>
          <a:srcRect/>
          <a:stretch/>
        </p:blipFill>
        <p:spPr>
          <a:xfrm>
            <a:off x="1219200" y="2667000"/>
            <a:ext cx="6400799" cy="3276599"/>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8"/>
        <p:cNvGrpSpPr/>
        <p:nvPr/>
      </p:nvGrpSpPr>
      <p:grpSpPr>
        <a:xfrm>
          <a:off x="0" y="0"/>
          <a:ext cx="0" cy="0"/>
          <a:chOff x="0" y="0"/>
          <a:chExt cx="0" cy="0"/>
        </a:xfrm>
      </p:grpSpPr>
      <p:sp>
        <p:nvSpPr>
          <p:cNvPr id="489" name="Google Shape;489;p4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90" name="Google Shape;490;p40"/>
          <p:cNvSpPr txBox="1">
            <a:spLocks noGrp="1"/>
          </p:cNvSpPr>
          <p:nvPr>
            <p:ph type="title"/>
          </p:nvPr>
        </p:nvSpPr>
        <p:spPr>
          <a:xfrm>
            <a:off x="489360" y="1382486"/>
            <a:ext cx="2660686" cy="40930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800"/>
              <a:buFont typeface="Arial"/>
              <a:buNone/>
            </a:pPr>
            <a:r>
              <a:rPr lang="en-US" sz="3800" b="1" i="0">
                <a:latin typeface="Arial"/>
                <a:ea typeface="Arial"/>
                <a:cs typeface="Arial"/>
                <a:sym typeface="Arial"/>
              </a:rPr>
              <a:t>Example: Ecommerce website</a:t>
            </a:r>
            <a:r>
              <a:rPr lang="en-US" sz="3800" b="0" i="0">
                <a:latin typeface="Arial"/>
                <a:ea typeface="Arial"/>
                <a:cs typeface="Arial"/>
                <a:sym typeface="Arial"/>
              </a:rPr>
              <a:t/>
            </a:r>
            <a:br>
              <a:rPr lang="en-US" sz="3800" b="0" i="0">
                <a:latin typeface="Arial"/>
                <a:ea typeface="Arial"/>
                <a:cs typeface="Arial"/>
                <a:sym typeface="Arial"/>
              </a:rPr>
            </a:br>
            <a:r>
              <a:rPr lang="en-US" sz="3800" b="0" i="0">
                <a:latin typeface="Arial"/>
                <a:ea typeface="Arial"/>
                <a:cs typeface="Arial"/>
                <a:sym typeface="Arial"/>
              </a:rPr>
              <a:t>Iterative Approach</a:t>
            </a:r>
            <a:endParaRPr sz="3800"/>
          </a:p>
        </p:txBody>
      </p:sp>
      <p:grpSp>
        <p:nvGrpSpPr>
          <p:cNvPr id="491" name="Google Shape;491;p40"/>
          <p:cNvGrpSpPr/>
          <p:nvPr/>
        </p:nvGrpSpPr>
        <p:grpSpPr>
          <a:xfrm>
            <a:off x="996950" y="-8467"/>
            <a:ext cx="3575050" cy="6866467"/>
            <a:chOff x="7425267" y="-8467"/>
            <a:chExt cx="4766733" cy="6866467"/>
          </a:xfrm>
        </p:grpSpPr>
        <p:cxnSp>
          <p:nvCxnSpPr>
            <p:cNvPr id="492" name="Google Shape;492;p40"/>
            <p:cNvCxnSpPr/>
            <p:nvPr/>
          </p:nvCxnSpPr>
          <p:spPr>
            <a:xfrm>
              <a:off x="9371012" y="0"/>
              <a:ext cx="1219200" cy="6858000"/>
            </a:xfrm>
            <a:prstGeom prst="straightConnector1">
              <a:avLst/>
            </a:prstGeom>
            <a:noFill/>
            <a:ln w="9525" cap="flat" cmpd="sng">
              <a:solidFill>
                <a:srgbClr val="BFBFBF">
                  <a:alpha val="74901"/>
                </a:srgbClr>
              </a:solidFill>
              <a:prstDash val="solid"/>
              <a:round/>
              <a:headEnd type="none" w="sm" len="sm"/>
              <a:tailEnd type="none" w="sm" len="sm"/>
            </a:ln>
          </p:spPr>
        </p:cxnSp>
        <p:cxnSp>
          <p:nvCxnSpPr>
            <p:cNvPr id="493" name="Google Shape;493;p40"/>
            <p:cNvCxnSpPr/>
            <p:nvPr/>
          </p:nvCxnSpPr>
          <p:spPr>
            <a:xfrm flipH="1">
              <a:off x="7425267" y="3681413"/>
              <a:ext cx="4763558" cy="3176587"/>
            </a:xfrm>
            <a:prstGeom prst="straightConnector1">
              <a:avLst/>
            </a:prstGeom>
            <a:noFill/>
            <a:ln w="9525" cap="flat" cmpd="sng">
              <a:solidFill>
                <a:srgbClr val="BFBFBF">
                  <a:alpha val="80000"/>
                </a:srgbClr>
              </a:solidFill>
              <a:prstDash val="solid"/>
              <a:round/>
              <a:headEnd type="none" w="sm" len="sm"/>
              <a:tailEnd type="none" w="sm" len="sm"/>
            </a:ln>
          </p:spPr>
        </p:cxnSp>
        <p:sp>
          <p:nvSpPr>
            <p:cNvPr id="494" name="Google Shape;494;p4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95" name="Google Shape;495;p4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6" name="Google Shape;496;p4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8" name="Google Shape;498;p4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99" name="Google Shape;499;p4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00" name="Google Shape;500;p4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0"/>
          <p:cNvSpPr/>
          <p:nvPr/>
        </p:nvSpPr>
        <p:spPr>
          <a:xfrm>
            <a:off x="4483289" y="0"/>
            <a:ext cx="466071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502" name="Google Shape;502;p40"/>
          <p:cNvGrpSpPr/>
          <p:nvPr/>
        </p:nvGrpSpPr>
        <p:grpSpPr>
          <a:xfrm>
            <a:off x="3687414" y="944563"/>
            <a:ext cx="4971603" cy="4979580"/>
            <a:chOff x="0" y="0"/>
            <a:chExt cx="4971603" cy="4979580"/>
          </a:xfrm>
        </p:grpSpPr>
        <p:cxnSp>
          <p:nvCxnSpPr>
            <p:cNvPr id="503" name="Google Shape;503;p40"/>
            <p:cNvCxnSpPr/>
            <p:nvPr/>
          </p:nvCxnSpPr>
          <p:spPr>
            <a:xfrm>
              <a:off x="0" y="0"/>
              <a:ext cx="4971603" cy="0"/>
            </a:xfrm>
            <a:prstGeom prst="straightConnector1">
              <a:avLst/>
            </a:prstGeom>
            <a:gradFill>
              <a:gsLst>
                <a:gs pos="0">
                  <a:srgbClr val="61A540"/>
                </a:gs>
                <a:gs pos="78000">
                  <a:srgbClr val="4A911B"/>
                </a:gs>
                <a:gs pos="100000">
                  <a:srgbClr val="4A911B"/>
                </a:gs>
              </a:gsLst>
              <a:lin ang="5400000" scaled="0"/>
            </a:gradFill>
            <a:ln w="12700" cap="rnd" cmpd="sng">
              <a:solidFill>
                <a:srgbClr val="52A01E"/>
              </a:solidFill>
              <a:prstDash val="solid"/>
              <a:round/>
              <a:headEnd type="none" w="sm" len="sm"/>
              <a:tailEnd type="none" w="sm" len="sm"/>
            </a:ln>
            <a:effectLst>
              <a:outerShdw blurRad="38100" dist="25400" dir="5400000" rotWithShape="0">
                <a:srgbClr val="000000">
                  <a:alpha val="34901"/>
                </a:srgbClr>
              </a:outerShdw>
            </a:effectLst>
          </p:spPr>
        </p:cxnSp>
        <p:sp>
          <p:nvSpPr>
            <p:cNvPr id="504" name="Google Shape;504;p40"/>
            <p:cNvSpPr/>
            <p:nvPr/>
          </p:nvSpPr>
          <p:spPr>
            <a:xfrm>
              <a:off x="0" y="0"/>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txBox="1"/>
            <p:nvPr/>
          </p:nvSpPr>
          <p:spPr>
            <a:xfrm>
              <a:off x="0" y="0"/>
              <a:ext cx="4971603" cy="1244895"/>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Trebuchet MS"/>
                <a:buNone/>
              </a:pPr>
              <a:r>
                <a:rPr lang="en-US" sz="1700" b="0" i="0" u="none" strike="noStrike" cap="none">
                  <a:solidFill>
                    <a:schemeClr val="dk1"/>
                  </a:solidFill>
                  <a:latin typeface="Trebuchet MS"/>
                  <a:ea typeface="Trebuchet MS"/>
                  <a:cs typeface="Trebuchet MS"/>
                  <a:sym typeface="Trebuchet MS"/>
                </a:rPr>
                <a:t>Assume a team building the same ecommerce website using an iterative process.</a:t>
              </a:r>
              <a:endParaRPr sz="1700" b="0" i="0" u="none" strike="noStrike" cap="none">
                <a:solidFill>
                  <a:schemeClr val="dk1"/>
                </a:solidFill>
                <a:latin typeface="Trebuchet MS"/>
                <a:ea typeface="Trebuchet MS"/>
                <a:cs typeface="Trebuchet MS"/>
                <a:sym typeface="Trebuchet MS"/>
              </a:endParaRPr>
            </a:p>
          </p:txBody>
        </p:sp>
        <p:cxnSp>
          <p:nvCxnSpPr>
            <p:cNvPr id="506" name="Google Shape;506;p40"/>
            <p:cNvCxnSpPr/>
            <p:nvPr/>
          </p:nvCxnSpPr>
          <p:spPr>
            <a:xfrm>
              <a:off x="0" y="1244895"/>
              <a:ext cx="4971603" cy="0"/>
            </a:xfrm>
            <a:prstGeom prst="straightConnector1">
              <a:avLst/>
            </a:prstGeom>
            <a:gradFill>
              <a:gsLst>
                <a:gs pos="0">
                  <a:srgbClr val="E4BB40"/>
                </a:gs>
                <a:gs pos="78000">
                  <a:srgbClr val="CFA81A"/>
                </a:gs>
                <a:gs pos="100000">
                  <a:srgbClr val="CFA81A"/>
                </a:gs>
              </a:gsLst>
              <a:lin ang="5400000" scaled="0"/>
            </a:gradFill>
            <a:ln w="12700" cap="rnd" cmpd="sng">
              <a:solidFill>
                <a:srgbClr val="E4B91D"/>
              </a:solidFill>
              <a:prstDash val="solid"/>
              <a:round/>
              <a:headEnd type="none" w="sm" len="sm"/>
              <a:tailEnd type="none" w="sm" len="sm"/>
            </a:ln>
            <a:effectLst>
              <a:outerShdw blurRad="38100" dist="25400" dir="5400000" rotWithShape="0">
                <a:srgbClr val="000000">
                  <a:alpha val="34901"/>
                </a:srgbClr>
              </a:outerShdw>
            </a:effectLst>
          </p:spPr>
        </p:cxnSp>
        <p:sp>
          <p:nvSpPr>
            <p:cNvPr id="507" name="Google Shape;507;p40"/>
            <p:cNvSpPr/>
            <p:nvPr/>
          </p:nvSpPr>
          <p:spPr>
            <a:xfrm>
              <a:off x="0" y="1244895"/>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txBox="1"/>
            <p:nvPr/>
          </p:nvSpPr>
          <p:spPr>
            <a:xfrm>
              <a:off x="0" y="1244895"/>
              <a:ext cx="4971603" cy="1244895"/>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Trebuchet MS"/>
                <a:buNone/>
              </a:pPr>
              <a:r>
                <a:rPr lang="en-US" sz="1700" b="0" i="0" u="none" strike="noStrike" cap="none">
                  <a:solidFill>
                    <a:schemeClr val="dk1"/>
                  </a:solidFill>
                  <a:latin typeface="Trebuchet MS"/>
                  <a:ea typeface="Trebuchet MS"/>
                  <a:cs typeface="Trebuchet MS"/>
                  <a:sym typeface="Trebuchet MS"/>
                </a:rPr>
                <a:t>The first release has a really stripped back version of all the required functionality; namely search, product information, a shopping basket, checkout, favorites, and customer reviews.</a:t>
              </a:r>
              <a:endParaRPr sz="1700" b="0" i="0" u="none" strike="noStrike" cap="none">
                <a:solidFill>
                  <a:schemeClr val="dk1"/>
                </a:solidFill>
                <a:latin typeface="Trebuchet MS"/>
                <a:ea typeface="Trebuchet MS"/>
                <a:cs typeface="Trebuchet MS"/>
                <a:sym typeface="Trebuchet MS"/>
              </a:endParaRPr>
            </a:p>
          </p:txBody>
        </p:sp>
        <p:cxnSp>
          <p:nvCxnSpPr>
            <p:cNvPr id="509" name="Google Shape;509;p40"/>
            <p:cNvCxnSpPr/>
            <p:nvPr/>
          </p:nvCxnSpPr>
          <p:spPr>
            <a:xfrm>
              <a:off x="0" y="2489790"/>
              <a:ext cx="4971603" cy="0"/>
            </a:xfrm>
            <a:prstGeom prst="straightConnector1">
              <a:avLst/>
            </a:prstGeom>
            <a:gradFill>
              <a:gsLst>
                <a:gs pos="0">
                  <a:srgbClr val="E8713E"/>
                </a:gs>
                <a:gs pos="78000">
                  <a:srgbClr val="D25D12"/>
                </a:gs>
                <a:gs pos="100000">
                  <a:srgbClr val="D25D12"/>
                </a:gs>
              </a:gsLst>
              <a:lin ang="5400000" scaled="0"/>
            </a:gradFill>
            <a:ln w="12700" cap="rnd" cmpd="sng">
              <a:solidFill>
                <a:srgbClr val="E76615"/>
              </a:solidFill>
              <a:prstDash val="solid"/>
              <a:round/>
              <a:headEnd type="none" w="sm" len="sm"/>
              <a:tailEnd type="none" w="sm" len="sm"/>
            </a:ln>
            <a:effectLst>
              <a:outerShdw blurRad="38100" dist="25400" dir="5400000" rotWithShape="0">
                <a:srgbClr val="000000">
                  <a:alpha val="34901"/>
                </a:srgbClr>
              </a:outerShdw>
            </a:effectLst>
          </p:spPr>
        </p:cxnSp>
        <p:sp>
          <p:nvSpPr>
            <p:cNvPr id="510" name="Google Shape;510;p40"/>
            <p:cNvSpPr/>
            <p:nvPr/>
          </p:nvSpPr>
          <p:spPr>
            <a:xfrm>
              <a:off x="0" y="2489790"/>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txBox="1"/>
            <p:nvPr/>
          </p:nvSpPr>
          <p:spPr>
            <a:xfrm>
              <a:off x="0" y="2489790"/>
              <a:ext cx="4971603" cy="1244895"/>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Trebuchet MS"/>
                <a:buNone/>
              </a:pPr>
              <a:r>
                <a:rPr lang="en-US" sz="1700" b="0" i="0" u="none" strike="noStrike" cap="none">
                  <a:solidFill>
                    <a:schemeClr val="dk1"/>
                  </a:solidFill>
                  <a:latin typeface="Trebuchet MS"/>
                  <a:ea typeface="Trebuchet MS"/>
                  <a:cs typeface="Trebuchet MS"/>
                  <a:sym typeface="Trebuchet MS"/>
                </a:rPr>
                <a:t>For the second iterative release, the team would improve some of the existing basic functionality, taking into account feedback from stakeholders or customer, or other inputs such as analytics.</a:t>
              </a:r>
              <a:endParaRPr sz="1700" b="0" i="0" u="none" strike="noStrike" cap="none">
                <a:solidFill>
                  <a:schemeClr val="dk1"/>
                </a:solidFill>
                <a:latin typeface="Trebuchet MS"/>
                <a:ea typeface="Trebuchet MS"/>
                <a:cs typeface="Trebuchet MS"/>
                <a:sym typeface="Trebuchet MS"/>
              </a:endParaRPr>
            </a:p>
          </p:txBody>
        </p:sp>
        <p:cxnSp>
          <p:nvCxnSpPr>
            <p:cNvPr id="512" name="Google Shape;512;p40"/>
            <p:cNvCxnSpPr/>
            <p:nvPr/>
          </p:nvCxnSpPr>
          <p:spPr>
            <a:xfrm>
              <a:off x="0" y="3734685"/>
              <a:ext cx="4971603" cy="0"/>
            </a:xfrm>
            <a:prstGeom prst="straightConnector1">
              <a:avLst/>
            </a:prstGeom>
            <a:gradFill>
              <a:gsLst>
                <a:gs pos="0">
                  <a:srgbClr val="C6483E"/>
                </a:gs>
                <a:gs pos="78000">
                  <a:srgbClr val="B22814"/>
                </a:gs>
                <a:gs pos="100000">
                  <a:srgbClr val="B22814"/>
                </a:gs>
              </a:gsLst>
              <a:lin ang="5400000" scaled="0"/>
            </a:gradFill>
            <a:ln w="12700" cap="rnd" cmpd="sng">
              <a:solidFill>
                <a:srgbClr val="C42D17"/>
              </a:solidFill>
              <a:prstDash val="solid"/>
              <a:round/>
              <a:headEnd type="none" w="sm" len="sm"/>
              <a:tailEnd type="none" w="sm" len="sm"/>
            </a:ln>
            <a:effectLst>
              <a:outerShdw blurRad="38100" dist="25400" dir="5400000" rotWithShape="0">
                <a:srgbClr val="000000">
                  <a:alpha val="34901"/>
                </a:srgbClr>
              </a:outerShdw>
            </a:effectLst>
          </p:spPr>
        </p:cxnSp>
        <p:sp>
          <p:nvSpPr>
            <p:cNvPr id="513" name="Google Shape;513;p40"/>
            <p:cNvSpPr/>
            <p:nvPr/>
          </p:nvSpPr>
          <p:spPr>
            <a:xfrm>
              <a:off x="0" y="3734685"/>
              <a:ext cx="4971603" cy="12448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txBox="1"/>
            <p:nvPr/>
          </p:nvSpPr>
          <p:spPr>
            <a:xfrm>
              <a:off x="0" y="3734685"/>
              <a:ext cx="4971603" cy="1244895"/>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Trebuchet MS"/>
                <a:buNone/>
              </a:pPr>
              <a:r>
                <a:rPr lang="en-US" sz="1700" b="0" i="0" u="none" strike="noStrike" cap="none">
                  <a:solidFill>
                    <a:schemeClr val="dk1"/>
                  </a:solidFill>
                  <a:latin typeface="Trebuchet MS"/>
                  <a:ea typeface="Trebuchet MS"/>
                  <a:cs typeface="Trebuchet MS"/>
                  <a:sym typeface="Trebuchet MS"/>
                </a:rPr>
                <a:t>On every subsequent iterative release, new ideas and requirements are added or low value/usage areas may be removed.</a:t>
              </a:r>
              <a:endParaRPr sz="1700" b="0" i="0" u="none" strike="noStrike" cap="none">
                <a:solidFill>
                  <a:schemeClr val="dk1"/>
                </a:solidFill>
                <a:latin typeface="Trebuchet MS"/>
                <a:ea typeface="Trebuchet MS"/>
                <a:cs typeface="Trebuchet MS"/>
                <a:sym typeface="Trebuchet MS"/>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8"/>
        <p:cNvGrpSpPr/>
        <p:nvPr/>
      </p:nvGrpSpPr>
      <p:grpSpPr>
        <a:xfrm>
          <a:off x="0" y="0"/>
          <a:ext cx="0" cy="0"/>
          <a:chOff x="0" y="0"/>
          <a:chExt cx="0" cy="0"/>
        </a:xfrm>
      </p:grpSpPr>
      <p:grpSp>
        <p:nvGrpSpPr>
          <p:cNvPr id="519" name="Google Shape;519;p41"/>
          <p:cNvGrpSpPr/>
          <p:nvPr/>
        </p:nvGrpSpPr>
        <p:grpSpPr>
          <a:xfrm>
            <a:off x="0" y="-8467"/>
            <a:ext cx="9144001" cy="6866467"/>
            <a:chOff x="0" y="-8467"/>
            <a:chExt cx="12192000" cy="6866467"/>
          </a:xfrm>
        </p:grpSpPr>
        <p:cxnSp>
          <p:nvCxnSpPr>
            <p:cNvPr id="520" name="Google Shape;520;p4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521" name="Google Shape;521;p4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522" name="Google Shape;522;p4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23" name="Google Shape;523;p4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24" name="Google Shape;524;p4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26" name="Google Shape;526;p4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27" name="Google Shape;527;p4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28" name="Google Shape;528;p4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41"/>
          <p:cNvSpPr txBox="1">
            <a:spLocks noGrp="1"/>
          </p:cNvSpPr>
          <p:nvPr>
            <p:ph type="title"/>
          </p:nvPr>
        </p:nvSpPr>
        <p:spPr>
          <a:xfrm>
            <a:off x="739476" y="4553712"/>
            <a:ext cx="6216024" cy="10963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300"/>
              <a:buFont typeface="Trebuchet MS"/>
              <a:buNone/>
            </a:pPr>
            <a:r>
              <a:rPr lang="en-US" sz="3300" b="1" i="0">
                <a:solidFill>
                  <a:schemeClr val="accent1"/>
                </a:solidFill>
                <a:latin typeface="Trebuchet MS"/>
                <a:ea typeface="Trebuchet MS"/>
                <a:cs typeface="Trebuchet MS"/>
                <a:sym typeface="Trebuchet MS"/>
              </a:rPr>
              <a:t>Example: Ecommerce website</a:t>
            </a:r>
            <a:r>
              <a:rPr lang="en-US" sz="3300" b="0" i="0">
                <a:solidFill>
                  <a:schemeClr val="accent1"/>
                </a:solidFill>
                <a:latin typeface="Trebuchet MS"/>
                <a:ea typeface="Trebuchet MS"/>
                <a:cs typeface="Trebuchet MS"/>
                <a:sym typeface="Trebuchet MS"/>
              </a:rPr>
              <a:t/>
            </a:r>
            <a:br>
              <a:rPr lang="en-US" sz="3300" b="0" i="0">
                <a:solidFill>
                  <a:schemeClr val="accent1"/>
                </a:solidFill>
                <a:latin typeface="Trebuchet MS"/>
                <a:ea typeface="Trebuchet MS"/>
                <a:cs typeface="Trebuchet MS"/>
                <a:sym typeface="Trebuchet MS"/>
              </a:rPr>
            </a:br>
            <a:r>
              <a:rPr lang="en-US" sz="3300" b="0" i="0">
                <a:solidFill>
                  <a:schemeClr val="accent1"/>
                </a:solidFill>
                <a:latin typeface="Trebuchet MS"/>
                <a:ea typeface="Trebuchet MS"/>
                <a:cs typeface="Trebuchet MS"/>
                <a:sym typeface="Trebuchet MS"/>
              </a:rPr>
              <a:t>Incremental and Iterative </a:t>
            </a:r>
            <a:endParaRPr sz="3300">
              <a:solidFill>
                <a:schemeClr val="accent1"/>
              </a:solidFill>
              <a:latin typeface="Trebuchet MS"/>
              <a:ea typeface="Trebuchet MS"/>
              <a:cs typeface="Trebuchet MS"/>
              <a:sym typeface="Trebuchet MS"/>
            </a:endParaRPr>
          </a:p>
        </p:txBody>
      </p:sp>
      <p:pic>
        <p:nvPicPr>
          <p:cNvPr id="531" name="Google Shape;531;p41" descr="A screenshot of a computer&#10;&#10;Description automatically generated with medium confidence"/>
          <p:cNvPicPr preferRelativeResize="0">
            <a:picLocks noGrp="1"/>
          </p:cNvPicPr>
          <p:nvPr>
            <p:ph type="body" idx="1"/>
          </p:nvPr>
        </p:nvPicPr>
        <p:blipFill rotWithShape="1">
          <a:blip r:embed="rId3">
            <a:alphaModFix/>
          </a:blip>
          <a:srcRect/>
          <a:stretch/>
        </p:blipFill>
        <p:spPr>
          <a:xfrm>
            <a:off x="739476" y="2710746"/>
            <a:ext cx="6216024" cy="1522926"/>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2"/>
          <p:cNvSpPr txBox="1">
            <a:spLocks noGrp="1"/>
          </p:cNvSpPr>
          <p:nvPr>
            <p:ph type="title"/>
          </p:nvPr>
        </p:nvSpPr>
        <p:spPr>
          <a:xfrm>
            <a:off x="609599" y="609600"/>
            <a:ext cx="6347713" cy="1447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5AC8FF"/>
              </a:buClr>
              <a:buSzPct val="100000"/>
              <a:buFont typeface="Arial"/>
              <a:buNone/>
            </a:pPr>
            <a:r>
              <a:rPr lang="en-US" b="1" i="0">
                <a:solidFill>
                  <a:srgbClr val="5AC8FF"/>
                </a:solidFill>
                <a:latin typeface="Arial"/>
                <a:ea typeface="Arial"/>
                <a:cs typeface="Arial"/>
                <a:sym typeface="Arial"/>
              </a:rPr>
              <a:t>Where is the Iterative Model applicable in software development?</a:t>
            </a:r>
            <a:br>
              <a:rPr lang="en-US" b="1" i="0">
                <a:solidFill>
                  <a:srgbClr val="5AC8FF"/>
                </a:solidFill>
                <a:latin typeface="Arial"/>
                <a:ea typeface="Arial"/>
                <a:cs typeface="Arial"/>
                <a:sym typeface="Arial"/>
              </a:rPr>
            </a:br>
            <a:endParaRPr/>
          </a:p>
        </p:txBody>
      </p:sp>
      <p:sp>
        <p:nvSpPr>
          <p:cNvPr id="537" name="Google Shape;537;p42"/>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Font typeface="Arial"/>
              <a:buChar char="•"/>
            </a:pPr>
            <a:r>
              <a:rPr lang="en-US" b="0" i="0">
                <a:solidFill>
                  <a:srgbClr val="5A6F79"/>
                </a:solidFill>
                <a:latin typeface="Lato"/>
                <a:ea typeface="Lato"/>
                <a:cs typeface="Lato"/>
                <a:sym typeface="Lato"/>
              </a:rPr>
              <a:t>System requirements are clearly defined and fully understood</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Additional requirements can occur with time</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When the team learns new technology and works on the project simultaneously</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Specific resources are to be used only when they are required for specific iterations according to the contract</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When the business goals might change in the future due to high-risk features</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3"/>
          <p:cNvSpPr txBox="1">
            <a:spLocks noGrp="1"/>
          </p:cNvSpPr>
          <p:nvPr>
            <p:ph type="title"/>
          </p:nvPr>
        </p:nvSpPr>
        <p:spPr>
          <a:xfrm>
            <a:off x="609599" y="609600"/>
            <a:ext cx="6347713"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Problem Statement</a:t>
            </a:r>
            <a:endParaRPr/>
          </a:p>
        </p:txBody>
      </p:sp>
      <p:sp>
        <p:nvSpPr>
          <p:cNvPr id="544" name="Google Shape;544;p43"/>
          <p:cNvSpPr txBox="1">
            <a:spLocks noGrp="1"/>
          </p:cNvSpPr>
          <p:nvPr>
            <p:ph type="body" idx="1"/>
          </p:nvPr>
        </p:nvSpPr>
        <p:spPr>
          <a:xfrm>
            <a:off x="609598" y="1600200"/>
            <a:ext cx="7391401"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Centric Consulting</a:t>
            </a:r>
            <a:r>
              <a:rPr lang="en-US" i="0">
                <a:latin typeface="Times New Roman"/>
                <a:ea typeface="Times New Roman"/>
                <a:cs typeface="Times New Roman"/>
                <a:sym typeface="Times New Roman"/>
              </a:rPr>
              <a:t>  Pvt. Ltd is a well-known </a:t>
            </a:r>
            <a:r>
              <a:rPr lang="en-US">
                <a:latin typeface="Times New Roman"/>
                <a:ea typeface="Times New Roman"/>
                <a:cs typeface="Times New Roman"/>
                <a:sym typeface="Times New Roman"/>
              </a:rPr>
              <a:t>software company , they have become famous in a very short span of time due to their software development approach .</a:t>
            </a:r>
            <a:endParaRPr/>
          </a:p>
          <a:p>
            <a:pPr marL="342900" lvl="0" indent="-342900" algn="l" rtl="0">
              <a:spcBef>
                <a:spcPts val="1000"/>
              </a:spcBef>
              <a:spcAft>
                <a:spcPts val="0"/>
              </a:spcAft>
              <a:buSzPts val="1440"/>
              <a:buChar char="►"/>
            </a:pPr>
            <a:r>
              <a:rPr lang="en-US">
                <a:solidFill>
                  <a:srgbClr val="1D2B36"/>
                </a:solidFill>
                <a:latin typeface="Times New Roman"/>
                <a:ea typeface="Times New Roman"/>
                <a:cs typeface="Times New Roman"/>
                <a:sym typeface="Times New Roman"/>
              </a:rPr>
              <a:t>Customers </a:t>
            </a:r>
            <a:r>
              <a:rPr lang="en-US" b="0" i="0">
                <a:solidFill>
                  <a:srgbClr val="1D2B36"/>
                </a:solidFill>
                <a:latin typeface="Times New Roman"/>
                <a:ea typeface="Times New Roman"/>
                <a:cs typeface="Times New Roman"/>
                <a:sym typeface="Times New Roman"/>
              </a:rPr>
              <a:t>come to them with a requirement for a software that would interface with their software , one of which had over 35,000 employees, for procurement, invoicing, and payment.</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The key features of the development cycle are as follows:-</a:t>
            </a:r>
            <a:endParaRPr/>
          </a:p>
          <a:p>
            <a:pPr marL="342900" lvl="0" indent="-342900" algn="l" rtl="0">
              <a:spcBef>
                <a:spcPts val="1000"/>
              </a:spcBef>
              <a:spcAft>
                <a:spcPts val="0"/>
              </a:spcAft>
              <a:buSzPts val="1440"/>
              <a:buFont typeface="Noto Sans Symbols"/>
              <a:buChar char="▪"/>
            </a:pPr>
            <a:r>
              <a:rPr lang="en-US" i="0">
                <a:latin typeface="Times New Roman"/>
                <a:ea typeface="Times New Roman"/>
                <a:cs typeface="Times New Roman"/>
                <a:sym typeface="Times New Roman"/>
              </a:rPr>
              <a:t>fast-paced development projects, which are completed within in 60 to 90 days.</a:t>
            </a:r>
            <a:endParaRPr/>
          </a:p>
          <a:p>
            <a:pPr marL="342900" lvl="0" indent="-342900" algn="l" rtl="0">
              <a:spcBef>
                <a:spcPts val="1000"/>
              </a:spcBef>
              <a:spcAft>
                <a:spcPts val="0"/>
              </a:spcAft>
              <a:buSzPts val="1440"/>
              <a:buFont typeface="Noto Sans Symbols"/>
              <a:buChar char="▪"/>
            </a:pPr>
            <a:r>
              <a:rPr lang="en-US" i="0">
                <a:latin typeface="Times New Roman"/>
                <a:ea typeface="Times New Roman"/>
                <a:cs typeface="Times New Roman"/>
                <a:sym typeface="Times New Roman"/>
              </a:rPr>
              <a:t>With every module of the software, they perform Business  modelling </a:t>
            </a:r>
            <a:r>
              <a:rPr lang="en-US">
                <a:latin typeface="Times New Roman"/>
                <a:ea typeface="Times New Roman"/>
                <a:cs typeface="Times New Roman"/>
                <a:sym typeface="Times New Roman"/>
              </a:rPr>
              <a:t>,Data modelling , Process modelling  ,the application is generated and then tested .</a:t>
            </a:r>
            <a:endParaRPr i="0">
              <a:latin typeface="Times New Roman"/>
              <a:ea typeface="Times New Roman"/>
              <a:cs typeface="Times New Roman"/>
              <a:sym typeface="Times New Roman"/>
            </a:endParaRPr>
          </a:p>
          <a:p>
            <a:pPr marL="342900" lvl="0" indent="-342900" algn="l" rtl="0">
              <a:spcBef>
                <a:spcPts val="1000"/>
              </a:spcBef>
              <a:spcAft>
                <a:spcPts val="0"/>
              </a:spcAft>
              <a:buSzPts val="1440"/>
              <a:buFont typeface="Noto Sans Symbols"/>
              <a:buChar char="▪"/>
            </a:pPr>
            <a:r>
              <a:rPr lang="en-US" i="0">
                <a:latin typeface="Times New Roman"/>
                <a:ea typeface="Times New Roman"/>
                <a:cs typeface="Times New Roman"/>
                <a:sym typeface="Times New Roman"/>
              </a:rPr>
              <a:t>The Application generation makes use of reusability concepts and  high automated tools . </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4"/>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RAD</a:t>
            </a:r>
            <a:endParaRPr/>
          </a:p>
        </p:txBody>
      </p:sp>
      <p:pic>
        <p:nvPicPr>
          <p:cNvPr id="550" name="Google Shape;550;p44" descr="Diagram&#10;&#10;Description automatically generated"/>
          <p:cNvPicPr preferRelativeResize="0">
            <a:picLocks noGrp="1"/>
          </p:cNvPicPr>
          <p:nvPr>
            <p:ph type="body" idx="1"/>
          </p:nvPr>
        </p:nvPicPr>
        <p:blipFill rotWithShape="1">
          <a:blip r:embed="rId3">
            <a:alphaModFix/>
          </a:blip>
          <a:srcRect/>
          <a:stretch/>
        </p:blipFill>
        <p:spPr>
          <a:xfrm>
            <a:off x="533400" y="685800"/>
            <a:ext cx="6705599" cy="57150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5"/>
          <p:cNvSpPr txBox="1">
            <a:spLocks noGrp="1"/>
          </p:cNvSpPr>
          <p:nvPr>
            <p:ph type="title"/>
          </p:nvPr>
        </p:nvSpPr>
        <p:spPr>
          <a:xfrm>
            <a:off x="533400" y="457200"/>
            <a:ext cx="82296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sz="3600"/>
              <a:t>Rapid Application Development</a:t>
            </a:r>
            <a:br>
              <a:rPr lang="en-US" sz="3600"/>
            </a:br>
            <a:r>
              <a:rPr lang="en-US" sz="3600"/>
              <a:t>(RAD) Model</a:t>
            </a:r>
            <a:endParaRPr sz="3600"/>
          </a:p>
        </p:txBody>
      </p:sp>
      <p:sp>
        <p:nvSpPr>
          <p:cNvPr id="556" name="Google Shape;556;p45"/>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a:solidFill>
                  <a:srgbClr val="0000FF"/>
                </a:solidFill>
              </a:rPr>
              <a:t>Emphasizes an extremely short development cycle.</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 The RAD model is a </a:t>
            </a:r>
            <a:r>
              <a:rPr lang="en-US" b="1" u="sng">
                <a:solidFill>
                  <a:srgbClr val="BFE471"/>
                </a:solidFill>
              </a:rPr>
              <a:t>high-speed adaptation of the linear sequential model</a:t>
            </a:r>
            <a:r>
              <a:rPr lang="en-US" b="1">
                <a:solidFill>
                  <a:srgbClr val="BFE471"/>
                </a:solidFill>
              </a:rPr>
              <a:t> </a:t>
            </a:r>
            <a:endParaRPr/>
          </a:p>
          <a:p>
            <a:pPr marL="342900" lvl="0" indent="-251459" algn="l" rtl="0">
              <a:spcBef>
                <a:spcPts val="1000"/>
              </a:spcBef>
              <a:spcAft>
                <a:spcPts val="0"/>
              </a:spcAft>
              <a:buSzPts val="1440"/>
              <a:buNone/>
            </a:pPr>
            <a:endParaRPr b="1">
              <a:solidFill>
                <a:srgbClr val="BFE471"/>
              </a:solidFill>
            </a:endParaRPr>
          </a:p>
          <a:p>
            <a:pPr marL="342900" lvl="0" indent="-342900" algn="l" rtl="0">
              <a:spcBef>
                <a:spcPts val="1000"/>
              </a:spcBef>
              <a:spcAft>
                <a:spcPts val="0"/>
              </a:spcAft>
              <a:buSzPts val="1440"/>
              <a:buChar char="►"/>
            </a:pPr>
            <a:r>
              <a:rPr lang="en-US" b="1">
                <a:solidFill>
                  <a:srgbClr val="BFE471"/>
                </a:solidFill>
              </a:rPr>
              <a:t>R</a:t>
            </a:r>
            <a:r>
              <a:rPr lang="en-US" b="1">
                <a:solidFill>
                  <a:srgbClr val="00B0F0"/>
                </a:solidFill>
              </a:rPr>
              <a:t>apid development is achieved by using </a:t>
            </a:r>
            <a:r>
              <a:rPr lang="en-US" b="1">
                <a:solidFill>
                  <a:srgbClr val="FF0000"/>
                </a:solidFill>
              </a:rPr>
              <a:t>component-based construction</a:t>
            </a:r>
            <a:r>
              <a:rPr lang="en-US" b="1"/>
              <a:t>.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u="sng">
                <a:solidFill>
                  <a:schemeClr val="accent6"/>
                </a:solidFill>
              </a:rPr>
              <a:t>If requirements are well understood </a:t>
            </a:r>
            <a:r>
              <a:rPr lang="en-US" b="1">
                <a:solidFill>
                  <a:schemeClr val="accent6"/>
                </a:solidFill>
              </a:rPr>
              <a:t>and </a:t>
            </a:r>
            <a:r>
              <a:rPr lang="en-US" b="1" u="sng">
                <a:solidFill>
                  <a:schemeClr val="accent6"/>
                </a:solidFill>
              </a:rPr>
              <a:t>project scope is constrained</a:t>
            </a:r>
            <a:r>
              <a:rPr lang="en-US"/>
              <a:t>, the RAD model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a:solidFill>
                  <a:srgbClr val="0070C0"/>
                </a:solidFill>
              </a:rPr>
              <a:t>Enables a development team to create a fully functional system within </a:t>
            </a:r>
            <a:r>
              <a:rPr lang="en-US" b="1" u="sng">
                <a:solidFill>
                  <a:srgbClr val="00B050"/>
                </a:solidFill>
              </a:rPr>
              <a:t>60-90 days</a:t>
            </a:r>
            <a:r>
              <a:rPr lang="en-US" u="sng">
                <a:solidFill>
                  <a:srgbClr val="00B050"/>
                </a:solidFill>
              </a:rPr>
              <a:t>. </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6"/>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Font typeface="Trebuchet MS"/>
              <a:buNone/>
            </a:pPr>
            <a:r>
              <a:rPr lang="en-US" sz="2400"/>
              <a:t>Used primarily </a:t>
            </a:r>
            <a:r>
              <a:rPr lang="en-US" sz="2400">
                <a:solidFill>
                  <a:srgbClr val="0000FF"/>
                </a:solidFill>
              </a:rPr>
              <a:t>for information system applications</a:t>
            </a:r>
            <a:r>
              <a:rPr lang="en-US" sz="2400"/>
              <a:t>, the RAD approach encompasses the following phases :</a:t>
            </a:r>
            <a:endParaRPr sz="2400"/>
          </a:p>
        </p:txBody>
      </p:sp>
      <p:sp>
        <p:nvSpPr>
          <p:cNvPr id="562" name="Google Shape;562;p46"/>
          <p:cNvSpPr txBox="1">
            <a:spLocks noGrp="1"/>
          </p:cNvSpPr>
          <p:nvPr>
            <p:ph type="body" idx="1"/>
          </p:nvPr>
        </p:nvSpPr>
        <p:spPr>
          <a:xfrm>
            <a:off x="457200" y="18288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u="sng">
                <a:solidFill>
                  <a:srgbClr val="FF0000"/>
                </a:solidFill>
              </a:rPr>
              <a:t>Business modeling</a:t>
            </a:r>
            <a:r>
              <a:rPr lang="en-US" b="1">
                <a:solidFill>
                  <a:srgbClr val="FF0000"/>
                </a:solidFill>
              </a:rPr>
              <a:t> :</a:t>
            </a:r>
            <a:r>
              <a:rPr lang="en-US">
                <a:solidFill>
                  <a:srgbClr val="FF0000"/>
                </a:solidFill>
              </a:rPr>
              <a:t> </a:t>
            </a:r>
            <a:r>
              <a:rPr lang="en-US" b="1">
                <a:solidFill>
                  <a:srgbClr val="0000FF"/>
                </a:solidFill>
              </a:rPr>
              <a:t>The information flow among business functions is modeled </a:t>
            </a:r>
            <a:r>
              <a:rPr lang="en-US"/>
              <a:t>so as to understand the following: </a:t>
            </a:r>
            <a:endParaRPr/>
          </a:p>
          <a:p>
            <a:pPr marL="342900" lvl="0" indent="-342900" algn="l" rtl="0">
              <a:spcBef>
                <a:spcPts val="1000"/>
              </a:spcBef>
              <a:spcAft>
                <a:spcPts val="0"/>
              </a:spcAft>
              <a:buSzPts val="1440"/>
              <a:buNone/>
            </a:pPr>
            <a:r>
              <a:rPr lang="en-US"/>
              <a:t>i)    </a:t>
            </a:r>
            <a:r>
              <a:rPr lang="en-US">
                <a:solidFill>
                  <a:srgbClr val="CB03B3"/>
                </a:solidFill>
              </a:rPr>
              <a:t>The information that drives the business process </a:t>
            </a:r>
            <a:endParaRPr/>
          </a:p>
          <a:p>
            <a:pPr marL="342900" lvl="0" indent="-342900" algn="l" rtl="0">
              <a:spcBef>
                <a:spcPts val="1000"/>
              </a:spcBef>
              <a:spcAft>
                <a:spcPts val="0"/>
              </a:spcAft>
              <a:buSzPts val="1440"/>
              <a:buNone/>
            </a:pPr>
            <a:r>
              <a:rPr lang="en-US"/>
              <a:t>ii)   </a:t>
            </a:r>
            <a:r>
              <a:rPr lang="en-US">
                <a:solidFill>
                  <a:srgbClr val="00B0F0"/>
                </a:solidFill>
              </a:rPr>
              <a:t>The information generated. </a:t>
            </a:r>
            <a:endParaRPr/>
          </a:p>
          <a:p>
            <a:pPr marL="342900" lvl="0" indent="-342900" algn="l" rtl="0">
              <a:spcBef>
                <a:spcPts val="1000"/>
              </a:spcBef>
              <a:spcAft>
                <a:spcPts val="0"/>
              </a:spcAft>
              <a:buSzPts val="1440"/>
              <a:buNone/>
            </a:pPr>
            <a:r>
              <a:rPr lang="en-US"/>
              <a:t>iii)  The </a:t>
            </a:r>
            <a:r>
              <a:rPr lang="en-US" b="1">
                <a:solidFill>
                  <a:srgbClr val="BFE471"/>
                </a:solidFill>
              </a:rPr>
              <a:t>source</a:t>
            </a:r>
            <a:r>
              <a:rPr lang="en-US"/>
              <a:t> and </a:t>
            </a:r>
            <a:r>
              <a:rPr lang="en-US" b="1">
                <a:solidFill>
                  <a:srgbClr val="F0D576"/>
                </a:solidFill>
              </a:rPr>
              <a:t>destination</a:t>
            </a:r>
            <a:r>
              <a:rPr lang="en-US"/>
              <a:t> of the information generated. </a:t>
            </a:r>
            <a:endParaRPr/>
          </a:p>
          <a:p>
            <a:pPr marL="342900" lvl="0" indent="-342900" algn="l" rtl="0">
              <a:spcBef>
                <a:spcPts val="1000"/>
              </a:spcBef>
              <a:spcAft>
                <a:spcPts val="0"/>
              </a:spcAft>
              <a:buSzPts val="1440"/>
              <a:buNone/>
            </a:pPr>
            <a:r>
              <a:rPr lang="en-US"/>
              <a:t>iv)  </a:t>
            </a:r>
            <a:r>
              <a:rPr lang="en-US" b="1">
                <a:solidFill>
                  <a:srgbClr val="00B050"/>
                </a:solidFill>
              </a:rPr>
              <a:t>The processes that affect this information.</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7"/>
          <p:cNvSpPr txBox="1">
            <a:spLocks noGrp="1"/>
          </p:cNvSpPr>
          <p:nvPr>
            <p:ph type="title"/>
          </p:nvPr>
        </p:nvSpPr>
        <p:spPr>
          <a:xfrm>
            <a:off x="457200" y="381000"/>
            <a:ext cx="8229600" cy="533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RAD</a:t>
            </a:r>
            <a:endParaRPr/>
          </a:p>
        </p:txBody>
      </p:sp>
      <p:sp>
        <p:nvSpPr>
          <p:cNvPr id="568" name="Google Shape;568;p47"/>
          <p:cNvSpPr txBox="1">
            <a:spLocks noGrp="1"/>
          </p:cNvSpPr>
          <p:nvPr>
            <p:ph type="body" idx="1"/>
          </p:nvPr>
        </p:nvSpPr>
        <p:spPr>
          <a:xfrm>
            <a:off x="457200" y="1295400"/>
            <a:ext cx="8229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u="sng">
                <a:solidFill>
                  <a:srgbClr val="FF0000"/>
                </a:solidFill>
              </a:rPr>
              <a:t>Data modeling</a:t>
            </a:r>
            <a:r>
              <a:rPr lang="en-US" b="1">
                <a:solidFill>
                  <a:srgbClr val="FF0000"/>
                </a:solidFill>
              </a:rPr>
              <a:t> :</a:t>
            </a:r>
            <a:endParaRPr/>
          </a:p>
          <a:p>
            <a:pPr marL="342900" lvl="0" indent="-342900" algn="l" rtl="0">
              <a:spcBef>
                <a:spcPts val="1000"/>
              </a:spcBef>
              <a:spcAft>
                <a:spcPts val="0"/>
              </a:spcAft>
              <a:buSzPts val="1440"/>
              <a:buNone/>
            </a:pPr>
            <a:r>
              <a:rPr lang="en-US" b="1"/>
              <a:t>   </a:t>
            </a:r>
            <a:r>
              <a:rPr lang="en-US"/>
              <a:t> The </a:t>
            </a:r>
            <a:r>
              <a:rPr lang="en-US" b="1">
                <a:solidFill>
                  <a:srgbClr val="E97617"/>
                </a:solidFill>
              </a:rPr>
              <a:t>information flow defined</a:t>
            </a:r>
            <a:r>
              <a:rPr lang="en-US"/>
              <a:t>, </a:t>
            </a:r>
            <a:r>
              <a:rPr lang="en-US" b="1">
                <a:solidFill>
                  <a:srgbClr val="F0D576"/>
                </a:solidFill>
              </a:rPr>
              <a:t>is refined into 		</a:t>
            </a:r>
            <a:r>
              <a:rPr lang="en-US" b="1">
                <a:solidFill>
                  <a:srgbClr val="7030A0"/>
                </a:solidFill>
              </a:rPr>
              <a:t>a set of </a:t>
            </a:r>
            <a:r>
              <a:rPr lang="en-US" b="1" u="sng">
                <a:solidFill>
                  <a:srgbClr val="7030A0"/>
                </a:solidFill>
              </a:rPr>
              <a:t>Data objects</a:t>
            </a:r>
            <a:r>
              <a:rPr lang="en-US" b="1" u="sng">
                <a:solidFill>
                  <a:srgbClr val="F0D576"/>
                </a:solidFill>
              </a:rPr>
              <a:t> </a:t>
            </a:r>
            <a:r>
              <a:rPr lang="en-US">
                <a:solidFill>
                  <a:srgbClr val="F0D576"/>
                </a:solidFill>
              </a:rPr>
              <a:t>that are needed to support the business</a:t>
            </a:r>
            <a:r>
              <a:rPr lang="en-US"/>
              <a:t>.</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 The </a:t>
            </a:r>
            <a:r>
              <a:rPr lang="en-US" b="1">
                <a:solidFill>
                  <a:srgbClr val="00B050"/>
                </a:solidFill>
              </a:rPr>
              <a:t>attributes of each object are identified </a:t>
            </a:r>
            <a:r>
              <a:rPr lang="en-US"/>
              <a:t>and the </a:t>
            </a:r>
            <a:r>
              <a:rPr lang="en-US" b="1">
                <a:solidFill>
                  <a:srgbClr val="00B0F0"/>
                </a:solidFill>
              </a:rPr>
              <a:t>relationships between these objects are defined</a:t>
            </a:r>
            <a:r>
              <a:rPr lang="en-US" b="1"/>
              <a:t>. </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8"/>
          <p:cNvSpPr txBox="1">
            <a:spLocks noGrp="1"/>
          </p:cNvSpPr>
          <p:nvPr>
            <p:ph type="title"/>
          </p:nvPr>
        </p:nvSpPr>
        <p:spPr>
          <a:xfrm>
            <a:off x="457200" y="304800"/>
            <a:ext cx="8229600" cy="533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RAD</a:t>
            </a:r>
            <a:endParaRPr/>
          </a:p>
        </p:txBody>
      </p:sp>
      <p:sp>
        <p:nvSpPr>
          <p:cNvPr id="574" name="Google Shape;574;p48"/>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u="sng">
                <a:solidFill>
                  <a:srgbClr val="FF0000"/>
                </a:solidFill>
              </a:rPr>
              <a:t>Process modeling</a:t>
            </a:r>
            <a:r>
              <a:rPr lang="en-US" b="1">
                <a:solidFill>
                  <a:srgbClr val="FF0000"/>
                </a:solidFill>
              </a:rPr>
              <a:t>:</a:t>
            </a:r>
            <a:r>
              <a:rPr lang="en-US">
                <a:solidFill>
                  <a:srgbClr val="FF0000"/>
                </a:solidFill>
              </a:rPr>
              <a:t>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        The </a:t>
            </a:r>
            <a:r>
              <a:rPr lang="en-US" b="1">
                <a:solidFill>
                  <a:srgbClr val="FF0000"/>
                </a:solidFill>
              </a:rPr>
              <a:t>data objects </a:t>
            </a:r>
            <a:r>
              <a:rPr lang="en-US"/>
              <a:t>defined </a:t>
            </a:r>
            <a:r>
              <a:rPr lang="en-US" b="1" u="sng">
                <a:solidFill>
                  <a:srgbClr val="0070C0"/>
                </a:solidFill>
              </a:rPr>
              <a:t>are transformed to achieve the information flow </a:t>
            </a:r>
            <a:r>
              <a:rPr lang="en-US">
                <a:solidFill>
                  <a:srgbClr val="F0D576"/>
                </a:solidFill>
              </a:rPr>
              <a:t>necessary to implement a business function</a:t>
            </a:r>
            <a:r>
              <a:rPr lang="en-US"/>
              <a:t>. </a:t>
            </a:r>
            <a:endParaRPr/>
          </a:p>
          <a:p>
            <a:pPr marL="342900" lvl="0" indent="-251459" algn="l" rtl="0">
              <a:spcBef>
                <a:spcPts val="1000"/>
              </a:spcBef>
              <a:spcAft>
                <a:spcPts val="0"/>
              </a:spcAft>
              <a:buSzPts val="1440"/>
              <a:buNone/>
            </a:pPr>
            <a:endParaRPr u="sng"/>
          </a:p>
          <a:p>
            <a:pPr marL="342900" lvl="0" indent="-342900" algn="l" rtl="0">
              <a:spcBef>
                <a:spcPts val="1000"/>
              </a:spcBef>
              <a:spcAft>
                <a:spcPts val="0"/>
              </a:spcAft>
              <a:buSzPts val="1440"/>
              <a:buChar char="►"/>
            </a:pPr>
            <a:r>
              <a:rPr lang="en-US" b="1" u="sng">
                <a:solidFill>
                  <a:srgbClr val="00B050"/>
                </a:solidFill>
              </a:rPr>
              <a:t>Processing descriptions </a:t>
            </a:r>
            <a:r>
              <a:rPr lang="en-US" b="1">
                <a:solidFill>
                  <a:srgbClr val="00B050"/>
                </a:solidFill>
              </a:rPr>
              <a:t>are created for data manipulation.</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9"/>
          <p:cNvSpPr txBox="1">
            <a:spLocks noGrp="1"/>
          </p:cNvSpPr>
          <p:nvPr>
            <p:ph type="title"/>
          </p:nvPr>
        </p:nvSpPr>
        <p:spPr>
          <a:xfrm>
            <a:off x="457200" y="304800"/>
            <a:ext cx="8229600" cy="609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RAD</a:t>
            </a:r>
            <a:endParaRPr/>
          </a:p>
        </p:txBody>
      </p:sp>
      <p:sp>
        <p:nvSpPr>
          <p:cNvPr id="580" name="Google Shape;580;p49"/>
          <p:cNvSpPr txBox="1">
            <a:spLocks noGrp="1"/>
          </p:cNvSpPr>
          <p:nvPr>
            <p:ph type="body" idx="1"/>
          </p:nvPr>
        </p:nvSpPr>
        <p:spPr>
          <a:xfrm>
            <a:off x="457200" y="1219200"/>
            <a:ext cx="82296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u="sng">
                <a:solidFill>
                  <a:srgbClr val="FF0000"/>
                </a:solidFill>
              </a:rPr>
              <a:t>Application generation</a:t>
            </a:r>
            <a:r>
              <a:rPr lang="en-US" b="1">
                <a:solidFill>
                  <a:srgbClr val="FF0000"/>
                </a:solidFill>
              </a:rPr>
              <a:t> :</a:t>
            </a:r>
            <a:r>
              <a:rPr lang="en-US">
                <a:solidFill>
                  <a:srgbClr val="FF0000"/>
                </a:solidFill>
              </a:rPr>
              <a:t> </a:t>
            </a:r>
            <a:endParaRPr/>
          </a:p>
          <a:p>
            <a:pPr marL="342900" lvl="0" indent="-342900" algn="l" rtl="0">
              <a:spcBef>
                <a:spcPts val="1000"/>
              </a:spcBef>
              <a:spcAft>
                <a:spcPts val="0"/>
              </a:spcAft>
              <a:buSzPts val="1440"/>
              <a:buNone/>
            </a:pPr>
            <a:r>
              <a:rPr lang="en-US" b="1">
                <a:solidFill>
                  <a:srgbClr val="00B050"/>
                </a:solidFill>
              </a:rPr>
              <a:t>create reusable components.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b="1">
                <a:solidFill>
                  <a:srgbClr val="0000FF"/>
                </a:solidFill>
              </a:rPr>
              <a:t>The actual system is built </a:t>
            </a:r>
            <a:r>
              <a:rPr lang="en-US"/>
              <a:t>and</a:t>
            </a:r>
            <a:endParaRPr/>
          </a:p>
          <a:p>
            <a:pPr marL="342900" lvl="0" indent="-342900" algn="l" rtl="0">
              <a:spcBef>
                <a:spcPts val="1000"/>
              </a:spcBef>
              <a:spcAft>
                <a:spcPts val="0"/>
              </a:spcAft>
              <a:buSzPts val="1440"/>
              <a:buNone/>
            </a:pPr>
            <a:r>
              <a:rPr lang="en-US"/>
              <a:t> </a:t>
            </a:r>
            <a:r>
              <a:rPr lang="en-US" b="1">
                <a:solidFill>
                  <a:srgbClr val="CB03B3"/>
                </a:solidFill>
              </a:rPr>
              <a:t>coding is done by using automation tools to convert process </a:t>
            </a:r>
            <a:r>
              <a:rPr lang="en-US"/>
              <a:t>and </a:t>
            </a:r>
            <a:r>
              <a:rPr lang="en-US" b="1">
                <a:solidFill>
                  <a:srgbClr val="E97617"/>
                </a:solidFill>
              </a:rPr>
              <a:t>data models into actual prototypes.</a:t>
            </a:r>
            <a:endParaRPr/>
          </a:p>
          <a:p>
            <a:pPr marL="342900" lvl="0" indent="-342900"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3600"/>
              <a:buFont typeface="Trebuchet MS"/>
              <a:buNone/>
            </a:pPr>
            <a:r>
              <a:rPr lang="en-US">
                <a:solidFill>
                  <a:srgbClr val="FF0000"/>
                </a:solidFill>
              </a:rPr>
              <a:t>1. Planning Phase </a:t>
            </a:r>
            <a:endParaRPr>
              <a:solidFill>
                <a:srgbClr val="FF0000"/>
              </a:solidFill>
            </a:endParaRPr>
          </a:p>
        </p:txBody>
      </p:sp>
      <p:sp>
        <p:nvSpPr>
          <p:cNvPr id="228" name="Google Shape;228;p5"/>
          <p:cNvSpPr txBox="1">
            <a:spLocks noGrp="1"/>
          </p:cNvSpPr>
          <p:nvPr>
            <p:ph type="body" idx="1"/>
          </p:nvPr>
        </p:nvSpPr>
        <p:spPr>
          <a:xfrm>
            <a:off x="228600" y="1295400"/>
            <a:ext cx="89154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a:t>Following are the activities of the Planning Phase: </a:t>
            </a:r>
            <a:endParaRPr/>
          </a:p>
          <a:p>
            <a:pPr marL="342900" lvl="0" indent="-342900" algn="l" rtl="0">
              <a:spcBef>
                <a:spcPts val="1000"/>
              </a:spcBef>
              <a:spcAft>
                <a:spcPts val="0"/>
              </a:spcAft>
              <a:buSzPts val="2560"/>
              <a:buNone/>
            </a:pPr>
            <a:r>
              <a:rPr lang="en-US" sz="3200" b="1">
                <a:solidFill>
                  <a:srgbClr val="0070C0"/>
                </a:solidFill>
              </a:rPr>
              <a:t>i] Define the Problem </a:t>
            </a:r>
            <a:endParaRPr/>
          </a:p>
          <a:p>
            <a:pPr marL="342900" lvl="0" indent="-342900" algn="l" rtl="0">
              <a:spcBef>
                <a:spcPts val="1000"/>
              </a:spcBef>
              <a:spcAft>
                <a:spcPts val="0"/>
              </a:spcAft>
              <a:buSzPts val="1440"/>
              <a:buNone/>
            </a:pPr>
            <a:r>
              <a:rPr lang="en-US"/>
              <a:t>    -  </a:t>
            </a:r>
            <a:r>
              <a:rPr lang="en-US" b="1">
                <a:solidFill>
                  <a:srgbClr val="00B050"/>
                </a:solidFill>
              </a:rPr>
              <a:t>Meeting</a:t>
            </a:r>
            <a:r>
              <a:rPr lang="en-US"/>
              <a:t> the Users </a:t>
            </a:r>
            <a:endParaRPr/>
          </a:p>
          <a:p>
            <a:pPr marL="342900" lvl="0" indent="-342900" algn="l" rtl="0">
              <a:spcBef>
                <a:spcPts val="1000"/>
              </a:spcBef>
              <a:spcAft>
                <a:spcPts val="0"/>
              </a:spcAft>
              <a:buSzPts val="1440"/>
              <a:buNone/>
            </a:pPr>
            <a:r>
              <a:rPr lang="en-US"/>
              <a:t>    -  Determine </a:t>
            </a:r>
            <a:r>
              <a:rPr lang="en-US" b="1">
                <a:solidFill>
                  <a:srgbClr val="00B050"/>
                </a:solidFill>
              </a:rPr>
              <a:t>scope</a:t>
            </a:r>
            <a:r>
              <a:rPr lang="en-US"/>
              <a:t> of Problem </a:t>
            </a:r>
            <a:endParaRPr/>
          </a:p>
          <a:p>
            <a:pPr marL="342900" lvl="0" indent="-342900" algn="l" rtl="0">
              <a:spcBef>
                <a:spcPts val="1000"/>
              </a:spcBef>
              <a:spcAft>
                <a:spcPts val="0"/>
              </a:spcAft>
              <a:buSzPts val="1440"/>
              <a:buNone/>
            </a:pPr>
            <a:r>
              <a:rPr lang="en-US"/>
              <a:t>    -  Define System </a:t>
            </a:r>
            <a:r>
              <a:rPr lang="en-US" b="1">
                <a:solidFill>
                  <a:srgbClr val="00B050"/>
                </a:solidFill>
              </a:rPr>
              <a:t>capabilities</a:t>
            </a:r>
            <a:r>
              <a:rPr lang="en-US" b="1">
                <a:solidFill>
                  <a:srgbClr val="FF0000"/>
                </a:solidFill>
              </a:rPr>
              <a:t>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2560"/>
              <a:buNone/>
            </a:pPr>
            <a:r>
              <a:rPr lang="en-US" sz="3200" b="1">
                <a:solidFill>
                  <a:srgbClr val="0070C0"/>
                </a:solidFill>
              </a:rPr>
              <a:t>ii] Confirm Project Feasibility : </a:t>
            </a:r>
            <a:endParaRPr/>
          </a:p>
          <a:p>
            <a:pPr marL="342900" lvl="0" indent="-342900" algn="l" rtl="0">
              <a:spcBef>
                <a:spcPts val="1000"/>
              </a:spcBef>
              <a:spcAft>
                <a:spcPts val="0"/>
              </a:spcAft>
              <a:buSzPts val="1440"/>
              <a:buNone/>
            </a:pPr>
            <a:r>
              <a:rPr lang="en-US"/>
              <a:t>    -  Identify </a:t>
            </a:r>
            <a:r>
              <a:rPr lang="en-US" b="1">
                <a:solidFill>
                  <a:srgbClr val="00B050"/>
                </a:solidFill>
              </a:rPr>
              <a:t>intangible costs &amp; benefits </a:t>
            </a:r>
            <a:endParaRPr/>
          </a:p>
          <a:p>
            <a:pPr marL="342900" lvl="0" indent="-342900" algn="l" rtl="0">
              <a:spcBef>
                <a:spcPts val="1000"/>
              </a:spcBef>
              <a:spcAft>
                <a:spcPts val="0"/>
              </a:spcAft>
              <a:buSzPts val="1440"/>
              <a:buNone/>
            </a:pPr>
            <a:r>
              <a:rPr lang="en-US"/>
              <a:t>    -  Estimate tangible, developmental, &amp; operational 	costs </a:t>
            </a:r>
            <a:endParaRPr/>
          </a:p>
          <a:p>
            <a:pPr marL="342900" lvl="0" indent="-342900" algn="l" rtl="0">
              <a:spcBef>
                <a:spcPts val="1000"/>
              </a:spcBef>
              <a:spcAft>
                <a:spcPts val="0"/>
              </a:spcAft>
              <a:buSzPts val="1440"/>
              <a:buNone/>
            </a:pPr>
            <a:r>
              <a:rPr lang="en-US"/>
              <a:t>    -  Calculate </a:t>
            </a:r>
            <a:r>
              <a:rPr lang="en-US" b="1">
                <a:solidFill>
                  <a:srgbClr val="00B050"/>
                </a:solidFill>
              </a:rPr>
              <a:t>NPV, ROI, Payback </a:t>
            </a:r>
            <a:endParaRPr/>
          </a:p>
          <a:p>
            <a:pPr marL="342900" lvl="0" indent="-342900" algn="l" rtl="0">
              <a:spcBef>
                <a:spcPts val="1000"/>
              </a:spcBef>
              <a:spcAft>
                <a:spcPts val="0"/>
              </a:spcAft>
              <a:buSzPts val="1440"/>
              <a:buNone/>
            </a:pPr>
            <a:r>
              <a:rPr lang="en-US"/>
              <a:t>    -  Consider </a:t>
            </a:r>
            <a:r>
              <a:rPr lang="en-US" b="1">
                <a:solidFill>
                  <a:srgbClr val="00B050"/>
                </a:solidFill>
              </a:rPr>
              <a:t>technical, cultural, schedule feasibility </a:t>
            </a:r>
            <a:r>
              <a:rPr lang="en-US"/>
              <a:t>of the   	Project  </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0"/>
          <p:cNvSpPr txBox="1">
            <a:spLocks noGrp="1"/>
          </p:cNvSpPr>
          <p:nvPr>
            <p:ph type="title"/>
          </p:nvPr>
        </p:nvSpPr>
        <p:spPr>
          <a:xfrm>
            <a:off x="457200" y="304800"/>
            <a:ext cx="8229600" cy="609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RAD</a:t>
            </a:r>
            <a:endParaRPr/>
          </a:p>
        </p:txBody>
      </p:sp>
      <p:sp>
        <p:nvSpPr>
          <p:cNvPr id="586" name="Google Shape;586;p50"/>
          <p:cNvSpPr txBox="1">
            <a:spLocks noGrp="1"/>
          </p:cNvSpPr>
          <p:nvPr>
            <p:ph type="body" idx="1"/>
          </p:nvPr>
        </p:nvSpPr>
        <p:spPr>
          <a:xfrm>
            <a:off x="304800" y="1219200"/>
            <a:ext cx="83820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a:solidFill>
                  <a:srgbClr val="FF0000"/>
                </a:solidFill>
              </a:rPr>
              <a:t>  </a:t>
            </a:r>
            <a:r>
              <a:rPr lang="en-US" sz="3000" b="1" u="sng">
                <a:solidFill>
                  <a:srgbClr val="FF0000"/>
                </a:solidFill>
              </a:rPr>
              <a:t>Testing and turnover</a:t>
            </a:r>
            <a:r>
              <a:rPr lang="en-US" sz="3000">
                <a:solidFill>
                  <a:srgbClr val="FF0000"/>
                </a:solidFill>
              </a:rPr>
              <a:t>: </a:t>
            </a:r>
            <a:endParaRPr/>
          </a:p>
          <a:p>
            <a:pPr marL="342900" lvl="0" indent="-342900" algn="l" rtl="0">
              <a:spcBef>
                <a:spcPts val="1000"/>
              </a:spcBef>
              <a:spcAft>
                <a:spcPts val="0"/>
              </a:spcAft>
              <a:buSzPts val="1440"/>
              <a:buNone/>
            </a:pPr>
            <a:r>
              <a:rPr lang="en-US"/>
              <a:t>Since RAD emphasizes reuse, </a:t>
            </a:r>
            <a:r>
              <a:rPr lang="en-US" b="1">
                <a:solidFill>
                  <a:srgbClr val="0000FF"/>
                </a:solidFill>
              </a:rPr>
              <a:t>most of the components have  already been tested. </a:t>
            </a:r>
            <a:endParaRPr/>
          </a:p>
          <a:p>
            <a:pPr marL="342900" lvl="0" indent="-342900" algn="l" rtl="0">
              <a:spcBef>
                <a:spcPts val="1000"/>
              </a:spcBef>
              <a:spcAft>
                <a:spcPts val="0"/>
              </a:spcAft>
              <a:buSzPts val="1440"/>
              <a:buNone/>
            </a:pPr>
            <a:endParaRPr b="1">
              <a:solidFill>
                <a:srgbClr val="00B0F0"/>
              </a:solidFill>
            </a:endParaRPr>
          </a:p>
          <a:p>
            <a:pPr marL="342900" lvl="0" indent="-342900" algn="l" rtl="0">
              <a:spcBef>
                <a:spcPts val="1000"/>
              </a:spcBef>
              <a:spcAft>
                <a:spcPts val="0"/>
              </a:spcAft>
              <a:buSzPts val="1440"/>
              <a:buNone/>
            </a:pPr>
            <a:r>
              <a:rPr lang="en-US" b="1">
                <a:solidFill>
                  <a:srgbClr val="CB03B3"/>
                </a:solidFill>
              </a:rPr>
              <a:t>This reduces overall testing time.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None/>
            </a:pPr>
            <a:r>
              <a:rPr lang="en-US"/>
              <a:t>However,</a:t>
            </a:r>
            <a:r>
              <a:rPr lang="en-US">
                <a:solidFill>
                  <a:srgbClr val="BFE471"/>
                </a:solidFill>
              </a:rPr>
              <a:t> </a:t>
            </a:r>
            <a:r>
              <a:rPr lang="en-US" b="1">
                <a:solidFill>
                  <a:srgbClr val="BFE471"/>
                </a:solidFill>
              </a:rPr>
              <a:t>new components must be tested and </a:t>
            </a:r>
            <a:r>
              <a:rPr lang="en-US" b="1">
                <a:solidFill>
                  <a:srgbClr val="FF0000"/>
                </a:solidFill>
              </a:rPr>
              <a:t>all interfaces must be fully exercised. </a:t>
            </a:r>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u="sng">
                <a:solidFill>
                  <a:srgbClr val="00B050"/>
                </a:solidFill>
              </a:rPr>
              <a:t>Each major function can be addressed by a separate RAD team </a:t>
            </a:r>
            <a:r>
              <a:rPr lang="en-US">
                <a:solidFill>
                  <a:srgbClr val="00B050"/>
                </a:solidFill>
              </a:rPr>
              <a:t>and then integrated to form a whole</a:t>
            </a:r>
            <a:r>
              <a:rPr lang="en-US"/>
              <a:t>. </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1"/>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u="sng"/>
              <a:t>Advantages :</a:t>
            </a:r>
            <a:r>
              <a:rPr lang="en-US" sz="3600">
                <a:solidFill>
                  <a:schemeClr val="accent1"/>
                </a:solidFill>
                <a:latin typeface="Trebuchet MS"/>
                <a:ea typeface="Trebuchet MS"/>
                <a:cs typeface="Trebuchet MS"/>
                <a:sym typeface="Trebuchet MS"/>
              </a:rPr>
              <a:t> </a:t>
            </a:r>
            <a:r>
              <a:rPr lang="en-US"/>
              <a:t/>
            </a:r>
            <a:br>
              <a:rPr lang="en-US"/>
            </a:br>
            <a:endParaRPr/>
          </a:p>
        </p:txBody>
      </p:sp>
      <p:sp>
        <p:nvSpPr>
          <p:cNvPr id="592" name="Google Shape;592;p51"/>
          <p:cNvSpPr txBox="1">
            <a:spLocks noGrp="1"/>
          </p:cNvSpPr>
          <p:nvPr>
            <p:ph type="body" idx="1"/>
          </p:nvPr>
        </p:nvSpPr>
        <p:spPr>
          <a:xfrm>
            <a:off x="457200" y="1066800"/>
            <a:ext cx="8229600" cy="556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endParaRPr/>
          </a:p>
          <a:p>
            <a:pPr marL="240030" lvl="0" indent="-240030" algn="l" rtl="0">
              <a:spcBef>
                <a:spcPts val="1000"/>
              </a:spcBef>
              <a:spcAft>
                <a:spcPts val="0"/>
              </a:spcAft>
              <a:buSzPts val="1440"/>
              <a:buFont typeface="Trebuchet MS"/>
              <a:buAutoNum type="arabicPeriod"/>
            </a:pPr>
            <a:r>
              <a:rPr lang="en-US" b="1">
                <a:solidFill>
                  <a:srgbClr val="0000FF"/>
                </a:solidFill>
              </a:rPr>
              <a:t>Quick initial reviews </a:t>
            </a:r>
            <a:r>
              <a:rPr lang="en-US"/>
              <a:t>are possible</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FF0000"/>
                </a:solidFill>
              </a:rPr>
              <a:t>Flexible and adaptable to changes.</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a:t>Overall </a:t>
            </a:r>
            <a:r>
              <a:rPr lang="en-US" b="1">
                <a:solidFill>
                  <a:srgbClr val="00B050"/>
                </a:solidFill>
              </a:rPr>
              <a:t>reduction in project risk </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70C0"/>
                </a:solidFill>
              </a:rPr>
              <a:t>Modularized approach to development </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FF9900"/>
                </a:solidFill>
              </a:rPr>
              <a:t>Creation and use of reusable components </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a:t>Drastic </a:t>
            </a:r>
            <a:r>
              <a:rPr lang="en-US" b="1">
                <a:solidFill>
                  <a:srgbClr val="AF2588"/>
                </a:solidFill>
              </a:rPr>
              <a:t>reduction in development/testing time</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2"/>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u="sng"/>
              <a:t>Disadvantages</a:t>
            </a:r>
            <a:r>
              <a:rPr lang="en-US" sz="3600">
                <a:solidFill>
                  <a:schemeClr val="accent1"/>
                </a:solidFill>
                <a:latin typeface="Trebuchet MS"/>
                <a:ea typeface="Trebuchet MS"/>
                <a:cs typeface="Trebuchet MS"/>
                <a:sym typeface="Trebuchet MS"/>
              </a:rPr>
              <a:t> :</a:t>
            </a:r>
            <a:r>
              <a:rPr lang="en-US"/>
              <a:t/>
            </a:r>
            <a:br>
              <a:rPr lang="en-US"/>
            </a:br>
            <a:endParaRPr/>
          </a:p>
        </p:txBody>
      </p:sp>
      <p:sp>
        <p:nvSpPr>
          <p:cNvPr id="598" name="Google Shape;598;p52"/>
          <p:cNvSpPr txBox="1">
            <a:spLocks noGrp="1"/>
          </p:cNvSpPr>
          <p:nvPr>
            <p:ph type="body" idx="1"/>
          </p:nvPr>
        </p:nvSpPr>
        <p:spPr>
          <a:xfrm>
            <a:off x="457200" y="1219200"/>
            <a:ext cx="8229600" cy="5410200"/>
          </a:xfrm>
          <a:prstGeom prst="rect">
            <a:avLst/>
          </a:prstGeom>
          <a:noFill/>
          <a:ln>
            <a:noFill/>
          </a:ln>
        </p:spPr>
        <p:txBody>
          <a:bodyPr spcFirstLastPara="1" wrap="square" lIns="91425" tIns="45700" rIns="91425" bIns="45700" anchor="t" anchorCtr="0">
            <a:normAutofit/>
          </a:bodyPr>
          <a:lstStyle/>
          <a:p>
            <a:pPr marL="240030" lvl="0" indent="-148590" algn="l" rtl="0">
              <a:spcBef>
                <a:spcPts val="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FF0000"/>
                </a:solidFill>
              </a:rPr>
              <a:t>Needs huge no.  of resources for large projects. </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F0D576"/>
                </a:solidFill>
              </a:rPr>
              <a:t>Not all types of applications are appropriate for RAD</a:t>
            </a:r>
            <a:r>
              <a:rPr lang="en-US"/>
              <a:t>. (specially if system can’t be modularized)</a:t>
            </a:r>
            <a:endParaRPr/>
          </a:p>
          <a:p>
            <a:pPr marL="240030" lvl="0" indent="-148590" algn="l" rtl="0">
              <a:spcBef>
                <a:spcPts val="1000"/>
              </a:spcBef>
              <a:spcAft>
                <a:spcPts val="0"/>
              </a:spcAft>
              <a:buSzPts val="1440"/>
              <a:buFont typeface="Trebuchet MS"/>
              <a:buNone/>
            </a:pPr>
            <a:endParaRPr/>
          </a:p>
          <a:p>
            <a:pPr marL="240030" lvl="0" indent="-240030" algn="l" rtl="0">
              <a:spcBef>
                <a:spcPts val="1000"/>
              </a:spcBef>
              <a:spcAft>
                <a:spcPts val="0"/>
              </a:spcAft>
              <a:buSzPts val="1440"/>
              <a:buFont typeface="Trebuchet MS"/>
              <a:buAutoNum type="arabicPeriod"/>
            </a:pPr>
            <a:r>
              <a:rPr lang="en-US" b="1">
                <a:solidFill>
                  <a:srgbClr val="00B050"/>
                </a:solidFill>
              </a:rPr>
              <a:t>Not appropriate when the technical risks are high</a:t>
            </a:r>
            <a:r>
              <a:rPr lang="en-US" b="1"/>
              <a:t>. </a:t>
            </a:r>
            <a:endParaRPr/>
          </a:p>
          <a:p>
            <a:pPr marL="342900" lvl="0" indent="-342900"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22222"/>
              </a:buClr>
              <a:buSzPct val="100000"/>
              <a:buFont typeface="Source Sans Pro"/>
              <a:buNone/>
            </a:pPr>
            <a:r>
              <a:rPr lang="en-US" b="1" i="0">
                <a:solidFill>
                  <a:srgbClr val="222222"/>
                </a:solidFill>
                <a:latin typeface="Source Sans Pro"/>
                <a:ea typeface="Source Sans Pro"/>
                <a:cs typeface="Source Sans Pro"/>
                <a:sym typeface="Source Sans Pro"/>
              </a:rPr>
              <a:t>When to use RAD Methodology?</a:t>
            </a:r>
            <a:br>
              <a:rPr lang="en-US" b="1" i="0">
                <a:solidFill>
                  <a:srgbClr val="222222"/>
                </a:solidFill>
                <a:latin typeface="Source Sans Pro"/>
                <a:ea typeface="Source Sans Pro"/>
                <a:cs typeface="Source Sans Pro"/>
                <a:sym typeface="Source Sans Pro"/>
              </a:rPr>
            </a:br>
            <a:endParaRPr/>
          </a:p>
        </p:txBody>
      </p:sp>
      <p:sp>
        <p:nvSpPr>
          <p:cNvPr id="604" name="Google Shape;604;p53"/>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Arial"/>
              <a:buChar char="•"/>
            </a:pPr>
            <a:r>
              <a:rPr lang="en-US" b="0" i="0">
                <a:solidFill>
                  <a:srgbClr val="222222"/>
                </a:solidFill>
                <a:latin typeface="Source Sans Pro"/>
                <a:ea typeface="Source Sans Pro"/>
                <a:cs typeface="Source Sans Pro"/>
                <a:sym typeface="Source Sans Pro"/>
              </a:rPr>
              <a:t>When a system needs to be produced in a short span of time (2-3 months)</a:t>
            </a:r>
            <a:endParaRPr/>
          </a:p>
          <a:p>
            <a:pPr marL="342900" lvl="0" indent="-342900" algn="l" rtl="0">
              <a:spcBef>
                <a:spcPts val="1000"/>
              </a:spcBef>
              <a:spcAft>
                <a:spcPts val="0"/>
              </a:spcAft>
              <a:buSzPts val="1440"/>
              <a:buFont typeface="Arial"/>
              <a:buChar char="•"/>
            </a:pPr>
            <a:r>
              <a:rPr lang="en-US" b="0" i="0">
                <a:solidFill>
                  <a:srgbClr val="222222"/>
                </a:solidFill>
                <a:latin typeface="Source Sans Pro"/>
                <a:ea typeface="Source Sans Pro"/>
                <a:cs typeface="Source Sans Pro"/>
                <a:sym typeface="Source Sans Pro"/>
              </a:rPr>
              <a:t>When the requirements are known</a:t>
            </a:r>
            <a:endParaRPr/>
          </a:p>
          <a:p>
            <a:pPr marL="342900" lvl="0" indent="-342900" algn="l" rtl="0">
              <a:spcBef>
                <a:spcPts val="1000"/>
              </a:spcBef>
              <a:spcAft>
                <a:spcPts val="0"/>
              </a:spcAft>
              <a:buSzPts val="1440"/>
              <a:buFont typeface="Arial"/>
              <a:buChar char="•"/>
            </a:pPr>
            <a:r>
              <a:rPr lang="en-US" b="0" i="0">
                <a:solidFill>
                  <a:srgbClr val="222222"/>
                </a:solidFill>
                <a:latin typeface="Source Sans Pro"/>
                <a:ea typeface="Source Sans Pro"/>
                <a:cs typeface="Source Sans Pro"/>
                <a:sym typeface="Source Sans Pro"/>
              </a:rPr>
              <a:t>When the user will be involved all through the life cycle</a:t>
            </a:r>
            <a:endParaRPr/>
          </a:p>
          <a:p>
            <a:pPr marL="342900" lvl="0" indent="-342900" algn="l" rtl="0">
              <a:spcBef>
                <a:spcPts val="1000"/>
              </a:spcBef>
              <a:spcAft>
                <a:spcPts val="0"/>
              </a:spcAft>
              <a:buSzPts val="1440"/>
              <a:buFont typeface="Arial"/>
              <a:buChar char="•"/>
            </a:pPr>
            <a:r>
              <a:rPr lang="en-US" b="0" i="0">
                <a:solidFill>
                  <a:srgbClr val="222222"/>
                </a:solidFill>
                <a:latin typeface="Source Sans Pro"/>
                <a:ea typeface="Source Sans Pro"/>
                <a:cs typeface="Source Sans Pro"/>
                <a:sym typeface="Source Sans Pro"/>
              </a:rPr>
              <a:t>When technical risk is less</a:t>
            </a:r>
            <a:endParaRPr/>
          </a:p>
          <a:p>
            <a:pPr marL="342900" lvl="0" indent="-342900" algn="l" rtl="0">
              <a:spcBef>
                <a:spcPts val="1000"/>
              </a:spcBef>
              <a:spcAft>
                <a:spcPts val="0"/>
              </a:spcAft>
              <a:buSzPts val="1440"/>
              <a:buFont typeface="Arial"/>
              <a:buChar char="•"/>
            </a:pPr>
            <a:r>
              <a:rPr lang="en-US" b="0" i="0">
                <a:solidFill>
                  <a:srgbClr val="222222"/>
                </a:solidFill>
                <a:latin typeface="Source Sans Pro"/>
                <a:ea typeface="Source Sans Pro"/>
                <a:cs typeface="Source Sans Pro"/>
                <a:sym typeface="Source Sans Pro"/>
              </a:rPr>
              <a:t>When there is a necessity to create a system that can be modularized in 2-3 months of time</a:t>
            </a:r>
            <a:endParaRPr/>
          </a:p>
          <a:p>
            <a:pPr marL="342900" lvl="0" indent="-342900" algn="l" rtl="0">
              <a:spcBef>
                <a:spcPts val="1000"/>
              </a:spcBef>
              <a:spcAft>
                <a:spcPts val="0"/>
              </a:spcAft>
              <a:buSzPts val="1440"/>
              <a:buFont typeface="Arial"/>
              <a:buChar char="•"/>
            </a:pPr>
            <a:r>
              <a:rPr lang="en-US" b="0" i="0">
                <a:solidFill>
                  <a:srgbClr val="222222"/>
                </a:solidFill>
                <a:latin typeface="Source Sans Pro"/>
                <a:ea typeface="Source Sans Pro"/>
                <a:cs typeface="Source Sans Pro"/>
                <a:sym typeface="Source Sans Pro"/>
              </a:rPr>
              <a:t>When a budget is high enough to afford designers for modeling along with the cost of automated tools for code generation</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4"/>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Prototyping model</a:t>
            </a:r>
            <a:endParaRPr/>
          </a:p>
        </p:txBody>
      </p:sp>
      <p:sp>
        <p:nvSpPr>
          <p:cNvPr id="610" name="Google Shape;610;p54"/>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b="0" i="0">
                <a:solidFill>
                  <a:srgbClr val="5A6F79"/>
                </a:solidFill>
                <a:latin typeface="Lato"/>
                <a:ea typeface="Lato"/>
                <a:cs typeface="Lato"/>
                <a:sym typeface="Lato"/>
              </a:rPr>
              <a:t>Prototyping is the creation of software application prototypes that show the visual representation of the minimal features of the incomplete product. This enables understanding customer requirements early in the development stage and getting valuable feedback. The model includes:</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Identification of basic requirements</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Initial prototype development</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Prototype review</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Prototype revision and enhancement</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55" descr="Diagram&#10;&#10;Description automatically generated"/>
          <p:cNvPicPr preferRelativeResize="0">
            <a:picLocks noGrp="1"/>
          </p:cNvPicPr>
          <p:nvPr>
            <p:ph type="body" idx="1"/>
          </p:nvPr>
        </p:nvPicPr>
        <p:blipFill rotWithShape="1">
          <a:blip r:embed="rId3">
            <a:alphaModFix/>
          </a:blip>
          <a:srcRect l="20000"/>
          <a:stretch/>
        </p:blipFill>
        <p:spPr>
          <a:xfrm>
            <a:off x="477672" y="10"/>
            <a:ext cx="8666328" cy="7315190"/>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9"/>
        <p:cNvGrpSpPr/>
        <p:nvPr/>
      </p:nvGrpSpPr>
      <p:grpSpPr>
        <a:xfrm>
          <a:off x="0" y="0"/>
          <a:ext cx="0" cy="0"/>
          <a:chOff x="0" y="0"/>
          <a:chExt cx="0" cy="0"/>
        </a:xfrm>
      </p:grpSpPr>
      <p:sp>
        <p:nvSpPr>
          <p:cNvPr id="620" name="Google Shape;620;p5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621" name="Google Shape;621;p56"/>
          <p:cNvSpPr txBox="1">
            <a:spLocks noGrp="1"/>
          </p:cNvSpPr>
          <p:nvPr>
            <p:ph type="title"/>
          </p:nvPr>
        </p:nvSpPr>
        <p:spPr>
          <a:xfrm>
            <a:off x="489360" y="1382486"/>
            <a:ext cx="2660686" cy="40930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500"/>
              <a:buFont typeface="Trebuchet MS"/>
              <a:buNone/>
            </a:pPr>
            <a:r>
              <a:rPr lang="en-US" sz="3500"/>
              <a:t>Types of Prototyping </a:t>
            </a:r>
            <a:endParaRPr/>
          </a:p>
        </p:txBody>
      </p:sp>
      <p:grpSp>
        <p:nvGrpSpPr>
          <p:cNvPr id="622" name="Google Shape;622;p56"/>
          <p:cNvGrpSpPr/>
          <p:nvPr/>
        </p:nvGrpSpPr>
        <p:grpSpPr>
          <a:xfrm>
            <a:off x="996950" y="-8467"/>
            <a:ext cx="3575050" cy="6866467"/>
            <a:chOff x="7425267" y="-8467"/>
            <a:chExt cx="4766733" cy="6866467"/>
          </a:xfrm>
        </p:grpSpPr>
        <p:cxnSp>
          <p:nvCxnSpPr>
            <p:cNvPr id="623" name="Google Shape;623;p56"/>
            <p:cNvCxnSpPr/>
            <p:nvPr/>
          </p:nvCxnSpPr>
          <p:spPr>
            <a:xfrm>
              <a:off x="9371012" y="0"/>
              <a:ext cx="1219200" cy="6858000"/>
            </a:xfrm>
            <a:prstGeom prst="straightConnector1">
              <a:avLst/>
            </a:prstGeom>
            <a:noFill/>
            <a:ln w="9525" cap="flat" cmpd="sng">
              <a:solidFill>
                <a:srgbClr val="BFBFBF">
                  <a:alpha val="74901"/>
                </a:srgbClr>
              </a:solidFill>
              <a:prstDash val="solid"/>
              <a:round/>
              <a:headEnd type="none" w="sm" len="sm"/>
              <a:tailEnd type="none" w="sm" len="sm"/>
            </a:ln>
          </p:spPr>
        </p:cxnSp>
        <p:cxnSp>
          <p:nvCxnSpPr>
            <p:cNvPr id="624" name="Google Shape;624;p56"/>
            <p:cNvCxnSpPr/>
            <p:nvPr/>
          </p:nvCxnSpPr>
          <p:spPr>
            <a:xfrm flipH="1">
              <a:off x="7425267" y="3681413"/>
              <a:ext cx="4763558" cy="3176587"/>
            </a:xfrm>
            <a:prstGeom prst="straightConnector1">
              <a:avLst/>
            </a:prstGeom>
            <a:noFill/>
            <a:ln w="9525" cap="flat" cmpd="sng">
              <a:solidFill>
                <a:srgbClr val="BFBFBF">
                  <a:alpha val="80000"/>
                </a:srgbClr>
              </a:solidFill>
              <a:prstDash val="solid"/>
              <a:round/>
              <a:headEnd type="none" w="sm" len="sm"/>
              <a:tailEnd type="none" w="sm" len="sm"/>
            </a:ln>
          </p:spPr>
        </p:cxnSp>
        <p:sp>
          <p:nvSpPr>
            <p:cNvPr id="625" name="Google Shape;625;p5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26" name="Google Shape;626;p5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27" name="Google Shape;627;p56"/>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29" name="Google Shape;629;p5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30" name="Google Shape;630;p5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31" name="Google Shape;631;p56"/>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56"/>
          <p:cNvSpPr/>
          <p:nvPr/>
        </p:nvSpPr>
        <p:spPr>
          <a:xfrm>
            <a:off x="4483289" y="0"/>
            <a:ext cx="466071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633" name="Google Shape;633;p56"/>
          <p:cNvGrpSpPr/>
          <p:nvPr/>
        </p:nvGrpSpPr>
        <p:grpSpPr>
          <a:xfrm>
            <a:off x="3687414" y="1206583"/>
            <a:ext cx="4971603" cy="4455540"/>
            <a:chOff x="0" y="262020"/>
            <a:chExt cx="4971603" cy="4455540"/>
          </a:xfrm>
        </p:grpSpPr>
        <p:sp>
          <p:nvSpPr>
            <p:cNvPr id="634" name="Google Shape;634;p56"/>
            <p:cNvSpPr/>
            <p:nvPr/>
          </p:nvSpPr>
          <p:spPr>
            <a:xfrm>
              <a:off x="0" y="262020"/>
              <a:ext cx="4971603" cy="1079325"/>
            </a:xfrm>
            <a:prstGeom prst="roundRect">
              <a:avLst>
                <a:gd name="adj" fmla="val 16667"/>
              </a:avLst>
            </a:prstGeom>
            <a:gradFill>
              <a:gsLst>
                <a:gs pos="0">
                  <a:srgbClr val="61A540"/>
                </a:gs>
                <a:gs pos="78000">
                  <a:srgbClr val="4A911B"/>
                </a:gs>
                <a:gs pos="100000">
                  <a:srgbClr val="4A911B"/>
                </a:gs>
              </a:gsLst>
              <a:lin ang="5400000" scaled="0"/>
            </a:gra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6"/>
            <p:cNvSpPr txBox="1"/>
            <p:nvPr/>
          </p:nvSpPr>
          <p:spPr>
            <a:xfrm>
              <a:off x="52688" y="314708"/>
              <a:ext cx="4866227" cy="973949"/>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Rapid Prototyping – on understanding requirements the system is built with a clearer understanding of </a:t>
              </a:r>
              <a:r>
                <a:rPr lang="en-US" sz="1600" b="1" i="0" u="none" strike="noStrike" cap="none">
                  <a:solidFill>
                    <a:schemeClr val="lt1"/>
                  </a:solidFill>
                  <a:latin typeface="Trebuchet MS"/>
                  <a:ea typeface="Trebuchet MS"/>
                  <a:cs typeface="Trebuchet MS"/>
                  <a:sym typeface="Trebuchet MS"/>
                </a:rPr>
                <a:t>user</a:t>
              </a:r>
              <a:r>
                <a:rPr lang="en-US" sz="1600" b="0" i="0" u="none" strike="noStrike" cap="none">
                  <a:solidFill>
                    <a:schemeClr val="lt1"/>
                  </a:solidFill>
                  <a:latin typeface="Trebuchet MS"/>
                  <a:ea typeface="Trebuchet MS"/>
                  <a:cs typeface="Trebuchet MS"/>
                  <a:sym typeface="Trebuchet MS"/>
                </a:rPr>
                <a:t> needs</a:t>
              </a:r>
              <a:endParaRPr sz="1600" b="0" i="0" u="none" strike="noStrike" cap="none">
                <a:solidFill>
                  <a:schemeClr val="lt1"/>
                </a:solidFill>
                <a:latin typeface="Trebuchet MS"/>
                <a:ea typeface="Trebuchet MS"/>
                <a:cs typeface="Trebuchet MS"/>
                <a:sym typeface="Trebuchet MS"/>
              </a:endParaRPr>
            </a:p>
          </p:txBody>
        </p:sp>
        <p:sp>
          <p:nvSpPr>
            <p:cNvPr id="636" name="Google Shape;636;p56"/>
            <p:cNvSpPr/>
            <p:nvPr/>
          </p:nvSpPr>
          <p:spPr>
            <a:xfrm>
              <a:off x="0" y="1387425"/>
              <a:ext cx="4971603" cy="1079325"/>
            </a:xfrm>
            <a:prstGeom prst="roundRect">
              <a:avLst>
                <a:gd name="adj" fmla="val 16667"/>
              </a:avLst>
            </a:prstGeom>
            <a:gradFill>
              <a:gsLst>
                <a:gs pos="0">
                  <a:srgbClr val="8CBB41"/>
                </a:gs>
                <a:gs pos="78000">
                  <a:srgbClr val="78A61B"/>
                </a:gs>
                <a:gs pos="100000">
                  <a:srgbClr val="78A61B"/>
                </a:gs>
              </a:gsLst>
              <a:lin ang="5400000" scaled="0"/>
            </a:gra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6"/>
            <p:cNvSpPr txBox="1"/>
            <p:nvPr/>
          </p:nvSpPr>
          <p:spPr>
            <a:xfrm>
              <a:off x="52688" y="1440113"/>
              <a:ext cx="4866227" cy="973949"/>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Evolutionary Prototyping – development of functional prototypes with limited functionality based on the understood requirements and adding the other requirements in the process</a:t>
              </a:r>
              <a:endParaRPr sz="1600" b="0" i="0" u="none" strike="noStrike" cap="none">
                <a:solidFill>
                  <a:schemeClr val="lt1"/>
                </a:solidFill>
                <a:latin typeface="Trebuchet MS"/>
                <a:ea typeface="Trebuchet MS"/>
                <a:cs typeface="Trebuchet MS"/>
                <a:sym typeface="Trebuchet MS"/>
              </a:endParaRPr>
            </a:p>
          </p:txBody>
        </p:sp>
        <p:sp>
          <p:nvSpPr>
            <p:cNvPr id="638" name="Google Shape;638;p56"/>
            <p:cNvSpPr/>
            <p:nvPr/>
          </p:nvSpPr>
          <p:spPr>
            <a:xfrm>
              <a:off x="0" y="2512830"/>
              <a:ext cx="4971603" cy="1079325"/>
            </a:xfrm>
            <a:prstGeom prst="roundRect">
              <a:avLst>
                <a:gd name="adj" fmla="val 16667"/>
              </a:avLst>
            </a:prstGeom>
            <a:gradFill>
              <a:gsLst>
                <a:gs pos="0">
                  <a:srgbClr val="C9D23E"/>
                </a:gs>
                <a:gs pos="78000">
                  <a:srgbClr val="B4BD18"/>
                </a:gs>
                <a:gs pos="100000">
                  <a:srgbClr val="B4BD18"/>
                </a:gs>
              </a:gsLst>
              <a:lin ang="5400000" scaled="0"/>
            </a:gra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6"/>
            <p:cNvSpPr txBox="1"/>
            <p:nvPr/>
          </p:nvSpPr>
          <p:spPr>
            <a:xfrm>
              <a:off x="52688" y="2565518"/>
              <a:ext cx="4866227" cy="973949"/>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Incremental Prototyping – building numerous functional prototypes that form a system and putting them together</a:t>
              </a:r>
              <a:endParaRPr sz="1600" b="0" i="0" u="none" strike="noStrike" cap="none">
                <a:solidFill>
                  <a:schemeClr val="lt1"/>
                </a:solidFill>
                <a:latin typeface="Trebuchet MS"/>
                <a:ea typeface="Trebuchet MS"/>
                <a:cs typeface="Trebuchet MS"/>
                <a:sym typeface="Trebuchet MS"/>
              </a:endParaRPr>
            </a:p>
          </p:txBody>
        </p:sp>
        <p:sp>
          <p:nvSpPr>
            <p:cNvPr id="640" name="Google Shape;640;p56"/>
            <p:cNvSpPr/>
            <p:nvPr/>
          </p:nvSpPr>
          <p:spPr>
            <a:xfrm>
              <a:off x="0" y="3638235"/>
              <a:ext cx="4971603" cy="1079325"/>
            </a:xfrm>
            <a:prstGeom prst="roundRect">
              <a:avLst>
                <a:gd name="adj" fmla="val 16667"/>
              </a:avLst>
            </a:prstGeom>
            <a:gradFill>
              <a:gsLst>
                <a:gs pos="0">
                  <a:srgbClr val="E8BC3E"/>
                </a:gs>
                <a:gs pos="78000">
                  <a:srgbClr val="D2A817"/>
                </a:gs>
                <a:gs pos="100000">
                  <a:srgbClr val="D2A817"/>
                </a:gs>
              </a:gsLst>
              <a:lin ang="5400000" scaled="0"/>
            </a:gra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txBox="1"/>
            <p:nvPr/>
          </p:nvSpPr>
          <p:spPr>
            <a:xfrm>
              <a:off x="52688" y="3690923"/>
              <a:ext cx="4866227" cy="973949"/>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Extreme Prototyping – it is a web development domain with three phases: basic prototype in the HTML; prototype service layer; implementation and integration in the final prototype</a:t>
              </a:r>
              <a:endParaRPr sz="1600" b="0" i="0" u="none" strike="noStrike" cap="none">
                <a:solidFill>
                  <a:schemeClr val="lt1"/>
                </a:solidFill>
                <a:latin typeface="Trebuchet MS"/>
                <a:ea typeface="Trebuchet MS"/>
                <a:cs typeface="Trebuchet MS"/>
                <a:sym typeface="Trebuchet MS"/>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7"/>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5AC8FF"/>
              </a:buClr>
              <a:buSzPct val="100000"/>
              <a:buFont typeface="Arial"/>
              <a:buNone/>
            </a:pPr>
            <a:r>
              <a:rPr lang="en-US" b="1" i="0">
                <a:solidFill>
                  <a:srgbClr val="5AC8FF"/>
                </a:solidFill>
                <a:latin typeface="Arial"/>
                <a:ea typeface="Arial"/>
                <a:cs typeface="Arial"/>
                <a:sym typeface="Arial"/>
              </a:rPr>
              <a:t>Where and when is the Prototyping Model applicable?</a:t>
            </a:r>
            <a:br>
              <a:rPr lang="en-US" b="1" i="0">
                <a:solidFill>
                  <a:srgbClr val="5AC8FF"/>
                </a:solidFill>
                <a:latin typeface="Arial"/>
                <a:ea typeface="Arial"/>
                <a:cs typeface="Arial"/>
                <a:sym typeface="Arial"/>
              </a:rPr>
            </a:br>
            <a:endParaRPr/>
          </a:p>
        </p:txBody>
      </p:sp>
      <p:sp>
        <p:nvSpPr>
          <p:cNvPr id="647" name="Google Shape;647;p57"/>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b="0" i="0">
                <a:solidFill>
                  <a:srgbClr val="5A6F79"/>
                </a:solidFill>
                <a:latin typeface="Lato"/>
                <a:ea typeface="Lato"/>
                <a:cs typeface="Lato"/>
                <a:sym typeface="Lato"/>
              </a:rPr>
              <a:t>Prototyping is applicable to online software system development where there is a high level of user interaction. For example,</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Systems that require users to fill out forms</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Software that requires lots of data processing</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1"/>
        <p:cNvGrpSpPr/>
        <p:nvPr/>
      </p:nvGrpSpPr>
      <p:grpSpPr>
        <a:xfrm>
          <a:off x="0" y="0"/>
          <a:ext cx="0" cy="0"/>
          <a:chOff x="0" y="0"/>
          <a:chExt cx="0" cy="0"/>
        </a:xfrm>
      </p:grpSpPr>
      <p:grpSp>
        <p:nvGrpSpPr>
          <p:cNvPr id="652" name="Google Shape;652;p58"/>
          <p:cNvGrpSpPr/>
          <p:nvPr/>
        </p:nvGrpSpPr>
        <p:grpSpPr>
          <a:xfrm>
            <a:off x="0" y="-8467"/>
            <a:ext cx="9144001" cy="6866467"/>
            <a:chOff x="0" y="-8467"/>
            <a:chExt cx="12192000" cy="6866467"/>
          </a:xfrm>
        </p:grpSpPr>
        <p:cxnSp>
          <p:nvCxnSpPr>
            <p:cNvPr id="653" name="Google Shape;653;p5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654" name="Google Shape;654;p5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655" name="Google Shape;655;p5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56" name="Google Shape;656;p5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57" name="Google Shape;657;p5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59" name="Google Shape;659;p5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60" name="Google Shape;660;p5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61" name="Google Shape;661;p5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58"/>
          <p:cNvSpPr/>
          <p:nvPr/>
        </p:nvSpPr>
        <p:spPr>
          <a:xfrm>
            <a:off x="0" y="0"/>
            <a:ext cx="914171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664" name="Google Shape;664;p58"/>
          <p:cNvGrpSpPr/>
          <p:nvPr/>
        </p:nvGrpSpPr>
        <p:grpSpPr>
          <a:xfrm>
            <a:off x="0" y="-8467"/>
            <a:ext cx="9144001" cy="6866467"/>
            <a:chOff x="0" y="-8467"/>
            <a:chExt cx="12192000" cy="6866467"/>
          </a:xfrm>
        </p:grpSpPr>
        <p:cxnSp>
          <p:nvCxnSpPr>
            <p:cNvPr id="665" name="Google Shape;665;p5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666" name="Google Shape;666;p5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67" name="Google Shape;667;p5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8" name="Google Shape;668;p5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70" name="Google Shape;670;p5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71" name="Google Shape;671;p5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72" name="Google Shape;672;p5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58"/>
          <p:cNvSpPr/>
          <p:nvPr/>
        </p:nvSpPr>
        <p:spPr>
          <a:xfrm>
            <a:off x="357759" y="480060"/>
            <a:ext cx="8428482" cy="5897880"/>
          </a:xfrm>
          <a:prstGeom prst="rect">
            <a:avLst/>
          </a:prstGeom>
          <a:solidFill>
            <a:srgbClr val="FFFFFF"/>
          </a:solidFill>
          <a:ln>
            <a:noFill/>
          </a:ln>
          <a:effectLst>
            <a:outerShdw blurRad="63500" dist="17780" dir="5400000" algn="t"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675" name="Google Shape;675;p58" descr="Chart, pie chart&#10;&#10;Description automatically generated"/>
          <p:cNvPicPr preferRelativeResize="0">
            <a:picLocks noGrp="1"/>
          </p:cNvPicPr>
          <p:nvPr>
            <p:ph type="body" idx="1"/>
          </p:nvPr>
        </p:nvPicPr>
        <p:blipFill rotWithShape="1">
          <a:blip r:embed="rId3">
            <a:alphaModFix/>
          </a:blip>
          <a:srcRect/>
          <a:stretch/>
        </p:blipFill>
        <p:spPr>
          <a:xfrm>
            <a:off x="912718" y="1131994"/>
            <a:ext cx="7029942" cy="4590386"/>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0" name="Google Shape;680;p59"/>
          <p:cNvSpPr/>
          <p:nvPr/>
        </p:nvSpPr>
        <p:spPr>
          <a:xfrm>
            <a:off x="0" y="0"/>
            <a:ext cx="914171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grpSp>
        <p:nvGrpSpPr>
          <p:cNvPr id="681" name="Google Shape;681;p59"/>
          <p:cNvGrpSpPr/>
          <p:nvPr/>
        </p:nvGrpSpPr>
        <p:grpSpPr>
          <a:xfrm>
            <a:off x="0" y="-8467"/>
            <a:ext cx="9144001" cy="6866467"/>
            <a:chOff x="0" y="-8467"/>
            <a:chExt cx="12192000" cy="6866467"/>
          </a:xfrm>
        </p:grpSpPr>
        <p:cxnSp>
          <p:nvCxnSpPr>
            <p:cNvPr id="682" name="Google Shape;682;p5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683" name="Google Shape;683;p5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84" name="Google Shape;684;p5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85" name="Google Shape;685;p5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87" name="Google Shape;687;p5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88" name="Google Shape;688;p5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89" name="Google Shape;689;p5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59"/>
          <p:cNvSpPr/>
          <p:nvPr/>
        </p:nvSpPr>
        <p:spPr>
          <a:xfrm>
            <a:off x="357759" y="480060"/>
            <a:ext cx="8428482" cy="5897880"/>
          </a:xfrm>
          <a:prstGeom prst="rect">
            <a:avLst/>
          </a:prstGeom>
          <a:solidFill>
            <a:srgbClr val="FFFFFF"/>
          </a:solidFill>
          <a:ln>
            <a:noFill/>
          </a:ln>
          <a:effectLst>
            <a:outerShdw blurRad="63500" dist="17780" dir="5400000" algn="t"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692" name="Google Shape;692;p59" descr="Diagram&#10;&#10;Description automatically generated"/>
          <p:cNvPicPr preferRelativeResize="0"/>
          <p:nvPr/>
        </p:nvPicPr>
        <p:blipFill rotWithShape="1">
          <a:blip r:embed="rId3">
            <a:alphaModFix/>
          </a:blip>
          <a:srcRect/>
          <a:stretch/>
        </p:blipFill>
        <p:spPr>
          <a:xfrm>
            <a:off x="912718" y="1131994"/>
            <a:ext cx="7289151" cy="459038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234" name="Google Shape;234;p6"/>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80000"/>
              <a:buNone/>
            </a:pPr>
            <a:r>
              <a:rPr lang="en-US" sz="3200" b="1">
                <a:solidFill>
                  <a:srgbClr val="0070C0"/>
                </a:solidFill>
              </a:rPr>
              <a:t>iii] Plan Project Schedule </a:t>
            </a:r>
            <a:endParaRPr/>
          </a:p>
          <a:p>
            <a:pPr marL="342900" lvl="0" indent="-342900" algn="l" rtl="0">
              <a:spcBef>
                <a:spcPts val="1000"/>
              </a:spcBef>
              <a:spcAft>
                <a:spcPts val="0"/>
              </a:spcAft>
              <a:buSzPct val="79999"/>
              <a:buNone/>
            </a:pPr>
            <a:r>
              <a:rPr lang="en-US">
                <a:solidFill>
                  <a:srgbClr val="00B050"/>
                </a:solidFill>
              </a:rPr>
              <a:t>the </a:t>
            </a:r>
            <a:r>
              <a:rPr lang="en-US" b="1">
                <a:solidFill>
                  <a:srgbClr val="00B050"/>
                </a:solidFill>
              </a:rPr>
              <a:t>activities</a:t>
            </a:r>
            <a:r>
              <a:rPr lang="en-US">
                <a:solidFill>
                  <a:srgbClr val="00B050"/>
                </a:solidFill>
              </a:rPr>
              <a:t> and </a:t>
            </a:r>
            <a:r>
              <a:rPr lang="en-US" b="1">
                <a:solidFill>
                  <a:srgbClr val="00B050"/>
                </a:solidFill>
              </a:rPr>
              <a:t>tasks</a:t>
            </a:r>
            <a:r>
              <a:rPr lang="en-US">
                <a:solidFill>
                  <a:srgbClr val="00B050"/>
                </a:solidFill>
              </a:rPr>
              <a:t> of each phase. </a:t>
            </a:r>
            <a:endParaRPr/>
          </a:p>
          <a:p>
            <a:pPr marL="342900" lvl="0" indent="-342900" algn="l" rtl="0">
              <a:spcBef>
                <a:spcPts val="1000"/>
              </a:spcBef>
              <a:spcAft>
                <a:spcPts val="0"/>
              </a:spcAft>
              <a:buSzPct val="80000"/>
              <a:buNone/>
            </a:pPr>
            <a:endParaRPr sz="3200">
              <a:solidFill>
                <a:srgbClr val="0070C0"/>
              </a:solidFill>
            </a:endParaRPr>
          </a:p>
          <a:p>
            <a:pPr marL="342900" lvl="0" indent="-342900" algn="l" rtl="0">
              <a:spcBef>
                <a:spcPts val="1000"/>
              </a:spcBef>
              <a:spcAft>
                <a:spcPts val="0"/>
              </a:spcAft>
              <a:buSzPct val="80000"/>
              <a:buNone/>
            </a:pPr>
            <a:r>
              <a:rPr lang="en-US" sz="3200" b="1">
                <a:solidFill>
                  <a:srgbClr val="0070C0"/>
                </a:solidFill>
              </a:rPr>
              <a:t>iv] Staff the Project</a:t>
            </a:r>
            <a:endParaRPr/>
          </a:p>
          <a:p>
            <a:pPr marL="342900" lvl="0" indent="-342900" algn="l" rtl="0">
              <a:spcBef>
                <a:spcPts val="1000"/>
              </a:spcBef>
              <a:spcAft>
                <a:spcPts val="0"/>
              </a:spcAft>
              <a:buSzPct val="79999"/>
              <a:buNone/>
            </a:pPr>
            <a:r>
              <a:rPr lang="en-US"/>
              <a:t> (Provide required staff, such as the </a:t>
            </a:r>
            <a:r>
              <a:rPr lang="en-US" b="1"/>
              <a:t>Analysts</a:t>
            </a:r>
            <a:r>
              <a:rPr lang="en-US"/>
              <a:t>, the </a:t>
            </a:r>
            <a:r>
              <a:rPr lang="en-US" b="1"/>
              <a:t>Programmers</a:t>
            </a:r>
            <a:r>
              <a:rPr lang="en-US"/>
              <a:t>, the</a:t>
            </a:r>
            <a:r>
              <a:rPr lang="en-US" b="1"/>
              <a:t> End-Users</a:t>
            </a:r>
            <a:r>
              <a:rPr lang="en-US"/>
              <a:t>, 	etc.) </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80000"/>
              <a:buNone/>
            </a:pPr>
            <a:r>
              <a:rPr lang="en-US" sz="3200" b="1">
                <a:solidFill>
                  <a:srgbClr val="0070C0"/>
                </a:solidFill>
              </a:rPr>
              <a:t>v] Launch the Project</a:t>
            </a:r>
            <a:endParaRPr/>
          </a:p>
          <a:p>
            <a:pPr marL="342900" lvl="0" indent="-342900" algn="l" rtl="0">
              <a:spcBef>
                <a:spcPts val="1000"/>
              </a:spcBef>
              <a:spcAft>
                <a:spcPts val="0"/>
              </a:spcAft>
              <a:buSzPct val="79999"/>
              <a:buNone/>
            </a:pPr>
            <a:r>
              <a:rPr lang="en-US">
                <a:solidFill>
                  <a:srgbClr val="0070C0"/>
                </a:solidFill>
              </a:rPr>
              <a:t> </a:t>
            </a:r>
            <a:r>
              <a:rPr lang="en-US"/>
              <a:t>(</a:t>
            </a:r>
            <a:r>
              <a:rPr lang="en-US" b="1">
                <a:solidFill>
                  <a:srgbClr val="00B050"/>
                </a:solidFill>
              </a:rPr>
              <a:t>Begin actual work </a:t>
            </a:r>
            <a:r>
              <a:rPr lang="en-US"/>
              <a:t>on the Project) </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Spiral model</a:t>
            </a:r>
            <a:endParaRPr/>
          </a:p>
        </p:txBody>
      </p:sp>
      <p:pic>
        <p:nvPicPr>
          <p:cNvPr id="698" name="Google Shape;698;p60"/>
          <p:cNvPicPr preferRelativeResize="0">
            <a:picLocks noGrp="1"/>
          </p:cNvPicPr>
          <p:nvPr>
            <p:ph type="body" idx="1"/>
          </p:nvPr>
        </p:nvPicPr>
        <p:blipFill rotWithShape="1">
          <a:blip r:embed="rId3">
            <a:alphaModFix/>
          </a:blip>
          <a:srcRect/>
          <a:stretch/>
        </p:blipFill>
        <p:spPr>
          <a:xfrm>
            <a:off x="762000" y="1600200"/>
            <a:ext cx="7391400" cy="4864301"/>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1"/>
          <p:cNvSpPr txBox="1">
            <a:spLocks noGrp="1"/>
          </p:cNvSpPr>
          <p:nvPr>
            <p:ph type="title"/>
          </p:nvPr>
        </p:nvSpPr>
        <p:spPr>
          <a:xfrm>
            <a:off x="457200" y="304800"/>
            <a:ext cx="8229600" cy="68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Spiral model</a:t>
            </a:r>
            <a:endParaRPr/>
          </a:p>
        </p:txBody>
      </p:sp>
      <p:sp>
        <p:nvSpPr>
          <p:cNvPr id="704" name="Google Shape;704;p61"/>
          <p:cNvSpPr txBox="1">
            <a:spLocks noGrp="1"/>
          </p:cNvSpPr>
          <p:nvPr>
            <p:ph type="body" idx="1"/>
          </p:nvPr>
        </p:nvSpPr>
        <p:spPr>
          <a:xfrm>
            <a:off x="457200" y="1447800"/>
            <a:ext cx="82296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Proposed by </a:t>
            </a:r>
            <a:r>
              <a:rPr lang="en-US" b="1">
                <a:solidFill>
                  <a:srgbClr val="FF0000"/>
                </a:solidFill>
              </a:rPr>
              <a:t>Barry Bohem in 1988</a:t>
            </a:r>
            <a:endParaRPr b="1"/>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 </a:t>
            </a:r>
            <a:r>
              <a:rPr lang="en-US">
                <a:solidFill>
                  <a:srgbClr val="00B050"/>
                </a:solidFill>
              </a:rPr>
              <a:t>It incorporates the </a:t>
            </a:r>
            <a:r>
              <a:rPr lang="en-US" b="1" u="sng">
                <a:solidFill>
                  <a:srgbClr val="00B050"/>
                </a:solidFill>
              </a:rPr>
              <a:t>prototype driven approach along with the classic software life cycle</a:t>
            </a:r>
            <a:r>
              <a:rPr lang="en-US" b="1"/>
              <a:t>.</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 </a:t>
            </a:r>
            <a:r>
              <a:rPr lang="en-US" b="1">
                <a:solidFill>
                  <a:srgbClr val="E97617"/>
                </a:solidFill>
              </a:rPr>
              <a:t>Is also </a:t>
            </a:r>
            <a:r>
              <a:rPr lang="en-US" b="1" u="sng">
                <a:solidFill>
                  <a:srgbClr val="E97617"/>
                </a:solidFill>
              </a:rPr>
              <a:t>takes into account the risk assessment</a:t>
            </a:r>
            <a:endParaRPr u="sng">
              <a:solidFill>
                <a:srgbClr val="FF0000"/>
              </a:solidFill>
            </a:endParaRPr>
          </a:p>
          <a:p>
            <a:pPr marL="342900" lvl="0" indent="-34290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b="1">
                <a:solidFill>
                  <a:srgbClr val="FF0000"/>
                </a:solidFill>
              </a:rPr>
              <a:t>Unlike all other models which view designing as a linear process</a:t>
            </a:r>
            <a:r>
              <a:rPr lang="en-US">
                <a:solidFill>
                  <a:srgbClr val="00B0F0"/>
                </a:solidFill>
              </a:rPr>
              <a:t>, </a:t>
            </a:r>
            <a:r>
              <a:rPr lang="en-US" b="1" u="sng">
                <a:solidFill>
                  <a:srgbClr val="0000FF"/>
                </a:solidFill>
              </a:rPr>
              <a:t>this model views it as a spiral process.</a:t>
            </a:r>
            <a:r>
              <a:rPr lang="en-US" b="1">
                <a:solidFill>
                  <a:srgbClr val="0000FF"/>
                </a:solidFill>
              </a:rPr>
              <a:t> </a:t>
            </a:r>
            <a:endParaRPr/>
          </a:p>
          <a:p>
            <a:pPr marL="342900" lvl="0" indent="-342900" algn="l" rtl="0">
              <a:spcBef>
                <a:spcPts val="1000"/>
              </a:spcBef>
              <a:spcAft>
                <a:spcPts val="0"/>
              </a:spcAft>
              <a:buSzPts val="1440"/>
              <a:buNone/>
            </a:pPr>
            <a:r>
              <a:rPr lang="en-US" b="1">
                <a:solidFill>
                  <a:srgbClr val="7030A0"/>
                </a:solidFill>
              </a:rPr>
              <a:t>	</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2"/>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Spiral model</a:t>
            </a:r>
            <a:endParaRPr/>
          </a:p>
        </p:txBody>
      </p:sp>
      <p:sp>
        <p:nvSpPr>
          <p:cNvPr id="710" name="Google Shape;710;p62"/>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endParaRPr/>
          </a:p>
          <a:p>
            <a:pPr marL="342900" lvl="0" indent="-342900" algn="l" rtl="0">
              <a:spcBef>
                <a:spcPts val="1000"/>
              </a:spcBef>
              <a:spcAft>
                <a:spcPts val="0"/>
              </a:spcAft>
              <a:buSzPts val="1440"/>
              <a:buChar char="►"/>
            </a:pPr>
            <a:r>
              <a:rPr lang="en-US" b="1" u="sng">
                <a:solidFill>
                  <a:srgbClr val="00B050"/>
                </a:solidFill>
              </a:rPr>
              <a:t>At every spiral there is a risk assessment phase </a:t>
            </a:r>
            <a:r>
              <a:rPr lang="en-US" b="1">
                <a:solidFill>
                  <a:srgbClr val="00B050"/>
                </a:solidFill>
              </a:rPr>
              <a:t>to evaluate the designing efforts</a:t>
            </a:r>
            <a:endParaRPr/>
          </a:p>
          <a:p>
            <a:pPr marL="342900" lvl="0" indent="-342900" algn="l" rtl="0">
              <a:spcBef>
                <a:spcPts val="1000"/>
              </a:spcBef>
              <a:spcAft>
                <a:spcPts val="0"/>
              </a:spcAft>
              <a:buSzPts val="1440"/>
              <a:buNone/>
            </a:pPr>
            <a:r>
              <a:rPr lang="en-US" b="1">
                <a:solidFill>
                  <a:srgbClr val="00B050"/>
                </a:solidFill>
              </a:rPr>
              <a:t>   </a:t>
            </a:r>
            <a:r>
              <a:rPr lang="en-US">
                <a:solidFill>
                  <a:srgbClr val="00B050"/>
                </a:solidFill>
              </a:rPr>
              <a:t> </a:t>
            </a:r>
            <a:endParaRPr/>
          </a:p>
          <a:p>
            <a:pPr marL="342900" lvl="0" indent="-251459" algn="l" rtl="0">
              <a:spcBef>
                <a:spcPts val="1000"/>
              </a:spcBef>
              <a:spcAft>
                <a:spcPts val="0"/>
              </a:spcAft>
              <a:buSzPts val="1440"/>
              <a:buNone/>
            </a:pPr>
            <a:endParaRPr b="1"/>
          </a:p>
          <a:p>
            <a:pPr marL="342900" lvl="0" indent="-342900" algn="l" rtl="0">
              <a:spcBef>
                <a:spcPts val="1000"/>
              </a:spcBef>
              <a:spcAft>
                <a:spcPts val="0"/>
              </a:spcAft>
              <a:buSzPts val="1440"/>
              <a:buChar char="►"/>
            </a:pPr>
            <a:r>
              <a:rPr lang="en-US" b="1" u="sng"/>
              <a:t> </a:t>
            </a:r>
            <a:r>
              <a:rPr lang="en-US" b="1" u="sng">
                <a:solidFill>
                  <a:srgbClr val="7030A0"/>
                </a:solidFill>
              </a:rPr>
              <a:t>At the end of each spiral there is a review phase</a:t>
            </a:r>
            <a:endParaRPr u="sng"/>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3"/>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Spiral model</a:t>
            </a:r>
            <a:endParaRPr/>
          </a:p>
        </p:txBody>
      </p:sp>
      <p:sp>
        <p:nvSpPr>
          <p:cNvPr id="716" name="Google Shape;716;p63"/>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Six major activities of each designing spirals are represented by six major tasks:</a:t>
            </a:r>
            <a:endParaRPr/>
          </a:p>
          <a:p>
            <a:pPr marL="342900" lvl="0" indent="-342900" algn="l" rtl="0">
              <a:spcBef>
                <a:spcPts val="1000"/>
              </a:spcBef>
              <a:spcAft>
                <a:spcPts val="0"/>
              </a:spcAft>
              <a:buSzPts val="1440"/>
              <a:buNone/>
            </a:pPr>
            <a:r>
              <a:rPr lang="en-US"/>
              <a:t/>
            </a:r>
            <a:br>
              <a:rPr lang="en-US"/>
            </a:br>
            <a:r>
              <a:rPr lang="en-US">
                <a:solidFill>
                  <a:srgbClr val="FF9900"/>
                </a:solidFill>
              </a:rPr>
              <a:t>1</a:t>
            </a:r>
            <a:r>
              <a:rPr lang="en-US" b="1">
                <a:solidFill>
                  <a:srgbClr val="FF9900"/>
                </a:solidFill>
              </a:rPr>
              <a:t>. Customer Communication</a:t>
            </a:r>
            <a:br>
              <a:rPr lang="en-US" b="1">
                <a:solidFill>
                  <a:srgbClr val="FF9900"/>
                </a:solidFill>
              </a:rPr>
            </a:br>
            <a:r>
              <a:rPr lang="en-US" b="1">
                <a:solidFill>
                  <a:srgbClr val="FF9900"/>
                </a:solidFill>
              </a:rPr>
              <a:t>2. Planning</a:t>
            </a:r>
            <a:r>
              <a:rPr lang="en-US" b="1">
                <a:solidFill>
                  <a:srgbClr val="0070C0"/>
                </a:solidFill>
              </a:rPr>
              <a:t/>
            </a:r>
            <a:br>
              <a:rPr lang="en-US" b="1">
                <a:solidFill>
                  <a:srgbClr val="0070C0"/>
                </a:solidFill>
              </a:rPr>
            </a:br>
            <a:r>
              <a:rPr lang="en-US" b="1">
                <a:solidFill>
                  <a:srgbClr val="0070C0"/>
                </a:solidFill>
              </a:rPr>
              <a:t>3. Risk Analysis</a:t>
            </a:r>
            <a:br>
              <a:rPr lang="en-US" b="1">
                <a:solidFill>
                  <a:srgbClr val="0070C0"/>
                </a:solidFill>
              </a:rPr>
            </a:br>
            <a:r>
              <a:rPr lang="en-US" b="1">
                <a:solidFill>
                  <a:srgbClr val="0070C0"/>
                </a:solidFill>
              </a:rPr>
              <a:t>4. Software Designing Engineering</a:t>
            </a:r>
            <a:br>
              <a:rPr lang="en-US" b="1">
                <a:solidFill>
                  <a:srgbClr val="0070C0"/>
                </a:solidFill>
              </a:rPr>
            </a:br>
            <a:r>
              <a:rPr lang="en-US" b="1">
                <a:solidFill>
                  <a:srgbClr val="00B050"/>
                </a:solidFill>
              </a:rPr>
              <a:t>5. Construction and Release</a:t>
            </a:r>
            <a:br>
              <a:rPr lang="en-US" b="1">
                <a:solidFill>
                  <a:srgbClr val="00B050"/>
                </a:solidFill>
              </a:rPr>
            </a:br>
            <a:r>
              <a:rPr lang="en-US" b="1">
                <a:solidFill>
                  <a:srgbClr val="00B050"/>
                </a:solidFill>
              </a:rPr>
              <a:t>6. Customer Evolution</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4"/>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Spiral model</a:t>
            </a:r>
            <a:endParaRPr/>
          </a:p>
        </p:txBody>
      </p:sp>
      <p:sp>
        <p:nvSpPr>
          <p:cNvPr id="722" name="Google Shape;722;p64"/>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fontScale="32500" lnSpcReduction="20000"/>
          </a:bodyPr>
          <a:lstStyle/>
          <a:p>
            <a:pPr marL="342900" lvl="0" indent="-342900" algn="l" rtl="0">
              <a:spcBef>
                <a:spcPts val="0"/>
              </a:spcBef>
              <a:spcAft>
                <a:spcPts val="0"/>
              </a:spcAft>
              <a:buSzPct val="79999"/>
              <a:buChar char="►"/>
            </a:pPr>
            <a:r>
              <a:rPr lang="en-US" b="1"/>
              <a:t>Advantages</a:t>
            </a:r>
            <a:endParaRPr/>
          </a:p>
          <a:p>
            <a:pPr marL="342900" lvl="0" indent="-342900" algn="l" rtl="0">
              <a:spcBef>
                <a:spcPts val="1000"/>
              </a:spcBef>
              <a:spcAft>
                <a:spcPts val="0"/>
              </a:spcAft>
              <a:buSzPct val="79999"/>
              <a:buNone/>
            </a:pPr>
            <a:endParaRPr/>
          </a:p>
          <a:p>
            <a:pPr marL="240030" lvl="0" indent="-240030" algn="l" rtl="0">
              <a:spcBef>
                <a:spcPts val="1000"/>
              </a:spcBef>
              <a:spcAft>
                <a:spcPts val="0"/>
              </a:spcAft>
              <a:buSzPct val="80000"/>
              <a:buAutoNum type="arabicPeriod"/>
            </a:pPr>
            <a:r>
              <a:rPr lang="en-US" sz="3800" b="1">
                <a:solidFill>
                  <a:srgbClr val="00B050"/>
                </a:solidFill>
              </a:rPr>
              <a:t>It facilities high amount of risk analysis</a:t>
            </a:r>
            <a:r>
              <a:rPr lang="en-US" sz="3800"/>
              <a:t>.</a:t>
            </a:r>
            <a:endParaRPr/>
          </a:p>
          <a:p>
            <a:pPr marL="240030" lvl="0" indent="-240030" algn="l" rtl="0">
              <a:spcBef>
                <a:spcPts val="1000"/>
              </a:spcBef>
              <a:spcAft>
                <a:spcPts val="0"/>
              </a:spcAft>
              <a:buSzPct val="80000"/>
              <a:buNone/>
            </a:pPr>
            <a:endParaRPr sz="3800"/>
          </a:p>
          <a:p>
            <a:pPr marL="240030" lvl="0" indent="-240030" algn="l" rtl="0">
              <a:spcBef>
                <a:spcPts val="1000"/>
              </a:spcBef>
              <a:spcAft>
                <a:spcPts val="0"/>
              </a:spcAft>
              <a:buSzPct val="80000"/>
              <a:buAutoNum type="arabicPeriod"/>
            </a:pPr>
            <a:r>
              <a:rPr lang="en-US" sz="3800"/>
              <a:t>M</a:t>
            </a:r>
            <a:r>
              <a:rPr lang="en-US" sz="3800" b="1">
                <a:solidFill>
                  <a:srgbClr val="0070C0"/>
                </a:solidFill>
              </a:rPr>
              <a:t>ore suitable for large software projects.</a:t>
            </a:r>
            <a:endParaRPr/>
          </a:p>
          <a:p>
            <a:pPr marL="240030" lvl="0" indent="-177291" algn="l" rtl="0">
              <a:spcBef>
                <a:spcPts val="1000"/>
              </a:spcBef>
              <a:spcAft>
                <a:spcPts val="0"/>
              </a:spcAft>
              <a:buSzPct val="80000"/>
              <a:buNone/>
            </a:pPr>
            <a:endParaRPr sz="3800" b="1">
              <a:solidFill>
                <a:srgbClr val="E97617"/>
              </a:solidFill>
            </a:endParaRPr>
          </a:p>
          <a:p>
            <a:pPr marL="240030" lvl="0" indent="-240030" algn="l" rtl="0">
              <a:spcBef>
                <a:spcPts val="1000"/>
              </a:spcBef>
              <a:spcAft>
                <a:spcPts val="0"/>
              </a:spcAft>
              <a:buSzPct val="80000"/>
              <a:buFont typeface="Noto Sans Symbols"/>
              <a:buAutoNum type="arabicPeriod"/>
            </a:pPr>
            <a:r>
              <a:rPr lang="en-US" sz="3800" b="1">
                <a:solidFill>
                  <a:srgbClr val="E97617"/>
                </a:solidFill>
              </a:rPr>
              <a:t>Users see the system early.</a:t>
            </a:r>
            <a:endParaRPr/>
          </a:p>
          <a:p>
            <a:pPr marL="240030" lvl="0" indent="-177291" algn="l" rtl="0">
              <a:spcBef>
                <a:spcPts val="1000"/>
              </a:spcBef>
              <a:spcAft>
                <a:spcPts val="0"/>
              </a:spcAft>
              <a:buSzPct val="80000"/>
              <a:buFont typeface="Noto Sans Symbols"/>
              <a:buNone/>
            </a:pPr>
            <a:endParaRPr sz="3800"/>
          </a:p>
          <a:p>
            <a:pPr marL="240030" lvl="0" indent="-240030" algn="l" rtl="0">
              <a:spcBef>
                <a:spcPts val="1000"/>
              </a:spcBef>
              <a:spcAft>
                <a:spcPts val="0"/>
              </a:spcAft>
              <a:buSzPct val="80000"/>
              <a:buFont typeface="Noto Sans Symbols"/>
              <a:buAutoNum type="arabicPeriod"/>
            </a:pPr>
            <a:r>
              <a:rPr lang="en-US" sz="3800"/>
              <a:t>Allows for </a:t>
            </a:r>
            <a:r>
              <a:rPr lang="en-US" sz="3800" b="1">
                <a:solidFill>
                  <a:srgbClr val="0000FF"/>
                </a:solidFill>
              </a:rPr>
              <a:t>extensive use of prototypes</a:t>
            </a:r>
            <a:endParaRPr/>
          </a:p>
          <a:p>
            <a:pPr marL="240030" lvl="0" indent="-177291" algn="l" rtl="0">
              <a:spcBef>
                <a:spcPts val="1000"/>
              </a:spcBef>
              <a:spcAft>
                <a:spcPts val="0"/>
              </a:spcAft>
              <a:buSzPct val="80000"/>
              <a:buFont typeface="Noto Sans Symbols"/>
              <a:buNone/>
            </a:pPr>
            <a:endParaRPr sz="3800"/>
          </a:p>
          <a:p>
            <a:pPr marL="240030" lvl="0" indent="-240030" algn="l" rtl="0">
              <a:spcBef>
                <a:spcPts val="1000"/>
              </a:spcBef>
              <a:spcAft>
                <a:spcPts val="0"/>
              </a:spcAft>
              <a:buSzPct val="80000"/>
              <a:buFont typeface="Noto Sans Symbols"/>
              <a:buAutoNum type="arabicPeriod"/>
            </a:pPr>
            <a:r>
              <a:rPr lang="en-US" sz="3800" b="1">
                <a:solidFill>
                  <a:srgbClr val="AF2588"/>
                </a:solidFill>
              </a:rPr>
              <a:t>Changing requirements can be accommodated</a:t>
            </a:r>
            <a:r>
              <a:rPr lang="en-US"/>
              <a:t>.</a:t>
            </a:r>
            <a:endParaRPr/>
          </a:p>
          <a:p>
            <a:pPr marL="240030" lvl="0" indent="-210312" algn="l" rtl="0">
              <a:spcBef>
                <a:spcPts val="1000"/>
              </a:spcBef>
              <a:spcAft>
                <a:spcPts val="0"/>
              </a:spcAft>
              <a:buSzPct val="79999"/>
              <a:buFont typeface="Noto Sans Symbols"/>
              <a:buNone/>
            </a:pPr>
            <a:endParaRPr/>
          </a:p>
          <a:p>
            <a:pPr marL="240030" lvl="0" indent="-210312" algn="l" rtl="0">
              <a:spcBef>
                <a:spcPts val="1000"/>
              </a:spcBef>
              <a:spcAft>
                <a:spcPts val="0"/>
              </a:spcAft>
              <a:buSzPct val="79999"/>
              <a:buFont typeface="Noto Sans Symbols"/>
              <a:buNone/>
            </a:pPr>
            <a:endParaRPr/>
          </a:p>
          <a:p>
            <a:pPr marL="240030" lvl="0" indent="-240030" algn="l" rtl="0">
              <a:spcBef>
                <a:spcPts val="1000"/>
              </a:spcBef>
              <a:spcAft>
                <a:spcPts val="0"/>
              </a:spcAft>
              <a:buSzPct val="79999"/>
              <a:buNone/>
            </a:pPr>
            <a:r>
              <a:rPr lang="en-US"/>
              <a:t/>
            </a:r>
            <a:br>
              <a:rPr lang="en-US"/>
            </a:b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5"/>
          <p:cNvSpPr txBox="1">
            <a:spLocks noGrp="1"/>
          </p:cNvSpPr>
          <p:nvPr>
            <p:ph type="title"/>
          </p:nvPr>
        </p:nvSpPr>
        <p:spPr>
          <a:xfrm>
            <a:off x="457200" y="304800"/>
            <a:ext cx="8229600" cy="3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3600">
                <a:solidFill>
                  <a:schemeClr val="accent1"/>
                </a:solidFill>
                <a:latin typeface="Trebuchet MS"/>
                <a:ea typeface="Trebuchet MS"/>
                <a:cs typeface="Trebuchet MS"/>
                <a:sym typeface="Trebuchet MS"/>
              </a:rPr>
              <a:t>Spiral model</a:t>
            </a:r>
            <a:endParaRPr/>
          </a:p>
        </p:txBody>
      </p:sp>
      <p:sp>
        <p:nvSpPr>
          <p:cNvPr id="728" name="Google Shape;728;p65"/>
          <p:cNvSpPr txBox="1">
            <a:spLocks noGrp="1"/>
          </p:cNvSpPr>
          <p:nvPr>
            <p:ph type="body" idx="1"/>
          </p:nvPr>
        </p:nvSpPr>
        <p:spPr>
          <a:xfrm>
            <a:off x="457200" y="838200"/>
            <a:ext cx="8229600" cy="5791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a:t>Disadvantages</a:t>
            </a:r>
            <a:endParaRPr/>
          </a:p>
          <a:p>
            <a:pPr marL="342900" lvl="0" indent="-342900" algn="l" rtl="0">
              <a:spcBef>
                <a:spcPts val="1000"/>
              </a:spcBef>
              <a:spcAft>
                <a:spcPts val="0"/>
              </a:spcAft>
              <a:buSzPts val="1440"/>
              <a:buNone/>
            </a:pPr>
            <a:endParaRPr/>
          </a:p>
          <a:p>
            <a:pPr marL="240030" lvl="0" indent="-240030" algn="l" rtl="0">
              <a:spcBef>
                <a:spcPts val="1000"/>
              </a:spcBef>
              <a:spcAft>
                <a:spcPts val="0"/>
              </a:spcAft>
              <a:buSzPts val="1440"/>
              <a:buAutoNum type="arabicPeriod"/>
            </a:pPr>
            <a:r>
              <a:rPr lang="en-US" b="1">
                <a:solidFill>
                  <a:srgbClr val="0070C0"/>
                </a:solidFill>
              </a:rPr>
              <a:t>Risk analysis requires high expertise.</a:t>
            </a:r>
            <a:endParaRPr/>
          </a:p>
          <a:p>
            <a:pPr marL="240030" lvl="0" indent="-240030" algn="l" rtl="0">
              <a:spcBef>
                <a:spcPts val="1000"/>
              </a:spcBef>
              <a:spcAft>
                <a:spcPts val="0"/>
              </a:spcAft>
              <a:buSzPts val="1440"/>
              <a:buNone/>
            </a:pPr>
            <a:r>
              <a:rPr lang="en-US" b="1"/>
              <a:t/>
            </a:r>
            <a:br>
              <a:rPr lang="en-US" b="1"/>
            </a:br>
            <a:r>
              <a:rPr lang="en-US" b="1"/>
              <a:t>2. It is</a:t>
            </a:r>
            <a:r>
              <a:rPr lang="en-US" b="1">
                <a:solidFill>
                  <a:srgbClr val="FF0000"/>
                </a:solidFill>
              </a:rPr>
              <a:t> costly model to use</a:t>
            </a:r>
            <a:endParaRPr/>
          </a:p>
          <a:p>
            <a:pPr marL="240030" lvl="0" indent="-240030" algn="l" rtl="0">
              <a:spcBef>
                <a:spcPts val="1000"/>
              </a:spcBef>
              <a:spcAft>
                <a:spcPts val="0"/>
              </a:spcAft>
              <a:buSzPts val="1440"/>
              <a:buNone/>
            </a:pPr>
            <a:r>
              <a:rPr lang="en-US" b="1"/>
              <a:t/>
            </a:r>
            <a:br>
              <a:rPr lang="en-US" b="1"/>
            </a:br>
            <a:r>
              <a:rPr lang="en-US" b="1"/>
              <a:t>3. </a:t>
            </a:r>
            <a:r>
              <a:rPr lang="en-US" b="1">
                <a:solidFill>
                  <a:srgbClr val="0000FF"/>
                </a:solidFill>
              </a:rPr>
              <a:t>Not suitable for smaller projects.</a:t>
            </a:r>
            <a:endParaRPr/>
          </a:p>
          <a:p>
            <a:pPr marL="240030" lvl="0" indent="-240030" algn="l" rtl="0">
              <a:spcBef>
                <a:spcPts val="1000"/>
              </a:spcBef>
              <a:spcAft>
                <a:spcPts val="0"/>
              </a:spcAft>
              <a:buSzPts val="1440"/>
              <a:buNone/>
            </a:pPr>
            <a:r>
              <a:rPr lang="en-US" b="1"/>
              <a:t/>
            </a:r>
            <a:br>
              <a:rPr lang="en-US" b="1"/>
            </a:br>
            <a:r>
              <a:rPr lang="en-US" b="1"/>
              <a:t>4. </a:t>
            </a:r>
            <a:r>
              <a:rPr lang="en-US" b="1">
                <a:solidFill>
                  <a:srgbClr val="00B050"/>
                </a:solidFill>
              </a:rPr>
              <a:t>Spiral may go indefinitely.</a:t>
            </a:r>
            <a:endParaRPr/>
          </a:p>
          <a:p>
            <a:pPr marL="240030" lvl="0" indent="-240030" algn="l" rtl="0">
              <a:spcBef>
                <a:spcPts val="1000"/>
              </a:spcBef>
              <a:spcAft>
                <a:spcPts val="0"/>
              </a:spcAft>
              <a:buSzPts val="1440"/>
              <a:buNone/>
            </a:pPr>
            <a:endParaRPr/>
          </a:p>
          <a:p>
            <a:pPr marL="240030" lvl="0" indent="-240030" algn="l" rtl="0">
              <a:spcBef>
                <a:spcPts val="1000"/>
              </a:spcBef>
              <a:spcAft>
                <a:spcPts val="0"/>
              </a:spcAft>
              <a:buSzPts val="1440"/>
              <a:buNone/>
            </a:pPr>
            <a:r>
              <a:rPr lang="en-US"/>
              <a:t>	5. </a:t>
            </a:r>
            <a:r>
              <a:rPr lang="en-US" b="1">
                <a:solidFill>
                  <a:srgbClr val="AF2588"/>
                </a:solidFill>
              </a:rPr>
              <a:t>End of project may not be known early.</a:t>
            </a:r>
            <a:endParaRPr/>
          </a:p>
          <a:p>
            <a:pPr marL="240030" lvl="0" indent="-240030" algn="l" rtl="0">
              <a:spcBef>
                <a:spcPts val="1000"/>
              </a:spcBef>
              <a:spcAft>
                <a:spcPts val="0"/>
              </a:spcAft>
              <a:buSzPts val="1440"/>
              <a:buNone/>
            </a:pPr>
            <a:r>
              <a:rPr lang="en-US"/>
              <a:t/>
            </a:r>
            <a:br>
              <a:rPr lang="en-US"/>
            </a:br>
            <a:r>
              <a:rPr lang="en-US"/>
              <a:t>6. </a:t>
            </a:r>
            <a:r>
              <a:rPr lang="en-US" b="1">
                <a:solidFill>
                  <a:schemeClr val="accent1"/>
                </a:solidFill>
              </a:rPr>
              <a:t>This model is relatively new</a:t>
            </a:r>
            <a:r>
              <a:rPr lang="en-US" b="1">
                <a:solidFill>
                  <a:srgbClr val="0070C0"/>
                </a:solidFill>
              </a:rPr>
              <a:t>. </a:t>
            </a:r>
            <a:endParaRPr>
              <a:solidFill>
                <a:srgbClr val="0070C0"/>
              </a:solidFill>
            </a:endParaRPr>
          </a:p>
          <a:p>
            <a:pPr marL="240030" lvl="0" indent="-240030" algn="l" rtl="0">
              <a:spcBef>
                <a:spcPts val="1000"/>
              </a:spcBef>
              <a:spcAft>
                <a:spcPts val="0"/>
              </a:spcAft>
              <a:buSzPts val="1440"/>
              <a:buNone/>
            </a:pPr>
            <a:r>
              <a:rPr lang="en-US"/>
              <a:t/>
            </a:r>
            <a:br>
              <a:rPr lang="en-US"/>
            </a:b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6"/>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5AC8FF"/>
              </a:buClr>
              <a:buSzPct val="100000"/>
              <a:buFont typeface="Arial"/>
              <a:buNone/>
            </a:pPr>
            <a:r>
              <a:rPr lang="en-US" b="1" i="0">
                <a:solidFill>
                  <a:srgbClr val="5AC8FF"/>
                </a:solidFill>
                <a:latin typeface="Arial"/>
                <a:ea typeface="Arial"/>
                <a:cs typeface="Arial"/>
                <a:sym typeface="Arial"/>
              </a:rPr>
              <a:t>When is it best to use the Spiral Model?</a:t>
            </a:r>
            <a:br>
              <a:rPr lang="en-US" b="1" i="0">
                <a:solidFill>
                  <a:srgbClr val="5AC8FF"/>
                </a:solidFill>
                <a:latin typeface="Arial"/>
                <a:ea typeface="Arial"/>
                <a:cs typeface="Arial"/>
                <a:sym typeface="Arial"/>
              </a:rPr>
            </a:br>
            <a:endParaRPr/>
          </a:p>
        </p:txBody>
      </p:sp>
      <p:sp>
        <p:nvSpPr>
          <p:cNvPr id="734" name="Google Shape;734;p66"/>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b="0" i="0">
                <a:solidFill>
                  <a:srgbClr val="5A6F79"/>
                </a:solidFill>
                <a:latin typeface="Lato"/>
                <a:ea typeface="Lato"/>
                <a:cs typeface="Lato"/>
                <a:sym typeface="Lato"/>
              </a:rPr>
              <a:t>The Spiral Model is applied when there is a need to “learn with the product’s maturity” and:</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There’s a budget limit and you need to foresee risks</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You have a medium or high-risk project to carry out</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There is a long-term project, and changes might occur</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The </a:t>
            </a:r>
            <a:r>
              <a:rPr lang="en-US" b="1" i="0">
                <a:solidFill>
                  <a:srgbClr val="5A6F79"/>
                </a:solidFill>
                <a:latin typeface="Lato"/>
                <a:ea typeface="Lato"/>
                <a:cs typeface="Lato"/>
                <a:sym typeface="Lato"/>
              </a:rPr>
              <a:t>requirements</a:t>
            </a:r>
            <a:r>
              <a:rPr lang="en-US" b="0" i="0">
                <a:solidFill>
                  <a:srgbClr val="5A6F79"/>
                </a:solidFill>
                <a:latin typeface="Lato"/>
                <a:ea typeface="Lato"/>
                <a:cs typeface="Lato"/>
                <a:sym typeface="Lato"/>
              </a:rPr>
              <a:t> are vague to the customer</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Requirements need more clarity due to their complexity</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The primary product has to be released in several stages to get valuable customer feedback</a:t>
            </a:r>
            <a:endParaRPr/>
          </a:p>
          <a:p>
            <a:pPr marL="342900" lvl="0" indent="-342900" algn="just" rtl="0">
              <a:spcBef>
                <a:spcPts val="1000"/>
              </a:spcBef>
              <a:spcAft>
                <a:spcPts val="0"/>
              </a:spcAft>
              <a:buSzPts val="1440"/>
              <a:buFont typeface="Arial"/>
              <a:buChar char="•"/>
            </a:pPr>
            <a:r>
              <a:rPr lang="en-US" b="0" i="0">
                <a:solidFill>
                  <a:srgbClr val="5A6F79"/>
                </a:solidFill>
                <a:latin typeface="Lato"/>
                <a:ea typeface="Lato"/>
                <a:cs typeface="Lato"/>
                <a:sym typeface="Lato"/>
              </a:rPr>
              <a:t>You expect major changes to the product during the SDLC</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7"/>
          <p:cNvSpPr txBox="1">
            <a:spLocks noGrp="1"/>
          </p:cNvSpPr>
          <p:nvPr>
            <p:ph type="title"/>
          </p:nvPr>
        </p:nvSpPr>
        <p:spPr>
          <a:xfrm>
            <a:off x="228600" y="152400"/>
            <a:ext cx="8610600" cy="838200"/>
          </a:xfrm>
          <a:prstGeom prst="rect">
            <a:avLst/>
          </a:prstGeom>
          <a:noFill/>
          <a:ln>
            <a:noFill/>
          </a:ln>
        </p:spPr>
        <p:txBody>
          <a:bodyPr spcFirstLastPara="1" wrap="square" lIns="91425" tIns="45700" rIns="91425" bIns="45700" anchor="t" anchorCtr="0">
            <a:noAutofit/>
          </a:bodyPr>
          <a:lstStyle/>
          <a:p>
            <a:pPr marL="0" lvl="0" indent="-279400" algn="l" rtl="0">
              <a:spcBef>
                <a:spcPts val="0"/>
              </a:spcBef>
              <a:spcAft>
                <a:spcPts val="0"/>
              </a:spcAft>
              <a:buClr>
                <a:srgbClr val="0070C0"/>
              </a:buClr>
              <a:buSzPts val="4400"/>
              <a:buFont typeface="Noto Sans Symbols"/>
              <a:buChar char="⮚"/>
            </a:pPr>
            <a:r>
              <a:rPr lang="en-US" sz="4400" b="1" u="sng" dirty="0">
                <a:solidFill>
                  <a:srgbClr val="0070C0"/>
                </a:solidFill>
              </a:rPr>
              <a:t>Concurrent Development Model</a:t>
            </a:r>
            <a:endParaRPr dirty="0"/>
          </a:p>
        </p:txBody>
      </p:sp>
      <p:sp>
        <p:nvSpPr>
          <p:cNvPr id="740" name="Google Shape;740;p67"/>
          <p:cNvSpPr txBox="1">
            <a:spLocks noGrp="1"/>
          </p:cNvSpPr>
          <p:nvPr>
            <p:ph type="body" idx="1"/>
          </p:nvPr>
        </p:nvSpPr>
        <p:spPr>
          <a:xfrm>
            <a:off x="381000" y="1405719"/>
            <a:ext cx="8458200" cy="480401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80000"/>
              </a:lnSpc>
              <a:spcBef>
                <a:spcPts val="0"/>
              </a:spcBef>
              <a:spcAft>
                <a:spcPts val="0"/>
              </a:spcAft>
              <a:buClr>
                <a:schemeClr val="dk1"/>
              </a:buClr>
              <a:buSzPct val="79999"/>
              <a:buChar char="►"/>
            </a:pPr>
            <a:r>
              <a:rPr lang="en-US" b="1" dirty="0">
                <a:solidFill>
                  <a:srgbClr val="BFE471"/>
                </a:solidFill>
              </a:rPr>
              <a:t>Also called </a:t>
            </a:r>
            <a:r>
              <a:rPr lang="en-US" b="1" i="1" dirty="0">
                <a:solidFill>
                  <a:srgbClr val="BFE471"/>
                </a:solidFill>
              </a:rPr>
              <a:t>concurrent engineering.</a:t>
            </a:r>
            <a:endParaRPr dirty="0"/>
          </a:p>
          <a:p>
            <a:pPr marL="342900" lvl="0" indent="-211328" algn="l" rtl="0">
              <a:lnSpc>
                <a:spcPct val="80000"/>
              </a:lnSpc>
              <a:spcBef>
                <a:spcPts val="1000"/>
              </a:spcBef>
              <a:spcAft>
                <a:spcPts val="0"/>
              </a:spcAft>
              <a:buClr>
                <a:schemeClr val="dk1"/>
              </a:buClr>
              <a:buSzPct val="80000"/>
              <a:buNone/>
            </a:pPr>
            <a:endParaRPr sz="2800" b="1" dirty="0">
              <a:solidFill>
                <a:srgbClr val="E97617"/>
              </a:solidFill>
            </a:endParaRPr>
          </a:p>
          <a:p>
            <a:pPr marL="342900" lvl="0" indent="-342900" algn="l" rtl="0">
              <a:lnSpc>
                <a:spcPct val="80000"/>
              </a:lnSpc>
              <a:spcBef>
                <a:spcPts val="1000"/>
              </a:spcBef>
              <a:spcAft>
                <a:spcPts val="0"/>
              </a:spcAft>
              <a:buClr>
                <a:schemeClr val="dk1"/>
              </a:buClr>
              <a:buSzPct val="80000"/>
              <a:buChar char="►"/>
            </a:pPr>
            <a:r>
              <a:rPr lang="en-US" sz="2800" b="1" u="sng" dirty="0">
                <a:solidFill>
                  <a:srgbClr val="E97617"/>
                </a:solidFill>
              </a:rPr>
              <a:t>Development and QA/Testing</a:t>
            </a:r>
            <a:r>
              <a:rPr lang="en-US" sz="2800" b="1" dirty="0">
                <a:solidFill>
                  <a:srgbClr val="E97617"/>
                </a:solidFill>
              </a:rPr>
              <a:t> are performed concurrently</a:t>
            </a:r>
            <a:endParaRPr dirty="0"/>
          </a:p>
          <a:p>
            <a:pPr marL="342900" lvl="0" indent="-211328" algn="l" rtl="0">
              <a:lnSpc>
                <a:spcPct val="80000"/>
              </a:lnSpc>
              <a:spcBef>
                <a:spcPts val="1000"/>
              </a:spcBef>
              <a:spcAft>
                <a:spcPts val="0"/>
              </a:spcAft>
              <a:buClr>
                <a:schemeClr val="dk1"/>
              </a:buClr>
              <a:buSzPct val="80000"/>
              <a:buNone/>
            </a:pPr>
            <a:endParaRPr sz="2800" dirty="0">
              <a:solidFill>
                <a:srgbClr val="E97617"/>
              </a:solidFill>
            </a:endParaRPr>
          </a:p>
          <a:p>
            <a:pPr marL="342900" lvl="0" indent="-342900" algn="l" rtl="0">
              <a:lnSpc>
                <a:spcPct val="80000"/>
              </a:lnSpc>
              <a:spcBef>
                <a:spcPts val="1000"/>
              </a:spcBef>
              <a:spcAft>
                <a:spcPts val="0"/>
              </a:spcAft>
              <a:buClr>
                <a:schemeClr val="dk1"/>
              </a:buClr>
              <a:buSzPct val="80000"/>
              <a:buChar char="►"/>
            </a:pPr>
            <a:r>
              <a:rPr lang="en-US" sz="2800" dirty="0">
                <a:solidFill>
                  <a:srgbClr val="E97617"/>
                </a:solidFill>
              </a:rPr>
              <a:t>Similar to the </a:t>
            </a:r>
            <a:r>
              <a:rPr lang="en-US" sz="2800" b="1" dirty="0">
                <a:solidFill>
                  <a:srgbClr val="E97617"/>
                </a:solidFill>
              </a:rPr>
              <a:t>Synchronize and Stabilize model </a:t>
            </a:r>
            <a:r>
              <a:rPr lang="en-US" sz="2800" dirty="0">
                <a:solidFill>
                  <a:srgbClr val="E97617"/>
                </a:solidFill>
              </a:rPr>
              <a:t>used by Microsoft</a:t>
            </a:r>
            <a:endParaRPr dirty="0"/>
          </a:p>
          <a:p>
            <a:pPr marL="342900" lvl="0" indent="-211328" algn="l" rtl="0">
              <a:lnSpc>
                <a:spcPct val="80000"/>
              </a:lnSpc>
              <a:spcBef>
                <a:spcPts val="1000"/>
              </a:spcBef>
              <a:spcAft>
                <a:spcPts val="0"/>
              </a:spcAft>
              <a:buClr>
                <a:schemeClr val="dk1"/>
              </a:buClr>
              <a:buSzPct val="80000"/>
              <a:buNone/>
            </a:pPr>
            <a:endParaRPr sz="2800" dirty="0"/>
          </a:p>
          <a:p>
            <a:pPr marL="342900" lvl="0" indent="-342900" algn="l" rtl="0">
              <a:lnSpc>
                <a:spcPct val="80000"/>
              </a:lnSpc>
              <a:spcBef>
                <a:spcPts val="1000"/>
              </a:spcBef>
              <a:spcAft>
                <a:spcPts val="0"/>
              </a:spcAft>
              <a:buClr>
                <a:schemeClr val="dk1"/>
              </a:buClr>
              <a:buSzPct val="80000"/>
              <a:buChar char="►"/>
            </a:pPr>
            <a:r>
              <a:rPr lang="en-US" sz="2800" b="1" dirty="0">
                <a:solidFill>
                  <a:srgbClr val="00B0F0"/>
                </a:solidFill>
              </a:rPr>
              <a:t>Multiple baselines </a:t>
            </a:r>
            <a:r>
              <a:rPr lang="en-US" sz="2800" dirty="0">
                <a:solidFill>
                  <a:srgbClr val="00B0F0"/>
                </a:solidFill>
              </a:rPr>
              <a:t>are included as part of the process</a:t>
            </a:r>
            <a:endParaRPr dirty="0"/>
          </a:p>
          <a:p>
            <a:pPr marL="342900" lvl="0" indent="-211328" algn="l" rtl="0">
              <a:lnSpc>
                <a:spcPct val="80000"/>
              </a:lnSpc>
              <a:spcBef>
                <a:spcPts val="1000"/>
              </a:spcBef>
              <a:spcAft>
                <a:spcPts val="0"/>
              </a:spcAft>
              <a:buClr>
                <a:schemeClr val="dk1"/>
              </a:buClr>
              <a:buSzPct val="80000"/>
              <a:buNone/>
            </a:pPr>
            <a:endParaRPr sz="2800" dirty="0">
              <a:solidFill>
                <a:srgbClr val="00B0F0"/>
              </a:solidFill>
            </a:endParaRPr>
          </a:p>
          <a:p>
            <a:pPr marL="342900" lvl="0" indent="-342900" algn="l" rtl="0">
              <a:lnSpc>
                <a:spcPct val="80000"/>
              </a:lnSpc>
              <a:spcBef>
                <a:spcPts val="1000"/>
              </a:spcBef>
              <a:spcAft>
                <a:spcPts val="0"/>
              </a:spcAft>
              <a:buClr>
                <a:schemeClr val="dk1"/>
              </a:buClr>
              <a:buSzPct val="80000"/>
              <a:buChar char="►"/>
            </a:pPr>
            <a:r>
              <a:rPr lang="en-US" sz="2800" b="1" dirty="0">
                <a:solidFill>
                  <a:srgbClr val="FF0000"/>
                </a:solidFill>
              </a:rPr>
              <a:t>SRS</a:t>
            </a:r>
            <a:r>
              <a:rPr lang="en-US" sz="2800" dirty="0">
                <a:solidFill>
                  <a:srgbClr val="00B0F0"/>
                </a:solidFill>
              </a:rPr>
              <a:t> </a:t>
            </a:r>
            <a:r>
              <a:rPr lang="en-US" sz="2800" dirty="0">
                <a:solidFill>
                  <a:srgbClr val="0070C0"/>
                </a:solidFill>
              </a:rPr>
              <a:t>evolves over the course of the project</a:t>
            </a:r>
            <a:endParaRPr dirty="0"/>
          </a:p>
          <a:p>
            <a:pPr marL="342900" lvl="0" indent="-211328" algn="l" rtl="0">
              <a:lnSpc>
                <a:spcPct val="80000"/>
              </a:lnSpc>
              <a:spcBef>
                <a:spcPts val="1000"/>
              </a:spcBef>
              <a:spcAft>
                <a:spcPts val="0"/>
              </a:spcAft>
              <a:buClr>
                <a:schemeClr val="dk1"/>
              </a:buClr>
              <a:buSzPct val="80000"/>
              <a:buNone/>
            </a:pPr>
            <a:endParaRPr sz="2800" dirty="0"/>
          </a:p>
          <a:p>
            <a:pPr marL="342900" lvl="0" indent="-342900" algn="l" rtl="0">
              <a:lnSpc>
                <a:spcPct val="80000"/>
              </a:lnSpc>
              <a:spcBef>
                <a:spcPts val="1000"/>
              </a:spcBef>
              <a:spcAft>
                <a:spcPts val="0"/>
              </a:spcAft>
              <a:buClr>
                <a:schemeClr val="dk1"/>
              </a:buClr>
              <a:buSzPct val="80000"/>
              <a:buChar char="►"/>
            </a:pPr>
            <a:r>
              <a:rPr lang="en-US" sz="2800" b="1" dirty="0">
                <a:solidFill>
                  <a:srgbClr val="00B050"/>
                </a:solidFill>
              </a:rPr>
              <a:t>Ends with a formal validation phase with defined criteria for </a:t>
            </a:r>
            <a:r>
              <a:rPr lang="en-US" sz="2800" b="1" u="sng" dirty="0">
                <a:solidFill>
                  <a:srgbClr val="0070C0"/>
                </a:solidFill>
              </a:rPr>
              <a:t>starting</a:t>
            </a:r>
            <a:r>
              <a:rPr lang="en-US" sz="2800" b="1" dirty="0">
                <a:solidFill>
                  <a:srgbClr val="00B050"/>
                </a:solidFill>
              </a:rPr>
              <a:t> and </a:t>
            </a:r>
            <a:r>
              <a:rPr lang="en-US" sz="2800" b="1" u="sng" dirty="0">
                <a:solidFill>
                  <a:srgbClr val="0070C0"/>
                </a:solidFill>
              </a:rPr>
              <a:t>stopping   </a:t>
            </a:r>
            <a:endParaRPr dirty="0"/>
          </a:p>
          <a:p>
            <a:pPr marL="342900" lvl="0" indent="-342900" algn="l" rtl="0">
              <a:lnSpc>
                <a:spcPct val="80000"/>
              </a:lnSpc>
              <a:spcBef>
                <a:spcPts val="1000"/>
              </a:spcBef>
              <a:spcAft>
                <a:spcPts val="0"/>
              </a:spcAft>
              <a:buSzPct val="80000"/>
              <a:buFont typeface="Noto Sans Symbols"/>
              <a:buNone/>
            </a:pPr>
            <a:endParaRPr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68"/>
          <p:cNvSpPr txBox="1">
            <a:spLocks noGrp="1"/>
          </p:cNvSpPr>
          <p:nvPr>
            <p:ph type="title"/>
          </p:nvPr>
        </p:nvSpPr>
        <p:spPr>
          <a:xfrm>
            <a:off x="990600" y="0"/>
            <a:ext cx="7467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b="1"/>
              <a:t>Concurrent Development Model</a:t>
            </a:r>
            <a:endParaRPr sz="3600" b="1"/>
          </a:p>
        </p:txBody>
      </p:sp>
      <p:sp>
        <p:nvSpPr>
          <p:cNvPr id="747" name="Google Shape;747;p68"/>
          <p:cNvSpPr txBox="1">
            <a:spLocks noGrp="1"/>
          </p:cNvSpPr>
          <p:nvPr>
            <p:ph type="body" idx="1"/>
          </p:nvPr>
        </p:nvSpPr>
        <p:spPr>
          <a:xfrm>
            <a:off x="152400" y="990600"/>
            <a:ext cx="8991600" cy="56388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solidFill>
                  <a:srgbClr val="E97617"/>
                </a:solidFill>
              </a:rPr>
              <a:t>A series of major </a:t>
            </a:r>
            <a:r>
              <a:rPr lang="en-US" b="1">
                <a:solidFill>
                  <a:srgbClr val="0070C0"/>
                </a:solidFill>
              </a:rPr>
              <a:t>technical activities</a:t>
            </a:r>
            <a:r>
              <a:rPr lang="en-US">
                <a:solidFill>
                  <a:srgbClr val="E97617"/>
                </a:solidFill>
              </a:rPr>
              <a:t>, </a:t>
            </a:r>
            <a:r>
              <a:rPr lang="en-US" b="1">
                <a:solidFill>
                  <a:srgbClr val="E97617"/>
                </a:solidFill>
              </a:rPr>
              <a:t>tasks, and their associated states</a:t>
            </a:r>
            <a:r>
              <a:rPr lang="en-US">
                <a:solidFill>
                  <a:srgbClr val="E97617"/>
                </a:solidFill>
              </a:rPr>
              <a:t>. </a:t>
            </a:r>
            <a:endParaRPr/>
          </a:p>
          <a:p>
            <a:pPr marL="342900" lvl="0" indent="-251459" algn="l" rtl="0">
              <a:lnSpc>
                <a:spcPct val="90000"/>
              </a:lnSpc>
              <a:spcBef>
                <a:spcPts val="1000"/>
              </a:spcBef>
              <a:spcAft>
                <a:spcPts val="0"/>
              </a:spcAft>
              <a:buSzPts val="1440"/>
              <a:buNone/>
            </a:pPr>
            <a:endParaRPr/>
          </a:p>
          <a:p>
            <a:pPr marL="342900" lvl="0" indent="-342900" algn="l" rtl="0">
              <a:lnSpc>
                <a:spcPct val="90000"/>
              </a:lnSpc>
              <a:spcBef>
                <a:spcPts val="1000"/>
              </a:spcBef>
              <a:spcAft>
                <a:spcPts val="0"/>
              </a:spcAft>
              <a:buSzPts val="1440"/>
              <a:buChar char="►"/>
            </a:pPr>
            <a:r>
              <a:rPr lang="en-US"/>
              <a:t>The </a:t>
            </a:r>
            <a:r>
              <a:rPr lang="en-US" b="1"/>
              <a:t>activity-analysis </a:t>
            </a:r>
            <a:r>
              <a:rPr lang="en-US"/>
              <a:t>may be in any one of the states noted at any given time.</a:t>
            </a:r>
            <a:endParaRPr/>
          </a:p>
          <a:p>
            <a:pPr marL="342900" lvl="0" indent="-251459" algn="l" rtl="0">
              <a:lnSpc>
                <a:spcPct val="90000"/>
              </a:lnSpc>
              <a:spcBef>
                <a:spcPts val="1000"/>
              </a:spcBef>
              <a:spcAft>
                <a:spcPts val="0"/>
              </a:spcAft>
              <a:buSzPts val="1440"/>
              <a:buNone/>
            </a:pPr>
            <a:endParaRPr/>
          </a:p>
          <a:p>
            <a:pPr marL="342900" lvl="0" indent="-342900" algn="l" rtl="0">
              <a:lnSpc>
                <a:spcPct val="90000"/>
              </a:lnSpc>
              <a:spcBef>
                <a:spcPts val="1000"/>
              </a:spcBef>
              <a:spcAft>
                <a:spcPts val="0"/>
              </a:spcAft>
              <a:buSzPts val="1440"/>
              <a:buChar char="►"/>
            </a:pPr>
            <a:r>
              <a:rPr lang="en-US" b="1">
                <a:solidFill>
                  <a:srgbClr val="00B0F0"/>
                </a:solidFill>
              </a:rPr>
              <a:t>Design or customer communication can be represented                  	in an analogous manner.  </a:t>
            </a:r>
            <a:endParaRPr/>
          </a:p>
          <a:p>
            <a:pPr marL="342900" lvl="0" indent="-251459" algn="l" rtl="0">
              <a:lnSpc>
                <a:spcPct val="90000"/>
              </a:lnSpc>
              <a:spcBef>
                <a:spcPts val="1000"/>
              </a:spcBef>
              <a:spcAft>
                <a:spcPts val="0"/>
              </a:spcAft>
              <a:buSzPts val="1440"/>
              <a:buNone/>
            </a:pPr>
            <a:endParaRPr b="1">
              <a:solidFill>
                <a:srgbClr val="00B0F0"/>
              </a:solidFill>
            </a:endParaRPr>
          </a:p>
          <a:p>
            <a:pPr marL="342900" lvl="0" indent="-342900" algn="l" rtl="0">
              <a:lnSpc>
                <a:spcPct val="90000"/>
              </a:lnSpc>
              <a:spcBef>
                <a:spcPts val="1000"/>
              </a:spcBef>
              <a:spcAft>
                <a:spcPts val="0"/>
              </a:spcAft>
              <a:buSzPts val="1440"/>
              <a:buChar char="►"/>
            </a:pPr>
            <a:r>
              <a:rPr lang="en-US" b="1" u="sng">
                <a:solidFill>
                  <a:srgbClr val="00B0F0"/>
                </a:solidFill>
              </a:rPr>
              <a:t>All activities exist concurrently but reside in different states. </a:t>
            </a:r>
            <a:endParaRPr/>
          </a:p>
          <a:p>
            <a:pPr marL="342900" lvl="0" indent="-251459" algn="l" rtl="0">
              <a:lnSpc>
                <a:spcPct val="90000"/>
              </a:lnSpc>
              <a:spcBef>
                <a:spcPts val="1000"/>
              </a:spcBef>
              <a:spcAft>
                <a:spcPts val="0"/>
              </a:spcAft>
              <a:buSzPts val="1440"/>
              <a:buNone/>
            </a:pPr>
            <a:endParaRPr/>
          </a:p>
          <a:p>
            <a:pPr marL="342900" lvl="0" indent="-342900" algn="l" rtl="0">
              <a:lnSpc>
                <a:spcPct val="90000"/>
              </a:lnSpc>
              <a:spcBef>
                <a:spcPts val="1000"/>
              </a:spcBef>
              <a:spcAft>
                <a:spcPts val="0"/>
              </a:spcAft>
              <a:buSzPts val="1440"/>
              <a:buChar char="►"/>
            </a:pPr>
            <a:r>
              <a:rPr lang="en-US">
                <a:solidFill>
                  <a:srgbClr val="00B050"/>
                </a:solidFill>
              </a:rPr>
              <a:t>Ex: early in a project </a:t>
            </a:r>
            <a:r>
              <a:rPr lang="en-US" b="1">
                <a:solidFill>
                  <a:srgbClr val="00B050"/>
                </a:solidFill>
              </a:rPr>
              <a:t>the customer communication activity </a:t>
            </a:r>
            <a:r>
              <a:rPr lang="en-US">
                <a:solidFill>
                  <a:srgbClr val="00B050"/>
                </a:solidFill>
              </a:rPr>
              <a:t>has completed its first iteration and exists in the </a:t>
            </a:r>
            <a:r>
              <a:rPr lang="en-US" b="1">
                <a:solidFill>
                  <a:srgbClr val="00B050"/>
                </a:solidFill>
              </a:rPr>
              <a:t>awaiting changes state. </a:t>
            </a:r>
            <a:endParaRPr/>
          </a:p>
          <a:p>
            <a:pPr marL="342900" lvl="0" indent="-342900" algn="l" rtl="0">
              <a:lnSpc>
                <a:spcPct val="80000"/>
              </a:lnSpc>
              <a:spcBef>
                <a:spcPts val="1000"/>
              </a:spcBef>
              <a:spcAft>
                <a:spcPts val="0"/>
              </a:spcAft>
              <a:buSzPts val="1920"/>
              <a:buFont typeface="Noto Sans Symbols"/>
              <a:buNone/>
            </a:pPr>
            <a:endParaRPr sz="2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9"/>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Concurrent development model</a:t>
            </a:r>
            <a:endParaRPr/>
          </a:p>
        </p:txBody>
      </p:sp>
      <p:sp>
        <p:nvSpPr>
          <p:cNvPr id="753" name="Google Shape;753;p69"/>
          <p:cNvSpPr txBox="1">
            <a:spLocks noGrp="1"/>
          </p:cNvSpPr>
          <p:nvPr>
            <p:ph type="body" idx="1"/>
          </p:nvPr>
        </p:nvSpPr>
        <p:spPr>
          <a:xfrm>
            <a:off x="228600" y="1600200"/>
            <a:ext cx="8915400" cy="510540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b="1">
              <a:solidFill>
                <a:srgbClr val="BFE471"/>
              </a:solidFill>
            </a:endParaRPr>
          </a:p>
          <a:p>
            <a:pPr marL="342900" lvl="0" indent="-342900" algn="l" rtl="0">
              <a:spcBef>
                <a:spcPts val="1000"/>
              </a:spcBef>
              <a:spcAft>
                <a:spcPts val="0"/>
              </a:spcAft>
              <a:buSzPts val="1440"/>
              <a:buChar char="►"/>
            </a:pPr>
            <a:r>
              <a:rPr lang="en-US">
                <a:solidFill>
                  <a:srgbClr val="00B050"/>
                </a:solidFill>
              </a:rPr>
              <a:t>The </a:t>
            </a:r>
            <a:r>
              <a:rPr lang="en-US" b="1" i="1">
                <a:solidFill>
                  <a:srgbClr val="00B050"/>
                </a:solidFill>
              </a:rPr>
              <a:t>analysis activity </a:t>
            </a:r>
            <a:r>
              <a:rPr lang="en-US" i="1">
                <a:solidFill>
                  <a:srgbClr val="00B050"/>
                </a:solidFill>
              </a:rPr>
              <a:t>(which existed in the </a:t>
            </a:r>
            <a:r>
              <a:rPr lang="en-US" b="1" i="1">
                <a:solidFill>
                  <a:srgbClr val="00B050"/>
                </a:solidFill>
              </a:rPr>
              <a:t>none state while </a:t>
            </a:r>
            <a:r>
              <a:rPr lang="en-US">
                <a:solidFill>
                  <a:srgbClr val="00B050"/>
                </a:solidFill>
              </a:rPr>
              <a:t>initial customer communication was completed) now makes a transition into the </a:t>
            </a:r>
            <a:r>
              <a:rPr lang="en-US" b="1">
                <a:solidFill>
                  <a:srgbClr val="00B050"/>
                </a:solidFill>
              </a:rPr>
              <a:t>under development state.</a:t>
            </a:r>
            <a:r>
              <a:rPr lang="en-US" b="1"/>
              <a:t> </a:t>
            </a:r>
            <a:endParaRPr/>
          </a:p>
          <a:p>
            <a:pPr marL="342900" lvl="0" indent="-251459" algn="l" rtl="0">
              <a:spcBef>
                <a:spcPts val="1000"/>
              </a:spcBef>
              <a:spcAft>
                <a:spcPts val="0"/>
              </a:spcAft>
              <a:buSzPts val="1440"/>
              <a:buNone/>
            </a:pPr>
            <a:endParaRPr b="1"/>
          </a:p>
          <a:p>
            <a:pPr marL="342900" lvl="0" indent="-342900" algn="l" rtl="0">
              <a:spcBef>
                <a:spcPts val="1000"/>
              </a:spcBef>
              <a:spcAft>
                <a:spcPts val="0"/>
              </a:spcAft>
              <a:buSzPts val="1440"/>
              <a:buChar char="►"/>
            </a:pPr>
            <a:r>
              <a:rPr lang="en-US" b="1">
                <a:solidFill>
                  <a:srgbClr val="FF0000"/>
                </a:solidFill>
              </a:rPr>
              <a:t>Concurrent engineering </a:t>
            </a:r>
            <a:r>
              <a:rPr lang="en-US" b="1">
                <a:solidFill>
                  <a:srgbClr val="00B050"/>
                </a:solidFill>
              </a:rPr>
              <a:t>is a work methodology </a:t>
            </a:r>
            <a:r>
              <a:rPr lang="en-US" b="1" u="sng">
                <a:solidFill>
                  <a:srgbClr val="00B050"/>
                </a:solidFill>
              </a:rPr>
              <a:t>based on the parallelization of tasks</a:t>
            </a:r>
            <a:r>
              <a:rPr lang="en-US" b="1">
                <a:solidFill>
                  <a:srgbClr val="00B050"/>
                </a:solidFill>
              </a:rPr>
              <a:t> (i.e. performing tasks concurrently). </a:t>
            </a:r>
            <a:endParaRPr/>
          </a:p>
          <a:p>
            <a:pPr marL="342900" lvl="0" indent="-251459" algn="l" rtl="0">
              <a:spcBef>
                <a:spcPts val="1000"/>
              </a:spcBef>
              <a:spcAft>
                <a:spcPts val="0"/>
              </a:spcAft>
              <a:buSzPts val="1440"/>
              <a:buNone/>
            </a:pPr>
            <a:endParaRPr b="1"/>
          </a:p>
          <a:p>
            <a:pPr marL="342900" lvl="0" indent="-251459" algn="l" rtl="0">
              <a:spcBef>
                <a:spcPts val="1000"/>
              </a:spcBef>
              <a:spcAft>
                <a:spcPts val="0"/>
              </a:spcAft>
              <a:buSzPts val="1440"/>
              <a:buNone/>
            </a:pPr>
            <a:endParaRPr>
              <a:solidFill>
                <a:srgbClr val="00B0F0"/>
              </a:solidFill>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457200" y="304800"/>
            <a:ext cx="8229600" cy="533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FF0000"/>
              </a:buClr>
              <a:buSzPct val="100000"/>
              <a:buFont typeface="Trebuchet MS"/>
              <a:buNone/>
            </a:pPr>
            <a:r>
              <a:rPr lang="en-US" sz="4000">
                <a:solidFill>
                  <a:srgbClr val="FF0000"/>
                </a:solidFill>
              </a:rPr>
              <a:t>2.</a:t>
            </a:r>
            <a:r>
              <a:rPr lang="en-US" sz="4000" u="sng">
                <a:solidFill>
                  <a:srgbClr val="FF0000"/>
                </a:solidFill>
              </a:rPr>
              <a:t> Analysis Phase </a:t>
            </a:r>
            <a:r>
              <a:rPr lang="en-US" sz="4000" u="sng">
                <a:solidFill>
                  <a:srgbClr val="00B050"/>
                </a:solidFill>
              </a:rPr>
              <a:t>:</a:t>
            </a:r>
            <a:endParaRPr sz="4000">
              <a:solidFill>
                <a:srgbClr val="00B050"/>
              </a:solidFill>
            </a:endParaRPr>
          </a:p>
        </p:txBody>
      </p:sp>
      <p:sp>
        <p:nvSpPr>
          <p:cNvPr id="240" name="Google Shape;240;p7"/>
          <p:cNvSpPr txBox="1">
            <a:spLocks noGrp="1"/>
          </p:cNvSpPr>
          <p:nvPr>
            <p:ph type="body" idx="1"/>
          </p:nvPr>
        </p:nvSpPr>
        <p:spPr>
          <a:xfrm>
            <a:off x="228600" y="1219200"/>
            <a:ext cx="8686800" cy="54102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79999"/>
              <a:buNone/>
            </a:pPr>
            <a:r>
              <a:rPr lang="en-US"/>
              <a:t>Following are the activities of the Analysis Phase: </a:t>
            </a:r>
            <a:endParaRPr/>
          </a:p>
          <a:p>
            <a:pPr marL="342900" lvl="0" indent="-342900" algn="l" rtl="0">
              <a:spcBef>
                <a:spcPts val="1000"/>
              </a:spcBef>
              <a:spcAft>
                <a:spcPts val="0"/>
              </a:spcAft>
              <a:buSzPct val="80000"/>
              <a:buNone/>
            </a:pPr>
            <a:r>
              <a:rPr lang="en-US" sz="3500" b="1">
                <a:solidFill>
                  <a:srgbClr val="0070C0"/>
                </a:solidFill>
              </a:rPr>
              <a:t>i] Gather information </a:t>
            </a:r>
            <a:endParaRPr/>
          </a:p>
          <a:p>
            <a:pPr marL="342900" lvl="0" indent="-342900" algn="l" rtl="0">
              <a:spcBef>
                <a:spcPts val="1000"/>
              </a:spcBef>
              <a:spcAft>
                <a:spcPts val="0"/>
              </a:spcAft>
              <a:buSzPct val="79999"/>
              <a:buNone/>
            </a:pPr>
            <a:r>
              <a:rPr lang="en-US"/>
              <a:t>    -  </a:t>
            </a:r>
            <a:r>
              <a:rPr lang="en-US" b="1">
                <a:solidFill>
                  <a:srgbClr val="00B050"/>
                </a:solidFill>
              </a:rPr>
              <a:t>Meet the User</a:t>
            </a:r>
            <a:endParaRPr/>
          </a:p>
          <a:p>
            <a:pPr marL="342900" lvl="0" indent="-342900" algn="l" rtl="0">
              <a:spcBef>
                <a:spcPts val="1000"/>
              </a:spcBef>
              <a:spcAft>
                <a:spcPts val="0"/>
              </a:spcAft>
              <a:buSzPct val="79999"/>
              <a:buNone/>
            </a:pPr>
            <a:r>
              <a:rPr lang="en-US"/>
              <a:t>    - Obtain information by:  </a:t>
            </a:r>
            <a:r>
              <a:rPr lang="en-US" b="1" i="1">
                <a:solidFill>
                  <a:srgbClr val="7030A0"/>
                </a:solidFill>
              </a:rPr>
              <a:t>observing business procedures</a:t>
            </a:r>
            <a:r>
              <a:rPr lang="en-US"/>
              <a:t>, 	</a:t>
            </a:r>
            <a:r>
              <a:rPr lang="en-US" b="1" i="1">
                <a:solidFill>
                  <a:srgbClr val="6C643F"/>
                </a:solidFill>
              </a:rPr>
              <a:t>asking questions to user</a:t>
            </a:r>
            <a:r>
              <a:rPr lang="en-US" b="1"/>
              <a:t>,  </a:t>
            </a:r>
            <a:r>
              <a:rPr lang="en-US" b="1" i="1">
                <a:solidFill>
                  <a:schemeClr val="accent1"/>
                </a:solidFill>
              </a:rPr>
              <a:t>studying existing </a:t>
            </a:r>
            <a:r>
              <a:rPr lang="en-US" b="1">
                <a:solidFill>
                  <a:schemeClr val="accent1"/>
                </a:solidFill>
              </a:rPr>
              <a:t>	</a:t>
            </a:r>
            <a:r>
              <a:rPr lang="en-US" b="1" i="1">
                <a:solidFill>
                  <a:schemeClr val="accent1"/>
                </a:solidFill>
              </a:rPr>
              <a:t>documents</a:t>
            </a:r>
            <a:r>
              <a:rPr lang="en-US" i="1"/>
              <a:t>,  </a:t>
            </a:r>
            <a:r>
              <a:rPr lang="en-US" b="1" i="1">
                <a:solidFill>
                  <a:srgbClr val="00B0F0"/>
                </a:solidFill>
              </a:rPr>
              <a:t>reviewing existing systems</a:t>
            </a:r>
            <a:r>
              <a:rPr lang="en-US"/>
              <a:t>, etc. </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80000"/>
              <a:buNone/>
            </a:pPr>
            <a:r>
              <a:rPr lang="en-US" sz="3500" b="1">
                <a:solidFill>
                  <a:srgbClr val="0070C0"/>
                </a:solidFill>
              </a:rPr>
              <a:t>ii] Define System Requirements </a:t>
            </a:r>
            <a:endParaRPr/>
          </a:p>
          <a:p>
            <a:pPr marL="342900" lvl="0" indent="-342900" algn="l" rtl="0">
              <a:spcBef>
                <a:spcPts val="1000"/>
              </a:spcBef>
              <a:spcAft>
                <a:spcPts val="0"/>
              </a:spcAft>
              <a:buSzPct val="79999"/>
              <a:buNone/>
            </a:pPr>
            <a:r>
              <a:rPr lang="en-US"/>
              <a:t>(</a:t>
            </a:r>
            <a:r>
              <a:rPr lang="en-US" b="1">
                <a:solidFill>
                  <a:srgbClr val="AF2588"/>
                </a:solidFill>
              </a:rPr>
              <a:t>Review</a:t>
            </a:r>
            <a:r>
              <a:rPr lang="en-US">
                <a:solidFill>
                  <a:srgbClr val="AF2588"/>
                </a:solidFill>
              </a:rPr>
              <a:t> &amp; </a:t>
            </a:r>
            <a:r>
              <a:rPr lang="en-US" b="1">
                <a:solidFill>
                  <a:srgbClr val="AF2588"/>
                </a:solidFill>
              </a:rPr>
              <a:t>analyze obtained information </a:t>
            </a:r>
            <a:r>
              <a:rPr lang="en-US"/>
              <a:t>and </a:t>
            </a:r>
            <a:r>
              <a:rPr lang="en-US" b="1" i="1">
                <a:solidFill>
                  <a:srgbClr val="AF2588"/>
                </a:solidFill>
              </a:rPr>
              <a:t>structure it </a:t>
            </a:r>
            <a:r>
              <a:rPr lang="en-US"/>
              <a:t>to understand requirements of new system, </a:t>
            </a:r>
            <a:r>
              <a:rPr lang="en-US" b="1"/>
              <a:t>using graphical tools</a:t>
            </a:r>
            <a:r>
              <a:rPr lang="en-US"/>
              <a:t>.) </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80000"/>
              <a:buNone/>
            </a:pPr>
            <a:r>
              <a:rPr lang="en-US" sz="3500" b="1">
                <a:solidFill>
                  <a:srgbClr val="0070C0"/>
                </a:solidFill>
              </a:rPr>
              <a:t>iii] Build Prototype for Discovery of Requirements </a:t>
            </a:r>
            <a:endParaRPr/>
          </a:p>
          <a:p>
            <a:pPr marL="342900" lvl="0" indent="-342900" algn="l" rtl="0">
              <a:spcBef>
                <a:spcPts val="1000"/>
              </a:spcBef>
              <a:spcAft>
                <a:spcPts val="0"/>
              </a:spcAft>
              <a:buSzPct val="79999"/>
              <a:buNone/>
            </a:pPr>
            <a:r>
              <a:rPr lang="en-US"/>
              <a:t>(</a:t>
            </a:r>
            <a:r>
              <a:rPr lang="en-US">
                <a:solidFill>
                  <a:schemeClr val="accent1"/>
                </a:solidFill>
              </a:rPr>
              <a:t>Build pieces of System for Users to review</a:t>
            </a:r>
            <a:r>
              <a:rPr lang="en-US"/>
              <a:t>) </a:t>
            </a:r>
            <a:endParaRPr/>
          </a:p>
          <a:p>
            <a:pPr marL="342900" lvl="0" indent="-258318" algn="l" rtl="0">
              <a:spcBef>
                <a:spcPts val="1000"/>
              </a:spcBef>
              <a:spcAft>
                <a:spcPts val="0"/>
              </a:spcAft>
              <a:buSzPct val="79999"/>
              <a:buNone/>
            </a:pP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7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pic>
        <p:nvPicPr>
          <p:cNvPr id="759" name="Google Shape;759;p70"/>
          <p:cNvPicPr preferRelativeResize="0">
            <a:picLocks noGrp="1"/>
          </p:cNvPicPr>
          <p:nvPr>
            <p:ph type="body" idx="1"/>
          </p:nvPr>
        </p:nvPicPr>
        <p:blipFill rotWithShape="1">
          <a:blip r:embed="rId3">
            <a:alphaModFix/>
          </a:blip>
          <a:srcRect l="29750" t="16557" r="35205" b="10327"/>
          <a:stretch/>
        </p:blipFill>
        <p:spPr>
          <a:xfrm>
            <a:off x="457200" y="228600"/>
            <a:ext cx="8153400" cy="6248400"/>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1"/>
          <p:cNvSpPr txBox="1">
            <a:spLocks noGrp="1"/>
          </p:cNvSpPr>
          <p:nvPr>
            <p:ph type="title"/>
          </p:nvPr>
        </p:nvSpPr>
        <p:spPr>
          <a:xfrm>
            <a:off x="1150938" y="685800"/>
            <a:ext cx="7793037"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a:t>Advantages of the Concurrent Development Model</a:t>
            </a:r>
            <a:endParaRPr/>
          </a:p>
        </p:txBody>
      </p:sp>
      <p:sp>
        <p:nvSpPr>
          <p:cNvPr id="765" name="Google Shape;765;p71"/>
          <p:cNvSpPr txBox="1">
            <a:spLocks noGrp="1"/>
          </p:cNvSpPr>
          <p:nvPr>
            <p:ph type="body" idx="1"/>
          </p:nvPr>
        </p:nvSpPr>
        <p:spPr>
          <a:xfrm>
            <a:off x="304800" y="2057400"/>
            <a:ext cx="8534400" cy="4419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440"/>
              <a:buChar char="►"/>
            </a:pPr>
            <a:r>
              <a:rPr lang="en-US" b="1">
                <a:solidFill>
                  <a:srgbClr val="00B050"/>
                </a:solidFill>
              </a:rPr>
              <a:t>It’s flexible </a:t>
            </a:r>
            <a:r>
              <a:rPr lang="en-US"/>
              <a:t>– the number incremental releases can be </a:t>
            </a:r>
            <a:r>
              <a:rPr lang="en-US" u="sng"/>
              <a:t>determined by the project team</a:t>
            </a:r>
            <a:endParaRPr/>
          </a:p>
          <a:p>
            <a:pPr marL="342900" lvl="0" indent="-251459" algn="l" rtl="0">
              <a:spcBef>
                <a:spcPts val="1000"/>
              </a:spcBef>
              <a:spcAft>
                <a:spcPts val="0"/>
              </a:spcAft>
              <a:buClr>
                <a:schemeClr val="dk1"/>
              </a:buClr>
              <a:buSzPts val="1440"/>
              <a:buNone/>
            </a:pPr>
            <a:endParaRPr/>
          </a:p>
          <a:p>
            <a:pPr marL="342900" lvl="0" indent="-342900" algn="l" rtl="0">
              <a:spcBef>
                <a:spcPts val="1000"/>
              </a:spcBef>
              <a:spcAft>
                <a:spcPts val="0"/>
              </a:spcAft>
              <a:buClr>
                <a:schemeClr val="dk1"/>
              </a:buClr>
              <a:buSzPts val="1440"/>
              <a:buChar char="►"/>
            </a:pPr>
            <a:r>
              <a:rPr lang="en-US" b="1">
                <a:solidFill>
                  <a:srgbClr val="AF2588"/>
                </a:solidFill>
              </a:rPr>
              <a:t>Immediate feedback from testing</a:t>
            </a:r>
            <a:endParaRPr/>
          </a:p>
          <a:p>
            <a:pPr marL="342900" lvl="0" indent="-251459" algn="l" rtl="0">
              <a:spcBef>
                <a:spcPts val="1000"/>
              </a:spcBef>
              <a:spcAft>
                <a:spcPts val="0"/>
              </a:spcAft>
              <a:buClr>
                <a:schemeClr val="dk1"/>
              </a:buClr>
              <a:buSzPts val="1440"/>
              <a:buNone/>
            </a:pPr>
            <a:endParaRPr/>
          </a:p>
          <a:p>
            <a:pPr marL="342900" lvl="0" indent="-342900" algn="l" rtl="0">
              <a:spcBef>
                <a:spcPts val="1000"/>
              </a:spcBef>
              <a:spcAft>
                <a:spcPts val="0"/>
              </a:spcAft>
              <a:buClr>
                <a:schemeClr val="dk1"/>
              </a:buClr>
              <a:buSzPts val="1440"/>
              <a:buChar char="►"/>
            </a:pPr>
            <a:r>
              <a:rPr lang="en-US" b="1" u="sng">
                <a:solidFill>
                  <a:srgbClr val="0000FF"/>
                </a:solidFill>
              </a:rPr>
              <a:t>New features can be added late in the project</a:t>
            </a:r>
            <a:endParaRPr/>
          </a:p>
          <a:p>
            <a:pPr marL="342900" lvl="0" indent="-251459" algn="l" rtl="0">
              <a:spcBef>
                <a:spcPts val="1000"/>
              </a:spcBef>
              <a:spcAft>
                <a:spcPts val="0"/>
              </a:spcAft>
              <a:buClr>
                <a:schemeClr val="dk1"/>
              </a:buClr>
              <a:buSzPts val="1440"/>
              <a:buNone/>
            </a:pPr>
            <a:endParaRPr/>
          </a:p>
          <a:p>
            <a:pPr marL="342900" lvl="0" indent="-342900" algn="l" rtl="0">
              <a:spcBef>
                <a:spcPts val="1000"/>
              </a:spcBef>
              <a:spcAft>
                <a:spcPts val="0"/>
              </a:spcAft>
              <a:buClr>
                <a:schemeClr val="dk1"/>
              </a:buClr>
              <a:buSzPts val="1440"/>
              <a:buChar char="►"/>
            </a:pPr>
            <a:r>
              <a:rPr lang="en-US" b="1">
                <a:solidFill>
                  <a:srgbClr val="FF0000"/>
                </a:solidFill>
              </a:rPr>
              <a:t>No surprises during formal validation </a:t>
            </a:r>
            <a:r>
              <a:rPr lang="en-US">
                <a:solidFill>
                  <a:srgbClr val="FF0000"/>
                </a:solidFill>
              </a:rPr>
              <a:t>because testing has been continuous </a:t>
            </a:r>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2"/>
          <p:cNvSpPr txBox="1">
            <a:spLocks noGrp="1"/>
          </p:cNvSpPr>
          <p:nvPr>
            <p:ph type="title"/>
          </p:nvPr>
        </p:nvSpPr>
        <p:spPr>
          <a:xfrm>
            <a:off x="1150938" y="609600"/>
            <a:ext cx="7793037" cy="106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b="1"/>
              <a:t>Disadvantages of the Concurrent Development Model</a:t>
            </a:r>
            <a:endParaRPr/>
          </a:p>
        </p:txBody>
      </p:sp>
      <p:sp>
        <p:nvSpPr>
          <p:cNvPr id="771" name="Google Shape;771;p72"/>
          <p:cNvSpPr txBox="1">
            <a:spLocks noGrp="1"/>
          </p:cNvSpPr>
          <p:nvPr>
            <p:ph type="body" idx="1"/>
          </p:nvPr>
        </p:nvSpPr>
        <p:spPr>
          <a:xfrm>
            <a:off x="457200" y="2057400"/>
            <a:ext cx="8077200" cy="3886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440"/>
              <a:buChar char="►"/>
            </a:pPr>
            <a:r>
              <a:rPr lang="en-US" b="1">
                <a:solidFill>
                  <a:srgbClr val="FF0000"/>
                </a:solidFill>
              </a:rPr>
              <a:t>The SRS must be continually updated to reflect changes</a:t>
            </a:r>
            <a:endParaRPr/>
          </a:p>
          <a:p>
            <a:pPr marL="342900" lvl="0" indent="-251459" algn="l" rtl="0">
              <a:spcBef>
                <a:spcPts val="1000"/>
              </a:spcBef>
              <a:spcAft>
                <a:spcPts val="0"/>
              </a:spcAft>
              <a:buClr>
                <a:schemeClr val="dk1"/>
              </a:buClr>
              <a:buSzPts val="1440"/>
              <a:buNone/>
            </a:pPr>
            <a:endParaRPr/>
          </a:p>
          <a:p>
            <a:pPr marL="342900" lvl="0" indent="-342900" algn="l" rtl="0">
              <a:spcBef>
                <a:spcPts val="1000"/>
              </a:spcBef>
              <a:spcAft>
                <a:spcPts val="0"/>
              </a:spcAft>
              <a:buClr>
                <a:schemeClr val="dk1"/>
              </a:buClr>
              <a:buSzPts val="1440"/>
              <a:buChar char="►"/>
            </a:pPr>
            <a:r>
              <a:rPr lang="en-US" b="1" u="sng">
                <a:solidFill>
                  <a:srgbClr val="FF0000"/>
                </a:solidFill>
              </a:rPr>
              <a:t>It requires discipline to avoid adding too many new features </a:t>
            </a:r>
            <a:r>
              <a:rPr lang="en-US"/>
              <a:t>too late in the project</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02"/>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Conclusion</a:t>
            </a:r>
            <a:endParaRPr/>
          </a:p>
        </p:txBody>
      </p:sp>
      <p:sp>
        <p:nvSpPr>
          <p:cNvPr id="963" name="Google Shape;963;p102"/>
          <p:cNvSpPr txBox="1">
            <a:spLocks noGrp="1"/>
          </p:cNvSpPr>
          <p:nvPr>
            <p:ph type="body" idx="1"/>
          </p:nvPr>
        </p:nvSpPr>
        <p:spPr>
          <a:xfrm>
            <a:off x="304800" y="1524001"/>
            <a:ext cx="82296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solidFill>
                  <a:srgbClr val="E97617"/>
                </a:solidFill>
              </a:rPr>
              <a:t>Synthesizes the existing literature.</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solidFill>
                  <a:srgbClr val="00B0F0"/>
                </a:solidFill>
              </a:rPr>
              <a:t>Each method is described in terms of </a:t>
            </a:r>
            <a:r>
              <a:rPr lang="en-US" b="1">
                <a:solidFill>
                  <a:srgbClr val="00B0F0"/>
                </a:solidFill>
              </a:rPr>
              <a:t>process</a:t>
            </a:r>
            <a:r>
              <a:rPr lang="en-US">
                <a:solidFill>
                  <a:srgbClr val="00B0F0"/>
                </a:solidFill>
              </a:rPr>
              <a:t>, </a:t>
            </a:r>
            <a:r>
              <a:rPr lang="en-US" b="1">
                <a:solidFill>
                  <a:srgbClr val="00B0F0"/>
                </a:solidFill>
              </a:rPr>
              <a:t>roles</a:t>
            </a:r>
            <a:r>
              <a:rPr lang="en-US">
                <a:solidFill>
                  <a:srgbClr val="00B0F0"/>
                </a:solidFill>
              </a:rPr>
              <a:t>, </a:t>
            </a:r>
            <a:r>
              <a:rPr lang="en-US" b="1">
                <a:solidFill>
                  <a:srgbClr val="00B0F0"/>
                </a:solidFill>
              </a:rPr>
              <a:t>responsibilities</a:t>
            </a:r>
            <a:r>
              <a:rPr lang="en-US">
                <a:solidFill>
                  <a:srgbClr val="00B0F0"/>
                </a:solidFill>
              </a:rPr>
              <a:t>, </a:t>
            </a:r>
            <a:r>
              <a:rPr lang="en-US" b="1">
                <a:solidFill>
                  <a:srgbClr val="00B0F0"/>
                </a:solidFill>
              </a:rPr>
              <a:t>practices</a:t>
            </a:r>
            <a:r>
              <a:rPr lang="en-US">
                <a:solidFill>
                  <a:srgbClr val="00B0F0"/>
                </a:solidFill>
              </a:rPr>
              <a:t>, </a:t>
            </a:r>
            <a:r>
              <a:rPr lang="en-US" b="1">
                <a:solidFill>
                  <a:srgbClr val="00B0F0"/>
                </a:solidFill>
              </a:rPr>
              <a:t>adoption</a:t>
            </a:r>
            <a:r>
              <a:rPr lang="en-US">
                <a:solidFill>
                  <a:srgbClr val="00B0F0"/>
                </a:solidFill>
              </a:rPr>
              <a:t> and </a:t>
            </a:r>
            <a:r>
              <a:rPr lang="en-US" b="1">
                <a:solidFill>
                  <a:srgbClr val="00B0F0"/>
                </a:solidFill>
              </a:rPr>
              <a:t>experiences</a:t>
            </a:r>
            <a:r>
              <a:rPr lang="en-US">
                <a:solidFill>
                  <a:srgbClr val="00B0F0"/>
                </a:solidFill>
              </a:rPr>
              <a:t>.</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solidFill>
                  <a:srgbClr val="00B050"/>
                </a:solidFill>
              </a:rPr>
              <a:t>It is successful because it emphasis on </a:t>
            </a:r>
            <a:r>
              <a:rPr lang="en-US" b="1">
                <a:solidFill>
                  <a:srgbClr val="00B050"/>
                </a:solidFill>
              </a:rPr>
              <a:t>high level customer satisfaction</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endParaRPr/>
          </a:p>
        </p:txBody>
      </p:sp>
      <p:sp>
        <p:nvSpPr>
          <p:cNvPr id="247" name="Google Shape;247;p8"/>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SzPct val="80000"/>
              <a:buNone/>
            </a:pPr>
            <a:r>
              <a:rPr lang="en-US" sz="3000" b="1">
                <a:solidFill>
                  <a:srgbClr val="0070C0"/>
                </a:solidFill>
              </a:rPr>
              <a:t>iv] Prioritize Requirements </a:t>
            </a:r>
            <a:endParaRPr/>
          </a:p>
          <a:p>
            <a:pPr marL="342900" lvl="0" indent="-342900" algn="l" rtl="0">
              <a:spcBef>
                <a:spcPts val="1000"/>
              </a:spcBef>
              <a:spcAft>
                <a:spcPts val="0"/>
              </a:spcAft>
              <a:buSzPct val="79999"/>
              <a:buNone/>
            </a:pPr>
            <a:r>
              <a:rPr lang="en-US"/>
              <a:t>(Arrange requirements in </a:t>
            </a:r>
            <a:r>
              <a:rPr lang="en-US">
                <a:solidFill>
                  <a:schemeClr val="accent1"/>
                </a:solidFill>
              </a:rPr>
              <a:t>order of importance</a:t>
            </a:r>
            <a:r>
              <a:rPr lang="en-US"/>
              <a:t>) </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80000"/>
              <a:buNone/>
            </a:pPr>
            <a:r>
              <a:rPr lang="en-US" sz="3000" b="1">
                <a:solidFill>
                  <a:srgbClr val="0070C0"/>
                </a:solidFill>
              </a:rPr>
              <a:t>v]  Generate  &amp;  Evaluate  alternatives </a:t>
            </a:r>
            <a:endParaRPr/>
          </a:p>
          <a:p>
            <a:pPr marL="342900" lvl="0" indent="-342900" algn="l" rtl="0">
              <a:spcBef>
                <a:spcPts val="1000"/>
              </a:spcBef>
              <a:spcAft>
                <a:spcPts val="0"/>
              </a:spcAft>
              <a:buSzPct val="80000"/>
              <a:buNone/>
            </a:pPr>
            <a:r>
              <a:rPr lang="en-US" sz="3000">
                <a:solidFill>
                  <a:srgbClr val="0070C0"/>
                </a:solidFill>
              </a:rPr>
              <a:t> </a:t>
            </a:r>
            <a:r>
              <a:rPr lang="en-US"/>
              <a:t>(</a:t>
            </a:r>
            <a:r>
              <a:rPr lang="en-US" b="1">
                <a:solidFill>
                  <a:schemeClr val="accent1"/>
                </a:solidFill>
              </a:rPr>
              <a:t>Research  alternative  solutions  </a:t>
            </a:r>
            <a:r>
              <a:rPr lang="en-US"/>
              <a:t>while  building  system requirements.) </a:t>
            </a:r>
            <a:endParaRPr/>
          </a:p>
          <a:p>
            <a:pPr marL="342900" lvl="0" indent="-342900" algn="l" rtl="0">
              <a:spcBef>
                <a:spcPts val="1000"/>
              </a:spcBef>
              <a:spcAft>
                <a:spcPts val="0"/>
              </a:spcAft>
              <a:buSzPct val="79999"/>
              <a:buNone/>
            </a:pPr>
            <a:endParaRPr/>
          </a:p>
          <a:p>
            <a:pPr marL="342900" lvl="0" indent="-342900" algn="l" rtl="0">
              <a:spcBef>
                <a:spcPts val="1000"/>
              </a:spcBef>
              <a:spcAft>
                <a:spcPts val="0"/>
              </a:spcAft>
              <a:buSzPct val="80000"/>
              <a:buNone/>
            </a:pPr>
            <a:r>
              <a:rPr lang="en-US" sz="3000" b="1">
                <a:solidFill>
                  <a:srgbClr val="0070C0"/>
                </a:solidFill>
              </a:rPr>
              <a:t>vi] Review recommendations with Management </a:t>
            </a:r>
            <a:r>
              <a:rPr lang="en-US"/>
              <a:t>(</a:t>
            </a:r>
            <a:r>
              <a:rPr lang="en-US" i="1"/>
              <a:t>Discuss all possible alternatives with Management and </a:t>
            </a:r>
            <a:r>
              <a:rPr lang="en-US" b="1" i="1">
                <a:solidFill>
                  <a:schemeClr val="accent1"/>
                </a:solidFill>
              </a:rPr>
              <a:t>finalize best alternative</a:t>
            </a:r>
            <a:r>
              <a:rPr lang="en-US"/>
              <a:t>) </a:t>
            </a:r>
            <a:endParaRPr/>
          </a:p>
          <a:p>
            <a:pPr marL="342900" lvl="0" indent="-265176" algn="l" rtl="0">
              <a:spcBef>
                <a:spcPts val="1000"/>
              </a:spcBef>
              <a:spcAft>
                <a:spcPts val="0"/>
              </a:spcAft>
              <a:buSzPct val="79999"/>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txBox="1">
            <a:spLocks noGrp="1"/>
          </p:cNvSpPr>
          <p:nvPr>
            <p:ph type="title"/>
          </p:nvPr>
        </p:nvSpPr>
        <p:spPr>
          <a:xfrm>
            <a:off x="228600" y="0"/>
            <a:ext cx="86868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0000"/>
              </a:buClr>
              <a:buSzPts val="4000"/>
              <a:buFont typeface="Trebuchet MS"/>
              <a:buNone/>
            </a:pPr>
            <a:r>
              <a:rPr lang="en-US" sz="4000" u="sng">
                <a:solidFill>
                  <a:srgbClr val="FF0000"/>
                </a:solidFill>
              </a:rPr>
              <a:t>3 Design Phase :</a:t>
            </a:r>
            <a:endParaRPr sz="4000">
              <a:solidFill>
                <a:srgbClr val="FF0000"/>
              </a:solidFill>
            </a:endParaRPr>
          </a:p>
        </p:txBody>
      </p:sp>
      <p:sp>
        <p:nvSpPr>
          <p:cNvPr id="253" name="Google Shape;253;p9"/>
          <p:cNvSpPr txBox="1">
            <a:spLocks noGrp="1"/>
          </p:cNvSpPr>
          <p:nvPr>
            <p:ph type="body" idx="1"/>
          </p:nvPr>
        </p:nvSpPr>
        <p:spPr>
          <a:xfrm>
            <a:off x="152400" y="1219200"/>
            <a:ext cx="88392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None/>
            </a:pPr>
            <a:r>
              <a:rPr lang="en-US" b="1">
                <a:solidFill>
                  <a:srgbClr val="0070C0"/>
                </a:solidFill>
              </a:rPr>
              <a:t>i]    Design &amp; Integrate Network </a:t>
            </a:r>
            <a:endParaRPr/>
          </a:p>
          <a:p>
            <a:pPr marL="342900" lvl="0" indent="-342900" algn="l" rtl="0">
              <a:spcBef>
                <a:spcPts val="1000"/>
              </a:spcBef>
              <a:spcAft>
                <a:spcPts val="0"/>
              </a:spcAft>
              <a:buSzPts val="1440"/>
              <a:buNone/>
            </a:pPr>
            <a:r>
              <a:rPr lang="en-US"/>
              <a:t>(</a:t>
            </a:r>
            <a:r>
              <a:rPr lang="en-US" b="1">
                <a:solidFill>
                  <a:srgbClr val="00B050"/>
                </a:solidFill>
              </a:rPr>
              <a:t>Understand Network Specifications </a:t>
            </a:r>
            <a:r>
              <a:rPr lang="en-US"/>
              <a:t>of Organization: </a:t>
            </a:r>
            <a:r>
              <a:rPr lang="en-US" b="1" i="1">
                <a:solidFill>
                  <a:schemeClr val="accent1"/>
                </a:solidFill>
              </a:rPr>
              <a:t>Computer equipment</a:t>
            </a:r>
            <a:r>
              <a:rPr lang="en-US">
                <a:solidFill>
                  <a:schemeClr val="accent1"/>
                </a:solidFill>
              </a:rPr>
              <a:t>, </a:t>
            </a:r>
            <a:r>
              <a:rPr lang="en-US" b="1" i="1">
                <a:solidFill>
                  <a:schemeClr val="accent1"/>
                </a:solidFill>
              </a:rPr>
              <a:t>Operating Systems</a:t>
            </a:r>
            <a:r>
              <a:rPr lang="en-US">
                <a:solidFill>
                  <a:schemeClr val="accent1"/>
                </a:solidFill>
              </a:rPr>
              <a:t>, </a:t>
            </a:r>
            <a:r>
              <a:rPr lang="en-US" b="1" i="1">
                <a:solidFill>
                  <a:schemeClr val="accent1"/>
                </a:solidFill>
              </a:rPr>
              <a:t>Platforms</a:t>
            </a:r>
            <a:r>
              <a:rPr lang="en-US"/>
              <a:t>) </a:t>
            </a:r>
            <a:endParaRPr/>
          </a:p>
          <a:p>
            <a:pPr marL="342900" lvl="0" indent="-342900" algn="l" rtl="0">
              <a:spcBef>
                <a:spcPts val="1000"/>
              </a:spcBef>
              <a:spcAft>
                <a:spcPts val="0"/>
              </a:spcAft>
              <a:buSzPts val="1440"/>
              <a:buNone/>
            </a:pPr>
            <a:endParaRPr b="1">
              <a:solidFill>
                <a:srgbClr val="00B0F0"/>
              </a:solidFill>
            </a:endParaRPr>
          </a:p>
          <a:p>
            <a:pPr marL="342900" lvl="0" indent="-342900" algn="l" rtl="0">
              <a:spcBef>
                <a:spcPts val="1000"/>
              </a:spcBef>
              <a:spcAft>
                <a:spcPts val="0"/>
              </a:spcAft>
              <a:buSzPts val="1440"/>
              <a:buNone/>
            </a:pPr>
            <a:r>
              <a:rPr lang="en-US" b="1">
                <a:solidFill>
                  <a:srgbClr val="0070C0"/>
                </a:solidFill>
              </a:rPr>
              <a:t>ii]    Design Application Architecture </a:t>
            </a:r>
            <a:endParaRPr/>
          </a:p>
          <a:p>
            <a:pPr marL="342900" lvl="0" indent="-342900" algn="l" rtl="0">
              <a:spcBef>
                <a:spcPts val="1000"/>
              </a:spcBef>
              <a:spcAft>
                <a:spcPts val="0"/>
              </a:spcAft>
              <a:buSzPts val="1440"/>
              <a:buNone/>
            </a:pPr>
            <a:r>
              <a:rPr lang="en-US"/>
              <a:t>    -  Design </a:t>
            </a:r>
            <a:r>
              <a:rPr lang="en-US" b="1" i="1">
                <a:solidFill>
                  <a:schemeClr val="accent1"/>
                </a:solidFill>
              </a:rPr>
              <a:t>model diagrams</a:t>
            </a:r>
            <a:endParaRPr/>
          </a:p>
          <a:p>
            <a:pPr marL="342900" lvl="0" indent="-342900" algn="l" rtl="0">
              <a:spcBef>
                <a:spcPts val="1000"/>
              </a:spcBef>
              <a:spcAft>
                <a:spcPts val="0"/>
              </a:spcAft>
              <a:buSzPts val="1440"/>
              <a:buNone/>
            </a:pPr>
            <a:r>
              <a:rPr lang="en-US"/>
              <a:t>    -  Design the </a:t>
            </a:r>
            <a:r>
              <a:rPr lang="en-US" b="1">
                <a:solidFill>
                  <a:schemeClr val="accent1"/>
                </a:solidFill>
              </a:rPr>
              <a:t>required computer program modules</a:t>
            </a:r>
            <a:endParaRPr/>
          </a:p>
          <a:p>
            <a:pPr marL="342900" lvl="0" indent="-342900" algn="l" rtl="0">
              <a:spcBef>
                <a:spcPts val="1000"/>
              </a:spcBef>
              <a:spcAft>
                <a:spcPts val="0"/>
              </a:spcAft>
              <a:buSzPts val="1440"/>
              <a:buNone/>
            </a:pPr>
            <a:r>
              <a:rPr lang="en-US"/>
              <a:t> </a:t>
            </a:r>
            <a:endParaRPr/>
          </a:p>
          <a:p>
            <a:pPr marL="342900" lvl="0" indent="-342900" algn="l" rtl="0">
              <a:spcBef>
                <a:spcPts val="1000"/>
              </a:spcBef>
              <a:spcAft>
                <a:spcPts val="0"/>
              </a:spcAft>
              <a:buSzPts val="1440"/>
              <a:buNone/>
            </a:pPr>
            <a:r>
              <a:rPr lang="en-US" b="1">
                <a:solidFill>
                  <a:srgbClr val="0070C0"/>
                </a:solidFill>
              </a:rPr>
              <a:t>iii]    Design User Interfaces</a:t>
            </a:r>
            <a:endParaRPr/>
          </a:p>
          <a:p>
            <a:pPr marL="342900" lvl="0" indent="-342900" algn="l" rtl="0">
              <a:spcBef>
                <a:spcPts val="1000"/>
              </a:spcBef>
              <a:spcAft>
                <a:spcPts val="0"/>
              </a:spcAft>
              <a:buSzPts val="1440"/>
              <a:buNone/>
            </a:pPr>
            <a:r>
              <a:rPr lang="en-US" b="1">
                <a:solidFill>
                  <a:srgbClr val="00B0F0"/>
                </a:solidFill>
              </a:rPr>
              <a:t> </a:t>
            </a:r>
            <a:r>
              <a:rPr lang="en-US"/>
              <a:t>(Design the </a:t>
            </a:r>
            <a:r>
              <a:rPr lang="en-US" b="1">
                <a:solidFill>
                  <a:srgbClr val="00B050"/>
                </a:solidFill>
              </a:rPr>
              <a:t>forms</a:t>
            </a:r>
            <a:r>
              <a:rPr lang="en-US">
                <a:solidFill>
                  <a:srgbClr val="00B050"/>
                </a:solidFill>
              </a:rPr>
              <a:t>, </a:t>
            </a:r>
            <a:r>
              <a:rPr lang="en-US" b="1">
                <a:solidFill>
                  <a:srgbClr val="00B050"/>
                </a:solidFill>
              </a:rPr>
              <a:t>reports</a:t>
            </a:r>
            <a:r>
              <a:rPr lang="en-US">
                <a:solidFill>
                  <a:srgbClr val="00B050"/>
                </a:solidFill>
              </a:rPr>
              <a:t>, </a:t>
            </a:r>
            <a:r>
              <a:rPr lang="en-US" b="1">
                <a:solidFill>
                  <a:srgbClr val="00B050"/>
                </a:solidFill>
              </a:rPr>
              <a:t>user screens</a:t>
            </a:r>
            <a:r>
              <a:rPr lang="en-US">
                <a:solidFill>
                  <a:schemeClr val="accent1"/>
                </a:solidFill>
              </a:rPr>
              <a:t>, and 		</a:t>
            </a:r>
            <a:r>
              <a:rPr lang="en-US" b="1" i="1" u="sng">
                <a:solidFill>
                  <a:srgbClr val="7030A0"/>
                </a:solidFill>
              </a:rPr>
              <a:t>decide on the sequence of interaction</a:t>
            </a:r>
            <a:r>
              <a:rPr lang="en-US"/>
              <a:t>.)</a:t>
            </a:r>
            <a:endParaRPr/>
          </a:p>
          <a:p>
            <a:pPr marL="342900" lvl="0" indent="-251459" algn="l" rtl="0">
              <a:spcBef>
                <a:spcPts val="1000"/>
              </a:spcBef>
              <a:spcAft>
                <a:spcPts val="0"/>
              </a:spcAft>
              <a:buSzPts val="144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2634</Words>
  <Application>Microsoft Office PowerPoint</Application>
  <PresentationFormat>On-screen Show (4:3)</PresentationFormat>
  <Paragraphs>495</Paragraphs>
  <Slides>73</Slides>
  <Notes>72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Trebuchet MS</vt:lpstr>
      <vt:lpstr>Source Sans Pro</vt:lpstr>
      <vt:lpstr>Calibri</vt:lpstr>
      <vt:lpstr>Arial</vt:lpstr>
      <vt:lpstr>Lato</vt:lpstr>
      <vt:lpstr>Nunito Sans</vt:lpstr>
      <vt:lpstr>Noto Sans Symbols</vt:lpstr>
      <vt:lpstr>Times New Roman</vt:lpstr>
      <vt:lpstr>Facet</vt:lpstr>
      <vt:lpstr>  Chapter 1 Introduction to Software Process Models </vt:lpstr>
      <vt:lpstr>Contents</vt:lpstr>
      <vt:lpstr>Software Development Life Cycle </vt:lpstr>
      <vt:lpstr>SDLC  Software Development Life Cycle</vt:lpstr>
      <vt:lpstr>1. Planning Phase </vt:lpstr>
      <vt:lpstr>PowerPoint Presentation</vt:lpstr>
      <vt:lpstr>2. Analysis Phase :</vt:lpstr>
      <vt:lpstr>PowerPoint Presentation</vt:lpstr>
      <vt:lpstr>3 Design Phase :</vt:lpstr>
      <vt:lpstr>PowerPoint Presentation</vt:lpstr>
      <vt:lpstr>4 Implementation Phase :</vt:lpstr>
      <vt:lpstr>PowerPoint Presentation</vt:lpstr>
      <vt:lpstr>5 Support Phase  :</vt:lpstr>
      <vt:lpstr>Factors in choosing a software process model</vt:lpstr>
      <vt:lpstr>Waterfall Model</vt:lpstr>
      <vt:lpstr>PowerPoint Presentation</vt:lpstr>
      <vt:lpstr>Waterfall Model</vt:lpstr>
      <vt:lpstr>PowerPoint Presentation</vt:lpstr>
      <vt:lpstr>PowerPoint Presentation</vt:lpstr>
      <vt:lpstr>PowerPoint Presentation</vt:lpstr>
      <vt:lpstr>PowerPoint Presentation</vt:lpstr>
      <vt:lpstr>PowerPoint Presentation</vt:lpstr>
      <vt:lpstr>Some of the disadvantages are :-</vt:lpstr>
      <vt:lpstr>Advantages</vt:lpstr>
      <vt:lpstr>Advantages</vt:lpstr>
      <vt:lpstr>What factors contribute to choosing the Waterfall approach ? </vt:lpstr>
      <vt:lpstr>Incremental model</vt:lpstr>
      <vt:lpstr>Fig: Iterative model</vt:lpstr>
      <vt:lpstr>Iterative approach</vt:lpstr>
      <vt:lpstr>Tasks involved </vt:lpstr>
      <vt:lpstr>PowerPoint Presentation</vt:lpstr>
      <vt:lpstr>PowerPoint Presentation</vt:lpstr>
      <vt:lpstr>Advantages of Iterative model: </vt:lpstr>
      <vt:lpstr>     Disadvantages of Iterative model:  </vt:lpstr>
      <vt:lpstr> Iterative Model Application </vt:lpstr>
      <vt:lpstr>Difference between Incremental and Iterative Model</vt:lpstr>
      <vt:lpstr>PowerPoint Presentation</vt:lpstr>
      <vt:lpstr>Example: Ecommerce website</vt:lpstr>
      <vt:lpstr>Example: Ecommerce website Incremental Approach</vt:lpstr>
      <vt:lpstr>Example: Ecommerce website Iterative Approach</vt:lpstr>
      <vt:lpstr>Example: Ecommerce website Incremental and Iterative </vt:lpstr>
      <vt:lpstr>Where is the Iterative Model applicable in software development? </vt:lpstr>
      <vt:lpstr>Problem Statement</vt:lpstr>
      <vt:lpstr>RAD</vt:lpstr>
      <vt:lpstr>Rapid Application Development (RAD) Model</vt:lpstr>
      <vt:lpstr>Used primarily for information system applications, the RAD approach encompasses the following phases :</vt:lpstr>
      <vt:lpstr>RAD</vt:lpstr>
      <vt:lpstr>RAD</vt:lpstr>
      <vt:lpstr>RAD</vt:lpstr>
      <vt:lpstr>RAD</vt:lpstr>
      <vt:lpstr>Advantages :  </vt:lpstr>
      <vt:lpstr>Disadvantages : </vt:lpstr>
      <vt:lpstr>When to use RAD Methodology? </vt:lpstr>
      <vt:lpstr>Prototyping model</vt:lpstr>
      <vt:lpstr>PowerPoint Presentation</vt:lpstr>
      <vt:lpstr>Types of Prototyping </vt:lpstr>
      <vt:lpstr>Where and when is the Prototyping Model applicable? </vt:lpstr>
      <vt:lpstr>PowerPoint Presentation</vt:lpstr>
      <vt:lpstr>PowerPoint Presentation</vt:lpstr>
      <vt:lpstr>Spiral model</vt:lpstr>
      <vt:lpstr>Spiral model</vt:lpstr>
      <vt:lpstr>Spiral model</vt:lpstr>
      <vt:lpstr>Spiral model</vt:lpstr>
      <vt:lpstr>Spiral model</vt:lpstr>
      <vt:lpstr>Spiral model</vt:lpstr>
      <vt:lpstr>When is it best to use the Spiral Model? </vt:lpstr>
      <vt:lpstr>Concurrent Development Model</vt:lpstr>
      <vt:lpstr>Concurrent Development Model</vt:lpstr>
      <vt:lpstr>Concurrent development model</vt:lpstr>
      <vt:lpstr>PowerPoint Presentation</vt:lpstr>
      <vt:lpstr>Advantages of the Concurrent Development Model</vt:lpstr>
      <vt:lpstr>Disadvantages of the Concurrent Development Model</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Software Process Models</dc:title>
  <dc:creator>tet</dc:creator>
  <cp:lastModifiedBy>mca_dept</cp:lastModifiedBy>
  <cp:revision>5</cp:revision>
  <dcterms:created xsi:type="dcterms:W3CDTF">2012-07-17T07:08:19Z</dcterms:created>
  <dcterms:modified xsi:type="dcterms:W3CDTF">2024-09-18T10:43:21Z</dcterms:modified>
</cp:coreProperties>
</file>