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0" r:id="rId3"/>
    <p:sldId id="256" r:id="rId4"/>
    <p:sldId id="257" r:id="rId5"/>
    <p:sldId id="259" r:id="rId6"/>
    <p:sldId id="295" r:id="rId7"/>
    <p:sldId id="276" r:id="rId8"/>
    <p:sldId id="263" r:id="rId9"/>
    <p:sldId id="264" r:id="rId10"/>
    <p:sldId id="296" r:id="rId11"/>
    <p:sldId id="294" r:id="rId12"/>
    <p:sldId id="265" r:id="rId13"/>
    <p:sldId id="297" r:id="rId14"/>
    <p:sldId id="285" r:id="rId15"/>
    <p:sldId id="287" r:id="rId16"/>
    <p:sldId id="288" r:id="rId17"/>
    <p:sldId id="277" r:id="rId18"/>
    <p:sldId id="278" r:id="rId19"/>
    <p:sldId id="283" r:id="rId20"/>
    <p:sldId id="268" r:id="rId21"/>
    <p:sldId id="269" r:id="rId22"/>
    <p:sldId id="284" r:id="rId23"/>
    <p:sldId id="270" r:id="rId24"/>
    <p:sldId id="272" r:id="rId25"/>
    <p:sldId id="280" r:id="rId26"/>
    <p:sldId id="279"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785881-AF70-44FA-A481-CFBDE1303AA9}" v="12" dt="2021-06-22T12:57:09.8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sorterViewPr>
    <p:cViewPr>
      <p:scale>
        <a:sx n="100" d="100"/>
        <a:sy n="100" d="100"/>
      </p:scale>
      <p:origin x="0" y="-55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3BA73B-AAE3-4FE5-AE9C-F9FD7780B347}" type="datetimeFigureOut">
              <a:rPr lang="en-US" smtClean="0"/>
              <a:t>12/28/2024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47D1563-6CDE-4B55-821D-BA293C7DD51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349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BA73B-AAE3-4FE5-AE9C-F9FD7780B347}" type="datetimeFigureOut">
              <a:rPr lang="en-US" smtClean="0"/>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D1563-6CDE-4B55-821D-BA293C7DD51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0504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BA73B-AAE3-4FE5-AE9C-F9FD7780B347}" type="datetimeFigureOut">
              <a:rPr lang="en-US" smtClean="0"/>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D1563-6CDE-4B55-821D-BA293C7DD51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712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BA73B-AAE3-4FE5-AE9C-F9FD7780B347}" type="datetimeFigureOut">
              <a:rPr lang="en-US" smtClean="0"/>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D1563-6CDE-4B55-821D-BA293C7DD51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8860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3BA73B-AAE3-4FE5-AE9C-F9FD7780B347}" type="datetimeFigureOut">
              <a:rPr lang="en-US" smtClean="0"/>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D1563-6CDE-4B55-821D-BA293C7DD51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957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3BA73B-AAE3-4FE5-AE9C-F9FD7780B347}" type="datetimeFigureOut">
              <a:rPr lang="en-US" smtClean="0"/>
              <a:t>12/28/2024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D1563-6CDE-4B55-821D-BA293C7DD51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3164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3BA73B-AAE3-4FE5-AE9C-F9FD7780B347}" type="datetimeFigureOut">
              <a:rPr lang="en-US" smtClean="0"/>
              <a:t>12/28/2024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D1563-6CDE-4B55-821D-BA293C7DD51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0755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3BA73B-AAE3-4FE5-AE9C-F9FD7780B347}" type="datetimeFigureOut">
              <a:rPr lang="en-US" smtClean="0"/>
              <a:t>12/28/2024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7D1563-6CDE-4B55-821D-BA293C7DD51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6433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3BA73B-AAE3-4FE5-AE9C-F9FD7780B347}" type="datetimeFigureOut">
              <a:rPr lang="en-US" smtClean="0"/>
              <a:t>12/28/2024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7D1563-6CDE-4B55-821D-BA293C7DD519}" type="slidenum">
              <a:rPr lang="en-US" smtClean="0"/>
              <a:t>‹#›</a:t>
            </a:fld>
            <a:endParaRPr lang="en-US"/>
          </a:p>
        </p:txBody>
      </p:sp>
    </p:spTree>
    <p:extLst>
      <p:ext uri="{BB962C8B-B14F-4D97-AF65-F5344CB8AC3E}">
        <p14:creationId xmlns:p14="http://schemas.microsoft.com/office/powerpoint/2010/main" val="1919615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3BA73B-AAE3-4FE5-AE9C-F9FD7780B347}" type="datetimeFigureOut">
              <a:rPr lang="en-US" smtClean="0"/>
              <a:t>12/28/2024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D1563-6CDE-4B55-821D-BA293C7DD51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2406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33BA73B-AAE3-4FE5-AE9C-F9FD7780B347}" type="datetimeFigureOut">
              <a:rPr lang="en-US" smtClean="0"/>
              <a:t>12/28/2024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47D1563-6CDE-4B55-821D-BA293C7DD51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7159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33BA73B-AAE3-4FE5-AE9C-F9FD7780B347}" type="datetimeFigureOut">
              <a:rPr lang="en-US" smtClean="0"/>
              <a:t>12/28/2024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47D1563-6CDE-4B55-821D-BA293C7DD51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660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staragile.com/blog/sprint-burndown-chart"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s://www.toolsqa.com/agile/extreme-programming/" TargetMode="Externa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8721-8117-4DBF-AA58-E34536E65D10}"/>
              </a:ext>
            </a:extLst>
          </p:cNvPr>
          <p:cNvSpPr>
            <a:spLocks noGrp="1"/>
          </p:cNvSpPr>
          <p:nvPr>
            <p:ph type="title"/>
          </p:nvPr>
        </p:nvSpPr>
        <p:spPr/>
        <p:txBody>
          <a:bodyPr/>
          <a:lstStyle/>
          <a:p>
            <a:r>
              <a:rPr lang="en-US" dirty="0"/>
              <a:t>SOFTWARE PROCESS  DEVELOPMENT MODEL</a:t>
            </a:r>
          </a:p>
        </p:txBody>
      </p:sp>
      <p:sp>
        <p:nvSpPr>
          <p:cNvPr id="3" name="Content Placeholder 2">
            <a:extLst>
              <a:ext uri="{FF2B5EF4-FFF2-40B4-BE49-F238E27FC236}">
                <a16:creationId xmlns:a16="http://schemas.microsoft.com/office/drawing/2014/main" id="{9A1987E5-D585-4A25-BE16-A72CFB166878}"/>
              </a:ext>
            </a:extLst>
          </p:cNvPr>
          <p:cNvSpPr>
            <a:spLocks noGrp="1"/>
          </p:cNvSpPr>
          <p:nvPr>
            <p:ph idx="1"/>
          </p:nvPr>
        </p:nvSpPr>
        <p:spPr/>
        <p:txBody>
          <a:bodyPr>
            <a:normAutofit lnSpcReduction="10000"/>
          </a:bodyPr>
          <a:lstStyle/>
          <a:p>
            <a:endParaRPr lang="en-US" dirty="0"/>
          </a:p>
          <a:p>
            <a:r>
              <a:rPr lang="en-US" sz="2400" dirty="0"/>
              <a:t>Defines a distinct set of activities, actions, tasks, milestones, and work products that are required to engineer high-quality software .</a:t>
            </a:r>
          </a:p>
          <a:p>
            <a:r>
              <a:rPr lang="en-US" sz="2400" dirty="0"/>
              <a:t> The activities may be linear, Incremental, or Evolutionary</a:t>
            </a:r>
          </a:p>
          <a:p>
            <a:r>
              <a:rPr lang="en-US" sz="2400" dirty="0"/>
              <a:t>Prescriptive Model ( Waterfall Model,(LSM) Incremental Model(description)  &amp; RAD  )</a:t>
            </a:r>
          </a:p>
          <a:p>
            <a:r>
              <a:rPr lang="en-US" sz="2400" dirty="0"/>
              <a:t>Evolutionary Process Model ( Spiral ,Prototype &amp; Concurrent)</a:t>
            </a:r>
          </a:p>
        </p:txBody>
      </p:sp>
    </p:spTree>
    <p:extLst>
      <p:ext uri="{BB962C8B-B14F-4D97-AF65-F5344CB8AC3E}">
        <p14:creationId xmlns:p14="http://schemas.microsoft.com/office/powerpoint/2010/main" val="2243467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FB2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DC3AF8CD-7B71-483D-80C7-02C8C0E83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248" y="643467"/>
            <a:ext cx="8949504" cy="5571066"/>
          </a:xfrm>
          <a:prstGeom prst="rect">
            <a:avLst/>
          </a:prstGeom>
        </p:spPr>
      </p:pic>
    </p:spTree>
    <p:extLst>
      <p:ext uri="{BB962C8B-B14F-4D97-AF65-F5344CB8AC3E}">
        <p14:creationId xmlns:p14="http://schemas.microsoft.com/office/powerpoint/2010/main" val="3310053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C587194E-E3D7-4DC4-A728-65C746945065}"/>
              </a:ext>
            </a:extLst>
          </p:cNvPr>
          <p:cNvPicPr>
            <a:picLocks noChangeAspect="1"/>
          </p:cNvPicPr>
          <p:nvPr/>
        </p:nvPicPr>
        <p:blipFill rotWithShape="1">
          <a:blip r:embed="rId2">
            <a:extLst>
              <a:ext uri="{28A0092B-C50C-407E-A947-70E740481C1C}">
                <a14:useLocalDpi xmlns:a14="http://schemas.microsoft.com/office/drawing/2010/main" val="0"/>
              </a:ext>
            </a:extLst>
          </a:blip>
          <a:srcRect b="15094"/>
          <a:stretch/>
        </p:blipFill>
        <p:spPr>
          <a:xfrm>
            <a:off x="20" y="10"/>
            <a:ext cx="12191980" cy="6857990"/>
          </a:xfrm>
          <a:prstGeom prst="rect">
            <a:avLst/>
          </a:prstGeom>
        </p:spPr>
      </p:pic>
    </p:spTree>
    <p:extLst>
      <p:ext uri="{BB962C8B-B14F-4D97-AF65-F5344CB8AC3E}">
        <p14:creationId xmlns:p14="http://schemas.microsoft.com/office/powerpoint/2010/main" val="3317311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FBA17-9105-4606-B794-62016ADE6852}"/>
              </a:ext>
            </a:extLst>
          </p:cNvPr>
          <p:cNvSpPr>
            <a:spLocks noGrp="1"/>
          </p:cNvSpPr>
          <p:nvPr>
            <p:ph type="title"/>
          </p:nvPr>
        </p:nvSpPr>
        <p:spPr>
          <a:xfrm>
            <a:off x="1451580" y="804520"/>
            <a:ext cx="4176511" cy="1049235"/>
          </a:xfrm>
        </p:spPr>
        <p:txBody>
          <a:bodyPr>
            <a:normAutofit/>
          </a:bodyPr>
          <a:lstStyle/>
          <a:p>
            <a:r>
              <a:rPr lang="en-US" dirty="0"/>
              <a:t>Roles in SCRUM </a:t>
            </a:r>
          </a:p>
        </p:txBody>
      </p:sp>
      <p:sp>
        <p:nvSpPr>
          <p:cNvPr id="3" name="Content Placeholder 2">
            <a:extLst>
              <a:ext uri="{FF2B5EF4-FFF2-40B4-BE49-F238E27FC236}">
                <a16:creationId xmlns:a16="http://schemas.microsoft.com/office/drawing/2014/main" id="{36C1258E-B5CE-4C4F-AAFE-D7E4AE406533}"/>
              </a:ext>
            </a:extLst>
          </p:cNvPr>
          <p:cNvSpPr>
            <a:spLocks noGrp="1"/>
          </p:cNvSpPr>
          <p:nvPr>
            <p:ph idx="1"/>
          </p:nvPr>
        </p:nvSpPr>
        <p:spPr>
          <a:xfrm>
            <a:off x="1451581" y="2015732"/>
            <a:ext cx="4363592" cy="3450613"/>
          </a:xfrm>
        </p:spPr>
        <p:txBody>
          <a:bodyPr>
            <a:normAutofit fontScale="92500" lnSpcReduction="10000"/>
          </a:bodyPr>
          <a:lstStyle/>
          <a:p>
            <a:pPr>
              <a:lnSpc>
                <a:spcPct val="110000"/>
              </a:lnSpc>
            </a:pPr>
            <a:r>
              <a:rPr lang="en-US" sz="1600" dirty="0">
                <a:latin typeface="Times New Roman" panose="02020603050405020304" pitchFamily="18" charset="0"/>
                <a:cs typeface="Times New Roman" panose="02020603050405020304" pitchFamily="18" charset="0"/>
              </a:rPr>
              <a:t>Scrum Master</a:t>
            </a:r>
          </a:p>
          <a:p>
            <a:pPr lvl="1">
              <a:lnSpc>
                <a:spcPct val="110000"/>
              </a:lnSpc>
            </a:pPr>
            <a:r>
              <a:rPr lang="en-US" sz="1600" dirty="0">
                <a:latin typeface="Times New Roman" panose="02020603050405020304" pitchFamily="18" charset="0"/>
                <a:cs typeface="Times New Roman" panose="02020603050405020304" pitchFamily="18" charset="0"/>
              </a:rPr>
              <a:t>Master is responsible for setting up the team, sprint meeting and removes obstacles to progress</a:t>
            </a:r>
          </a:p>
          <a:p>
            <a:pPr>
              <a:lnSpc>
                <a:spcPct val="110000"/>
              </a:lnSpc>
            </a:pPr>
            <a:r>
              <a:rPr lang="en-US" sz="1600" dirty="0">
                <a:latin typeface="Times New Roman" panose="02020603050405020304" pitchFamily="18" charset="0"/>
                <a:cs typeface="Times New Roman" panose="02020603050405020304" pitchFamily="18" charset="0"/>
              </a:rPr>
              <a:t>Product owner</a:t>
            </a:r>
          </a:p>
          <a:p>
            <a:pPr lvl="1">
              <a:lnSpc>
                <a:spcPct val="110000"/>
              </a:lnSpc>
            </a:pPr>
            <a:r>
              <a:rPr lang="en-US" sz="1600" dirty="0">
                <a:latin typeface="Times New Roman" panose="02020603050405020304" pitchFamily="18" charset="0"/>
                <a:cs typeface="Times New Roman" panose="02020603050405020304" pitchFamily="18" charset="0"/>
              </a:rPr>
              <a:t>The Product Owner creates product backlog, prioritizes the backlog and is responsible for the delivery of the functionality at each iteration</a:t>
            </a:r>
          </a:p>
          <a:p>
            <a:pPr>
              <a:lnSpc>
                <a:spcPct val="110000"/>
              </a:lnSpc>
            </a:pPr>
            <a:r>
              <a:rPr lang="en-US" sz="1600" dirty="0">
                <a:latin typeface="Times New Roman" panose="02020603050405020304" pitchFamily="18" charset="0"/>
                <a:cs typeface="Times New Roman" panose="02020603050405020304" pitchFamily="18" charset="0"/>
              </a:rPr>
              <a:t>Scrum Team</a:t>
            </a:r>
          </a:p>
          <a:p>
            <a:pPr lvl="1">
              <a:lnSpc>
                <a:spcPct val="110000"/>
              </a:lnSpc>
            </a:pPr>
            <a:r>
              <a:rPr lang="en-US" sz="1600" dirty="0">
                <a:latin typeface="Times New Roman" panose="02020603050405020304" pitchFamily="18" charset="0"/>
                <a:cs typeface="Times New Roman" panose="02020603050405020304" pitchFamily="18" charset="0"/>
              </a:rPr>
              <a:t>Team manages its own work and organizes the work to complete the sprint or cycle</a:t>
            </a:r>
          </a:p>
          <a:p>
            <a:pPr>
              <a:lnSpc>
                <a:spcPct val="110000"/>
              </a:lnSpc>
            </a:pPr>
            <a:endParaRPr lang="en-US" sz="1400" dirty="0">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F119A572-70E3-4E39-92AF-D31D038A0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1" y="1860421"/>
            <a:ext cx="4960442" cy="3697898"/>
          </a:xfrm>
          <a:prstGeom prst="rect">
            <a:avLst/>
          </a:prstGeom>
        </p:spPr>
      </p:pic>
    </p:spTree>
    <p:extLst>
      <p:ext uri="{BB962C8B-B14F-4D97-AF65-F5344CB8AC3E}">
        <p14:creationId xmlns:p14="http://schemas.microsoft.com/office/powerpoint/2010/main" val="3154525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82C17D0-0115-4E43-AF4A-3BA36E809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982B51-6FEC-4000-8197-30B2EE78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94" y="783768"/>
            <a:ext cx="10581813" cy="52904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5DFB8AC-1A2A-4330-B50D-AAE63C68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40" y="1019556"/>
            <a:ext cx="10104120" cy="481888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Shape&#10;&#10;Description automatically generated with medium confidence">
            <a:extLst>
              <a:ext uri="{FF2B5EF4-FFF2-40B4-BE49-F238E27FC236}">
                <a16:creationId xmlns:a16="http://schemas.microsoft.com/office/drawing/2014/main" id="{7B4F2B91-14ED-44B2-AA6B-64BB3177C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770" y="1339596"/>
            <a:ext cx="9174822" cy="4178808"/>
          </a:xfrm>
          <a:prstGeom prst="rect">
            <a:avLst/>
          </a:prstGeom>
        </p:spPr>
      </p:pic>
    </p:spTree>
    <p:extLst>
      <p:ext uri="{BB962C8B-B14F-4D97-AF65-F5344CB8AC3E}">
        <p14:creationId xmlns:p14="http://schemas.microsoft.com/office/powerpoint/2010/main" val="3712004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F4A5F-0E9B-413E-BCC6-BE7316454C32}"/>
              </a:ext>
            </a:extLst>
          </p:cNvPr>
          <p:cNvSpPr>
            <a:spLocks noGrp="1"/>
          </p:cNvSpPr>
          <p:nvPr>
            <p:ph type="title"/>
          </p:nvPr>
        </p:nvSpPr>
        <p:spPr/>
        <p:txBody>
          <a:bodyPr/>
          <a:lstStyle/>
          <a:p>
            <a:r>
              <a:rPr lang="en-US" dirty="0"/>
              <a:t>SCRUM PHASES - First Phase</a:t>
            </a:r>
          </a:p>
        </p:txBody>
      </p:sp>
      <p:sp>
        <p:nvSpPr>
          <p:cNvPr id="3" name="Rectangle 2">
            <a:extLst>
              <a:ext uri="{FF2B5EF4-FFF2-40B4-BE49-F238E27FC236}">
                <a16:creationId xmlns:a16="http://schemas.microsoft.com/office/drawing/2014/main" id="{430050B2-D24A-401F-9B30-F54038087AB6}"/>
              </a:ext>
            </a:extLst>
          </p:cNvPr>
          <p:cNvSpPr/>
          <p:nvPr/>
        </p:nvSpPr>
        <p:spPr>
          <a:xfrm>
            <a:off x="1137145" y="2055137"/>
            <a:ext cx="10000042" cy="2308324"/>
          </a:xfrm>
          <a:prstGeom prst="rect">
            <a:avLst/>
          </a:prstGeom>
        </p:spPr>
        <p:txBody>
          <a:bodyPr wrap="square">
            <a:spAutoFit/>
          </a:bodyPr>
          <a:lstStyle/>
          <a:p>
            <a:pPr algn="just"/>
            <a:r>
              <a:rPr lang="en-US" b="1" dirty="0">
                <a:solidFill>
                  <a:srgbClr val="000000"/>
                </a:solidFill>
                <a:latin typeface="Arial" panose="020B0604020202020204" pitchFamily="34" charset="0"/>
              </a:rPr>
              <a:t>The first phase is the pregame phase which deals with the planning and architecture of the project.</a:t>
            </a:r>
            <a:endParaRPr lang="en-US" dirty="0">
              <a:solidFill>
                <a:srgbClr val="000000"/>
              </a:solidFill>
              <a:latin typeface="Arial" panose="020B0604020202020204" pitchFamily="34" charset="0"/>
            </a:endParaRPr>
          </a:p>
          <a:p>
            <a:pPr algn="just"/>
            <a:r>
              <a:rPr lang="en-US" dirty="0">
                <a:solidFill>
                  <a:srgbClr val="000000"/>
                </a:solidFill>
                <a:latin typeface="Arial" panose="020B0604020202020204" pitchFamily="34" charset="0"/>
              </a:rPr>
              <a:t>The planning is done with the creation of the backlog and list of activities that must be done for breaking down the epics into smaller user stories to make the product backlog. Also, the user stories are made into tasks in the sprint backlog stage. </a:t>
            </a:r>
          </a:p>
          <a:p>
            <a:pPr algn="just"/>
            <a:r>
              <a:rPr lang="en-US" dirty="0">
                <a:solidFill>
                  <a:srgbClr val="000000"/>
                </a:solidFill>
                <a:latin typeface="Arial" panose="020B0604020202020204" pitchFamily="34" charset="0"/>
              </a:rPr>
              <a:t>Next is the Architecture or high-level design. Here most of the actual work in the sprint backlog is decided. The work that is accomplished is how to work on the tasks, make changes if required, refine the tasks, do analysis, and solve issues or problems that appear in the processes. </a:t>
            </a:r>
          </a:p>
        </p:txBody>
      </p:sp>
    </p:spTree>
    <p:extLst>
      <p:ext uri="{BB962C8B-B14F-4D97-AF65-F5344CB8AC3E}">
        <p14:creationId xmlns:p14="http://schemas.microsoft.com/office/powerpoint/2010/main" val="1272015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F4A5F-0E9B-413E-BCC6-BE7316454C32}"/>
              </a:ext>
            </a:extLst>
          </p:cNvPr>
          <p:cNvSpPr>
            <a:spLocks noGrp="1"/>
          </p:cNvSpPr>
          <p:nvPr>
            <p:ph type="title"/>
          </p:nvPr>
        </p:nvSpPr>
        <p:spPr/>
        <p:txBody>
          <a:bodyPr/>
          <a:lstStyle/>
          <a:p>
            <a:r>
              <a:rPr lang="en-US" dirty="0"/>
              <a:t>SECOND Phase</a:t>
            </a:r>
          </a:p>
        </p:txBody>
      </p:sp>
      <p:sp>
        <p:nvSpPr>
          <p:cNvPr id="3" name="Rectangle 2">
            <a:extLst>
              <a:ext uri="{FF2B5EF4-FFF2-40B4-BE49-F238E27FC236}">
                <a16:creationId xmlns:a16="http://schemas.microsoft.com/office/drawing/2014/main" id="{430050B2-D24A-401F-9B30-F54038087AB6}"/>
              </a:ext>
            </a:extLst>
          </p:cNvPr>
          <p:cNvSpPr/>
          <p:nvPr/>
        </p:nvSpPr>
        <p:spPr>
          <a:xfrm>
            <a:off x="1137145" y="1720840"/>
            <a:ext cx="10000042" cy="4801314"/>
          </a:xfrm>
          <a:prstGeom prst="rect">
            <a:avLst/>
          </a:prstGeom>
        </p:spPr>
        <p:txBody>
          <a:bodyPr wrap="square">
            <a:spAutoFit/>
          </a:bodyPr>
          <a:lstStyle/>
          <a:p>
            <a:pPr algn="just"/>
            <a:r>
              <a:rPr lang="en-US" b="1" dirty="0">
                <a:solidFill>
                  <a:srgbClr val="000000"/>
                </a:solidFill>
                <a:latin typeface="Arial" panose="020B0604020202020204" pitchFamily="34" charset="0"/>
              </a:rPr>
              <a:t>The game phase is the second phase in the scrum phases</a:t>
            </a:r>
            <a:r>
              <a:rPr lang="en-US" dirty="0">
                <a:solidFill>
                  <a:srgbClr val="000000"/>
                </a:solidFill>
                <a:latin typeface="Arial" panose="020B0604020202020204" pitchFamily="34" charset="0"/>
              </a:rPr>
              <a:t>.</a:t>
            </a:r>
          </a:p>
          <a:p>
            <a:pPr algn="just"/>
            <a:r>
              <a:rPr lang="en-US" dirty="0">
                <a:solidFill>
                  <a:srgbClr val="000000"/>
                </a:solidFill>
                <a:latin typeface="Arial" panose="020B0604020202020204" pitchFamily="34" charset="0"/>
              </a:rPr>
              <a:t>It is where the actual work is accomplished. Here each task assigned to the resource is started and completed with the definition of done. There 4 steps to accomplish the tasks,</a:t>
            </a:r>
          </a:p>
          <a:p>
            <a:pPr algn="just">
              <a:buFont typeface="Arial" panose="020B0604020202020204" pitchFamily="34" charset="0"/>
              <a:buChar char="•"/>
            </a:pPr>
            <a:r>
              <a:rPr lang="en-US" dirty="0">
                <a:solidFill>
                  <a:srgbClr val="000000"/>
                </a:solidFill>
                <a:latin typeface="Arial" panose="020B0604020202020204" pitchFamily="34" charset="0"/>
              </a:rPr>
              <a:t>Develop the sprint backlog and then start the development, testing and documenting changes, </a:t>
            </a:r>
            <a:r>
              <a:rPr lang="en-US" dirty="0" err="1">
                <a:solidFill>
                  <a:srgbClr val="000000"/>
                </a:solidFill>
                <a:latin typeface="Arial" panose="020B0604020202020204" pitchFamily="34" charset="0"/>
              </a:rPr>
              <a:t>etc</a:t>
            </a:r>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dirty="0">
                <a:solidFill>
                  <a:srgbClr val="000000"/>
                </a:solidFill>
                <a:latin typeface="Arial" panose="020B0604020202020204" pitchFamily="34" charset="0"/>
              </a:rPr>
              <a:t>Close the work status</a:t>
            </a:r>
          </a:p>
          <a:p>
            <a:pPr algn="just">
              <a:buFont typeface="Arial" panose="020B0604020202020204" pitchFamily="34" charset="0"/>
              <a:buChar char="•"/>
            </a:pPr>
            <a:r>
              <a:rPr lang="en-US" dirty="0">
                <a:solidFill>
                  <a:srgbClr val="000000"/>
                </a:solidFill>
                <a:latin typeface="Arial" panose="020B0604020202020204" pitchFamily="34" charset="0"/>
              </a:rPr>
              <a:t>Conduct review meetings</a:t>
            </a:r>
          </a:p>
          <a:p>
            <a:pPr algn="just">
              <a:buFont typeface="Arial" panose="020B0604020202020204" pitchFamily="34" charset="0"/>
              <a:buChar char="•"/>
            </a:pPr>
            <a:r>
              <a:rPr lang="en-US" dirty="0">
                <a:solidFill>
                  <a:srgbClr val="000000"/>
                </a:solidFill>
                <a:latin typeface="Arial" panose="020B0604020202020204" pitchFamily="34" charset="0"/>
              </a:rPr>
              <a:t>Make the changes required for the definition of the done.</a:t>
            </a:r>
          </a:p>
          <a:p>
            <a:pPr algn="just"/>
            <a:r>
              <a:rPr lang="en-US" dirty="0">
                <a:solidFill>
                  <a:srgbClr val="000000"/>
                </a:solidFill>
                <a:latin typeface="Arial" panose="020B0604020202020204" pitchFamily="34" charset="0"/>
              </a:rPr>
              <a:t>Here in this phase at the beginning, there will be a stand-up meeting and every team member must attend this meeting. After the planning phase when the development starts there might be issues or problems that need to be solved, or so the scrum master or the product owner will stop the sprint and accommodate the changes and then restart the sprint newly.</a:t>
            </a:r>
          </a:p>
          <a:p>
            <a:pPr algn="just"/>
            <a:r>
              <a:rPr lang="en-US" dirty="0">
                <a:solidFill>
                  <a:srgbClr val="000000"/>
                </a:solidFill>
                <a:latin typeface="Arial" panose="020B0604020202020204" pitchFamily="34" charset="0"/>
              </a:rPr>
              <a:t>The team members at the end of every sprint must do the following,</a:t>
            </a:r>
          </a:p>
          <a:p>
            <a:pPr algn="just">
              <a:buFont typeface="Arial" panose="020B0604020202020204" pitchFamily="34" charset="0"/>
              <a:buChar char="•"/>
            </a:pPr>
            <a:r>
              <a:rPr lang="en-US" dirty="0">
                <a:solidFill>
                  <a:srgbClr val="000000"/>
                </a:solidFill>
                <a:latin typeface="Arial" panose="020B0604020202020204" pitchFamily="34" charset="0"/>
              </a:rPr>
              <a:t>Actualize  a </a:t>
            </a:r>
            <a:r>
              <a:rPr lang="en-US" dirty="0">
                <a:solidFill>
                  <a:srgbClr val="007BFF"/>
                </a:solidFill>
                <a:latin typeface="Arial" panose="020B0604020202020204" pitchFamily="34" charset="0"/>
                <a:hlinkClick r:id="rId2"/>
              </a:rPr>
              <a:t>burndown chart</a:t>
            </a:r>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dirty="0">
                <a:solidFill>
                  <a:srgbClr val="000000"/>
                </a:solidFill>
                <a:latin typeface="Arial" panose="020B0604020202020204" pitchFamily="34" charset="0"/>
              </a:rPr>
              <a:t>Take part in the sprint review meeting</a:t>
            </a:r>
          </a:p>
          <a:p>
            <a:pPr algn="just">
              <a:buFont typeface="Arial" panose="020B0604020202020204" pitchFamily="34" charset="0"/>
              <a:buChar char="•"/>
            </a:pPr>
            <a:r>
              <a:rPr lang="en-US" dirty="0">
                <a:solidFill>
                  <a:srgbClr val="000000"/>
                </a:solidFill>
                <a:latin typeface="Arial" panose="020B0604020202020204" pitchFamily="34" charset="0"/>
              </a:rPr>
              <a:t>Finally, take part in the retrospective meeting</a:t>
            </a:r>
          </a:p>
          <a:p>
            <a:pPr algn="just"/>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3642396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F4A5F-0E9B-413E-BCC6-BE7316454C32}"/>
              </a:ext>
            </a:extLst>
          </p:cNvPr>
          <p:cNvSpPr>
            <a:spLocks noGrp="1"/>
          </p:cNvSpPr>
          <p:nvPr>
            <p:ph type="title"/>
          </p:nvPr>
        </p:nvSpPr>
        <p:spPr/>
        <p:txBody>
          <a:bodyPr/>
          <a:lstStyle/>
          <a:p>
            <a:r>
              <a:rPr lang="en-US" dirty="0"/>
              <a:t>THIRD Phase</a:t>
            </a:r>
          </a:p>
        </p:txBody>
      </p:sp>
      <p:sp>
        <p:nvSpPr>
          <p:cNvPr id="3" name="Rectangle 2">
            <a:extLst>
              <a:ext uri="{FF2B5EF4-FFF2-40B4-BE49-F238E27FC236}">
                <a16:creationId xmlns:a16="http://schemas.microsoft.com/office/drawing/2014/main" id="{430050B2-D24A-401F-9B30-F54038087AB6}"/>
              </a:ext>
            </a:extLst>
          </p:cNvPr>
          <p:cNvSpPr/>
          <p:nvPr/>
        </p:nvSpPr>
        <p:spPr>
          <a:xfrm>
            <a:off x="1137145" y="1720840"/>
            <a:ext cx="10000042" cy="1754326"/>
          </a:xfrm>
          <a:prstGeom prst="rect">
            <a:avLst/>
          </a:prstGeom>
        </p:spPr>
        <p:txBody>
          <a:bodyPr wrap="square">
            <a:spAutoFit/>
          </a:bodyPr>
          <a:lstStyle/>
          <a:p>
            <a:pPr algn="just"/>
            <a:r>
              <a:rPr lang="en-US" b="1" dirty="0">
                <a:solidFill>
                  <a:srgbClr val="000000"/>
                </a:solidFill>
                <a:latin typeface="Arial" panose="020B0604020202020204" pitchFamily="34" charset="0"/>
              </a:rPr>
              <a:t>The post-game phase is the last in the scrum phases</a:t>
            </a:r>
            <a:r>
              <a:rPr lang="en-US" dirty="0">
                <a:solidFill>
                  <a:srgbClr val="000000"/>
                </a:solidFill>
                <a:latin typeface="Arial" panose="020B0604020202020204" pitchFamily="34" charset="0"/>
              </a:rPr>
              <a:t>.</a:t>
            </a:r>
          </a:p>
          <a:p>
            <a:pPr algn="just"/>
            <a:r>
              <a:rPr lang="en-US" dirty="0">
                <a:solidFill>
                  <a:srgbClr val="000000"/>
                </a:solidFill>
                <a:latin typeface="Arial" panose="020B0604020202020204" pitchFamily="34" charset="0"/>
              </a:rPr>
              <a:t>The development phase is ended and the products are prepared for the release. All the necessary steps such as testing, integration, training, user documentation, and marketing materials are released.</a:t>
            </a:r>
          </a:p>
          <a:p>
            <a:pPr algn="just"/>
            <a:r>
              <a:rPr lang="en-US" dirty="0">
                <a:solidFill>
                  <a:srgbClr val="000000"/>
                </a:solidFill>
                <a:latin typeface="Arial" panose="020B0604020202020204" pitchFamily="34" charset="0"/>
              </a:rPr>
              <a:t>As you see the scrum is more time-oriented than the other methods. The people do not waste time as time is very important.</a:t>
            </a:r>
          </a:p>
        </p:txBody>
      </p:sp>
    </p:spTree>
    <p:extLst>
      <p:ext uri="{BB962C8B-B14F-4D97-AF65-F5344CB8AC3E}">
        <p14:creationId xmlns:p14="http://schemas.microsoft.com/office/powerpoint/2010/main" val="2377548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5F56C-356D-49F4-B819-39425E96EAD2}"/>
              </a:ext>
            </a:extLst>
          </p:cNvPr>
          <p:cNvSpPr>
            <a:spLocks noGrp="1"/>
          </p:cNvSpPr>
          <p:nvPr>
            <p:ph type="title"/>
          </p:nvPr>
        </p:nvSpPr>
        <p:spPr/>
        <p:txBody>
          <a:bodyPr/>
          <a:lstStyle/>
          <a:p>
            <a:r>
              <a:rPr lang="en-US" b="1" dirty="0"/>
              <a:t>extreme Programming (XP)</a:t>
            </a:r>
            <a:br>
              <a:rPr lang="en-US" b="1" dirty="0"/>
            </a:br>
            <a:endParaRPr lang="en-US" dirty="0"/>
          </a:p>
        </p:txBody>
      </p:sp>
      <p:sp>
        <p:nvSpPr>
          <p:cNvPr id="3" name="Content Placeholder 2">
            <a:extLst>
              <a:ext uri="{FF2B5EF4-FFF2-40B4-BE49-F238E27FC236}">
                <a16:creationId xmlns:a16="http://schemas.microsoft.com/office/drawing/2014/main" id="{E075E0B6-1806-4A16-A3F5-7CD3174F416D}"/>
              </a:ext>
            </a:extLst>
          </p:cNvPr>
          <p:cNvSpPr>
            <a:spLocks noGrp="1"/>
          </p:cNvSpPr>
          <p:nvPr>
            <p:ph idx="1"/>
          </p:nvPr>
        </p:nvSpPr>
        <p:spPr/>
        <p:txBody>
          <a:bodyPr/>
          <a:lstStyle/>
          <a:p>
            <a:r>
              <a:rPr lang="en-US" dirty="0"/>
              <a:t>Extreme Programming technique is very helpful when there is constantly changing demands or requirements from the customers or when they are not sure about the functionality of the system. It advocates frequent "releases" of the product in short development cycles, which inherently improves the productivity of the system and also introduces a checkpoint where any customer requirements can be easily implemented. The XP develops software keeping customer in the target.</a:t>
            </a:r>
          </a:p>
          <a:p>
            <a:r>
              <a:rPr lang="en-US" dirty="0"/>
              <a:t>USER STORIES ,INDEX CARDS ,PRIORITIES,CRC</a:t>
            </a:r>
          </a:p>
          <a:p>
            <a:endParaRPr lang="en-US" dirty="0"/>
          </a:p>
          <a:p>
            <a:endParaRPr lang="en-US" dirty="0"/>
          </a:p>
        </p:txBody>
      </p:sp>
    </p:spTree>
    <p:extLst>
      <p:ext uri="{BB962C8B-B14F-4D97-AF65-F5344CB8AC3E}">
        <p14:creationId xmlns:p14="http://schemas.microsoft.com/office/powerpoint/2010/main" val="157534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11587617-1CD9-4BB4-8FDB-02547523F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2359BEA-F467-446B-9ED2-7DE4AE394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4562217-F487-4489-8D22-B82A7ADCD45C}"/>
              </a:ext>
            </a:extLst>
          </p:cNvPr>
          <p:cNvSpPr>
            <a:spLocks noGrp="1"/>
          </p:cNvSpPr>
          <p:nvPr>
            <p:ph type="title"/>
          </p:nvPr>
        </p:nvSpPr>
        <p:spPr>
          <a:xfrm>
            <a:off x="1776729" y="4459039"/>
            <a:ext cx="8643011" cy="551528"/>
          </a:xfrm>
        </p:spPr>
        <p:txBody>
          <a:bodyPr vert="horz" lIns="91440" tIns="45720" rIns="91440" bIns="0" rtlCol="0" anchor="b">
            <a:normAutofit fontScale="90000"/>
          </a:bodyPr>
          <a:lstStyle/>
          <a:p>
            <a:r>
              <a:rPr lang="en-US" sz="1200" dirty="0"/>
              <a:t>Extreme Programming The below figure shows us how the typical software development phases and values, have been pushed to their extreme level in this method of development.</a:t>
            </a:r>
            <a:br>
              <a:rPr lang="en-US" sz="1200" dirty="0"/>
            </a:br>
            <a:br>
              <a:rPr lang="en-US" sz="900" dirty="0"/>
            </a:br>
            <a:endParaRPr lang="en-US" sz="900" dirty="0"/>
          </a:p>
        </p:txBody>
      </p:sp>
      <p:sp>
        <p:nvSpPr>
          <p:cNvPr id="3" name="Content Placeholder 2">
            <a:extLst>
              <a:ext uri="{FF2B5EF4-FFF2-40B4-BE49-F238E27FC236}">
                <a16:creationId xmlns:a16="http://schemas.microsoft.com/office/drawing/2014/main" id="{B94B75B3-1934-48BA-B7D1-293103D0BBE1}"/>
              </a:ext>
            </a:extLst>
          </p:cNvPr>
          <p:cNvSpPr>
            <a:spLocks noGrp="1"/>
          </p:cNvSpPr>
          <p:nvPr>
            <p:ph idx="1"/>
          </p:nvPr>
        </p:nvSpPr>
        <p:spPr>
          <a:xfrm>
            <a:off x="1776729" y="5016709"/>
            <a:ext cx="8643011" cy="457219"/>
          </a:xfrm>
        </p:spPr>
        <p:txBody>
          <a:bodyPr vert="horz" lIns="91440" tIns="91440" rIns="91440" bIns="91440" rtlCol="0">
            <a:normAutofit/>
          </a:bodyPr>
          <a:lstStyle/>
          <a:p>
            <a:pPr marL="0" indent="0">
              <a:lnSpc>
                <a:spcPct val="110000"/>
              </a:lnSpc>
              <a:buNone/>
            </a:pPr>
            <a:br>
              <a:rPr lang="en-US" sz="500" cap="all"/>
            </a:br>
            <a:br>
              <a:rPr lang="en-US" sz="500" cap="all"/>
            </a:br>
            <a:endParaRPr lang="en-US" sz="500" cap="all"/>
          </a:p>
        </p:txBody>
      </p:sp>
      <p:pic>
        <p:nvPicPr>
          <p:cNvPr id="6" name="Picture 5">
            <a:extLst>
              <a:ext uri="{FF2B5EF4-FFF2-40B4-BE49-F238E27FC236}">
                <a16:creationId xmlns:a16="http://schemas.microsoft.com/office/drawing/2014/main" id="{F2A206EF-F347-4444-B708-B064390D2A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147" y="643992"/>
            <a:ext cx="10164425" cy="3652214"/>
          </a:xfrm>
          <a:prstGeom prst="rect">
            <a:avLst/>
          </a:prstGeom>
        </p:spPr>
      </p:pic>
      <p:cxnSp>
        <p:nvCxnSpPr>
          <p:cNvPr id="23" name="Straight Connector 22">
            <a:extLst>
              <a:ext uri="{FF2B5EF4-FFF2-40B4-BE49-F238E27FC236}">
                <a16:creationId xmlns:a16="http://schemas.microsoft.com/office/drawing/2014/main" id="{07C4A58F-EDCB-42E6-BB21-2D410EF078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5" name="Picture 24">
            <a:extLst>
              <a:ext uri="{FF2B5EF4-FFF2-40B4-BE49-F238E27FC236}">
                <a16:creationId xmlns:a16="http://schemas.microsoft.com/office/drawing/2014/main" id="{CEF18BD6-B169-4CEE-BB3D-71DFD6A833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C253CD2-F713-407C-B979-22CDBA531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057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62217-F487-4489-8D22-B82A7ADCD45C}"/>
              </a:ext>
            </a:extLst>
          </p:cNvPr>
          <p:cNvSpPr>
            <a:spLocks noGrp="1"/>
          </p:cNvSpPr>
          <p:nvPr>
            <p:ph type="title"/>
          </p:nvPr>
        </p:nvSpPr>
        <p:spPr>
          <a:xfrm>
            <a:off x="1451579" y="804519"/>
            <a:ext cx="9603275" cy="1049235"/>
          </a:xfrm>
        </p:spPr>
        <p:txBody>
          <a:bodyPr>
            <a:normAutofit/>
          </a:bodyPr>
          <a:lstStyle/>
          <a:p>
            <a:r>
              <a:rPr lang="en-US" dirty="0"/>
              <a:t>Extreme Programming </a:t>
            </a:r>
            <a:r>
              <a:rPr lang="en-US" sz="1600" dirty="0"/>
              <a:t>lightweight ,</a:t>
            </a:r>
            <a:r>
              <a:rPr lang="en-US" sz="1600" dirty="0" err="1"/>
              <a:t>easy,reduce</a:t>
            </a:r>
            <a:r>
              <a:rPr lang="en-US" sz="1600" dirty="0"/>
              <a:t> </a:t>
            </a:r>
            <a:r>
              <a:rPr lang="en-US" sz="1600" dirty="0" err="1"/>
              <a:t>risk,efficie</a:t>
            </a:r>
            <a:r>
              <a:rPr lang="en-US" sz="1800" dirty="0" err="1"/>
              <a:t>nt</a:t>
            </a:r>
            <a:endParaRPr lang="en-US" sz="1800" dirty="0"/>
          </a:p>
        </p:txBody>
      </p:sp>
      <p:sp>
        <p:nvSpPr>
          <p:cNvPr id="3" name="Content Placeholder 2">
            <a:extLst>
              <a:ext uri="{FF2B5EF4-FFF2-40B4-BE49-F238E27FC236}">
                <a16:creationId xmlns:a16="http://schemas.microsoft.com/office/drawing/2014/main" id="{B94B75B3-1934-48BA-B7D1-293103D0BBE1}"/>
              </a:ext>
            </a:extLst>
          </p:cNvPr>
          <p:cNvSpPr>
            <a:spLocks noGrp="1"/>
          </p:cNvSpPr>
          <p:nvPr>
            <p:ph idx="1"/>
          </p:nvPr>
        </p:nvSpPr>
        <p:spPr>
          <a:xfrm>
            <a:off x="1551398" y="2026008"/>
            <a:ext cx="9503456" cy="3450613"/>
          </a:xfrm>
        </p:spPr>
        <p:txBody>
          <a:bodyPr>
            <a:normAutofit fontScale="92500"/>
          </a:bodyPr>
          <a:lstStyle/>
          <a:p>
            <a:r>
              <a:rPr lang="en-US" b="1" i="1" dirty="0"/>
              <a:t>Why is it called “Extreme?”  </a:t>
            </a:r>
            <a:endParaRPr lang="en-US" b="1" dirty="0"/>
          </a:p>
          <a:p>
            <a:r>
              <a:rPr lang="en-US" i="1" dirty="0"/>
              <a:t>Firstly, reviewing the code at every step in every iteration to make it more effective</a:t>
            </a:r>
            <a:endParaRPr lang="en-US" dirty="0"/>
          </a:p>
          <a:p>
            <a:r>
              <a:rPr lang="en-US" i="1" dirty="0"/>
              <a:t>Secondly, by doing Regression testing at every stage of development to make testing more effective.</a:t>
            </a:r>
            <a:endParaRPr lang="en-US" dirty="0"/>
          </a:p>
          <a:p>
            <a:r>
              <a:rPr lang="en-US" i="1" dirty="0"/>
              <a:t>In addition to the above, daily re-using of codes makes the design more effective.</a:t>
            </a:r>
            <a:endParaRPr lang="en-US" dirty="0"/>
          </a:p>
          <a:p>
            <a:r>
              <a:rPr lang="en-US" i="1" dirty="0"/>
              <a:t>Moreover, short iterations make delivery more effective.</a:t>
            </a:r>
            <a:endParaRPr lang="en-US" dirty="0"/>
          </a:p>
          <a:p>
            <a:pPr marL="0" indent="0">
              <a:buNone/>
            </a:pPr>
            <a:br>
              <a:rPr lang="en-US" sz="1800" dirty="0"/>
            </a:br>
            <a:br>
              <a:rPr lang="en-US" sz="1800" dirty="0"/>
            </a:br>
            <a:endParaRPr lang="en-US" sz="1700" dirty="0"/>
          </a:p>
        </p:txBody>
      </p:sp>
    </p:spTree>
    <p:extLst>
      <p:ext uri="{BB962C8B-B14F-4D97-AF65-F5344CB8AC3E}">
        <p14:creationId xmlns:p14="http://schemas.microsoft.com/office/powerpoint/2010/main" val="370469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8721-8117-4DBF-AA58-E34536E65D10}"/>
              </a:ext>
            </a:extLst>
          </p:cNvPr>
          <p:cNvSpPr>
            <a:spLocks noGrp="1"/>
          </p:cNvSpPr>
          <p:nvPr>
            <p:ph type="title"/>
          </p:nvPr>
        </p:nvSpPr>
        <p:spPr/>
        <p:txBody>
          <a:bodyPr/>
          <a:lstStyle/>
          <a:p>
            <a:r>
              <a:rPr lang="en-US" dirty="0"/>
              <a:t>SOFTWARE PROCESS  DEVELOPMENT MODEL</a:t>
            </a:r>
          </a:p>
        </p:txBody>
      </p:sp>
      <p:sp>
        <p:nvSpPr>
          <p:cNvPr id="3" name="Content Placeholder 2">
            <a:extLst>
              <a:ext uri="{FF2B5EF4-FFF2-40B4-BE49-F238E27FC236}">
                <a16:creationId xmlns:a16="http://schemas.microsoft.com/office/drawing/2014/main" id="{9A1987E5-D585-4A25-BE16-A72CFB166878}"/>
              </a:ext>
            </a:extLst>
          </p:cNvPr>
          <p:cNvSpPr>
            <a:spLocks noGrp="1"/>
          </p:cNvSpPr>
          <p:nvPr>
            <p:ph idx="1"/>
          </p:nvPr>
        </p:nvSpPr>
        <p:spPr/>
        <p:txBody>
          <a:bodyPr>
            <a:normAutofit/>
          </a:bodyPr>
          <a:lstStyle/>
          <a:p>
            <a:r>
              <a:rPr lang="en-US" dirty="0"/>
              <a:t>Customer gets to know about the software product at the end of the cycle.</a:t>
            </a:r>
          </a:p>
          <a:p>
            <a:r>
              <a:rPr lang="en-US" dirty="0"/>
              <a:t>One of the approaches has a high dependency on Automated tool for delivering the product at a very short span of time.</a:t>
            </a:r>
          </a:p>
          <a:p>
            <a:r>
              <a:rPr lang="en-US" dirty="0"/>
              <a:t>Process model used for long term projects in which high risk and many external stakeholders are involved.</a:t>
            </a:r>
          </a:p>
          <a:p>
            <a:r>
              <a:rPr lang="en-US" dirty="0"/>
              <a:t>One of the approach implements software in modules in upper order, one by one.</a:t>
            </a:r>
          </a:p>
          <a:p>
            <a:r>
              <a:rPr lang="en-US" dirty="0"/>
              <a:t>Process Model which works  best for Project Managers to review the status.</a:t>
            </a:r>
          </a:p>
        </p:txBody>
      </p:sp>
    </p:spTree>
    <p:extLst>
      <p:ext uri="{BB962C8B-B14F-4D97-AF65-F5344CB8AC3E}">
        <p14:creationId xmlns:p14="http://schemas.microsoft.com/office/powerpoint/2010/main" val="977401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5F56C-356D-49F4-B819-39425E96EAD2}"/>
              </a:ext>
            </a:extLst>
          </p:cNvPr>
          <p:cNvSpPr>
            <a:spLocks noGrp="1"/>
          </p:cNvSpPr>
          <p:nvPr>
            <p:ph type="title"/>
          </p:nvPr>
        </p:nvSpPr>
        <p:spPr/>
        <p:txBody>
          <a:bodyPr>
            <a:normAutofit/>
          </a:bodyPr>
          <a:lstStyle/>
          <a:p>
            <a:r>
              <a:rPr lang="en-US" sz="2400" dirty="0"/>
              <a:t>XP is one of the most popular methods. It is lightweight because</a:t>
            </a:r>
          </a:p>
        </p:txBody>
      </p:sp>
      <p:sp>
        <p:nvSpPr>
          <p:cNvPr id="3" name="Content Placeholder 2">
            <a:extLst>
              <a:ext uri="{FF2B5EF4-FFF2-40B4-BE49-F238E27FC236}">
                <a16:creationId xmlns:a16="http://schemas.microsoft.com/office/drawing/2014/main" id="{E075E0B6-1806-4A16-A3F5-7CD3174F416D}"/>
              </a:ext>
            </a:extLst>
          </p:cNvPr>
          <p:cNvSpPr>
            <a:spLocks noGrp="1"/>
          </p:cNvSpPr>
          <p:nvPr>
            <p:ph idx="1"/>
          </p:nvPr>
        </p:nvSpPr>
        <p:spPr/>
        <p:txBody>
          <a:bodyPr>
            <a:normAutofit/>
          </a:bodyPr>
          <a:lstStyle/>
          <a:p>
            <a:r>
              <a:rPr lang="en-US" i="1" dirty="0"/>
              <a:t>Firstly, it concentrates on getting more feedback, rather than asking customers upfront about what he wants.</a:t>
            </a:r>
            <a:endParaRPr lang="en-US" dirty="0"/>
          </a:p>
          <a:p>
            <a:r>
              <a:rPr lang="en-US" i="1" dirty="0"/>
              <a:t>Secondly, it delivers value to the customer in small iterations (1 or 2 weeks).</a:t>
            </a:r>
            <a:endParaRPr lang="en-US" dirty="0"/>
          </a:p>
          <a:p>
            <a:r>
              <a:rPr lang="en-US" i="1" dirty="0"/>
              <a:t>It encourages change. In other words, it tries to accommodate all the changes suggested by the customer feedback, then redesigns it, recodes it and retests it.</a:t>
            </a:r>
            <a:endParaRPr lang="en-US" dirty="0"/>
          </a:p>
          <a:p>
            <a:r>
              <a:rPr lang="en-US" i="1" dirty="0"/>
              <a:t>Moreover, it tries to eliminate defects at the early stages, therefore reducing rework and cost.</a:t>
            </a:r>
            <a:endParaRPr lang="en-US" dirty="0"/>
          </a:p>
          <a:p>
            <a:r>
              <a:rPr lang="en-US" i="1" dirty="0"/>
              <a:t>Keeps the customer involved throughout the project.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496997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62217-F487-4489-8D22-B82A7ADCD45C}"/>
              </a:ext>
            </a:extLst>
          </p:cNvPr>
          <p:cNvSpPr>
            <a:spLocks noGrp="1"/>
          </p:cNvSpPr>
          <p:nvPr>
            <p:ph type="title"/>
          </p:nvPr>
        </p:nvSpPr>
        <p:spPr>
          <a:xfrm>
            <a:off x="1451579" y="804519"/>
            <a:ext cx="9603275" cy="1049235"/>
          </a:xfrm>
        </p:spPr>
        <p:txBody>
          <a:bodyPr>
            <a:normAutofit/>
          </a:bodyPr>
          <a:lstStyle/>
          <a:p>
            <a:r>
              <a:rPr lang="en-US" b="1" i="1" dirty="0"/>
              <a:t>When to use Extreme Programming:</a:t>
            </a:r>
            <a:br>
              <a:rPr lang="en-US" b="1" dirty="0"/>
            </a:br>
            <a:endParaRPr lang="en-US" dirty="0"/>
          </a:p>
        </p:txBody>
      </p:sp>
      <p:sp>
        <p:nvSpPr>
          <p:cNvPr id="3" name="Content Placeholder 2">
            <a:extLst>
              <a:ext uri="{FF2B5EF4-FFF2-40B4-BE49-F238E27FC236}">
                <a16:creationId xmlns:a16="http://schemas.microsoft.com/office/drawing/2014/main" id="{B94B75B3-1934-48BA-B7D1-293103D0BBE1}"/>
              </a:ext>
            </a:extLst>
          </p:cNvPr>
          <p:cNvSpPr>
            <a:spLocks noGrp="1"/>
          </p:cNvSpPr>
          <p:nvPr>
            <p:ph idx="1"/>
          </p:nvPr>
        </p:nvSpPr>
        <p:spPr>
          <a:xfrm>
            <a:off x="1376737" y="2015734"/>
            <a:ext cx="9678117" cy="3450613"/>
          </a:xfrm>
        </p:spPr>
        <p:txBody>
          <a:bodyPr>
            <a:normAutofit lnSpcReduction="10000"/>
          </a:bodyPr>
          <a:lstStyle/>
          <a:p>
            <a:r>
              <a:rPr lang="en-US" sz="1700" i="1" dirty="0">
                <a:latin typeface="Arial" panose="020B0604020202020204" pitchFamily="34" charset="0"/>
                <a:cs typeface="Arial" panose="020B0604020202020204" pitchFamily="34" charset="0"/>
              </a:rPr>
              <a:t>Extreme programming application happens in the projects where the requirements keep on changing.</a:t>
            </a:r>
            <a:endParaRPr lang="en-US" sz="1700" dirty="0">
              <a:latin typeface="Arial" panose="020B0604020202020204" pitchFamily="34" charset="0"/>
              <a:cs typeface="Arial" panose="020B0604020202020204" pitchFamily="34" charset="0"/>
            </a:endParaRPr>
          </a:p>
          <a:p>
            <a:r>
              <a:rPr lang="en-US" sz="1700" i="1" dirty="0">
                <a:latin typeface="Arial" panose="020B0604020202020204" pitchFamily="34" charset="0"/>
                <a:cs typeface="Arial" panose="020B0604020202020204" pitchFamily="34" charset="0"/>
              </a:rPr>
              <a:t>In some critical projects, even before starting the project, the timelines are decided. It is referred to as project risk as it is challenging to meet those timelines. Therefore, Extreme programming also addresses the project risk by frequent and shorter development cycles and consequently enabling early feedback.</a:t>
            </a:r>
            <a:endParaRPr lang="en-US" sz="1700" dirty="0">
              <a:latin typeface="Arial" panose="020B0604020202020204" pitchFamily="34" charset="0"/>
              <a:cs typeface="Arial" panose="020B0604020202020204" pitchFamily="34" charset="0"/>
            </a:endParaRPr>
          </a:p>
          <a:p>
            <a:r>
              <a:rPr lang="en-US" sz="1700" i="1" dirty="0">
                <a:latin typeface="Arial" panose="020B0604020202020204" pitchFamily="34" charset="0"/>
                <a:cs typeface="Arial" panose="020B0604020202020204" pitchFamily="34" charset="0"/>
              </a:rPr>
              <a:t>XP gets applied where we have a small group of programmers, not more than 12.</a:t>
            </a:r>
            <a:endParaRPr lang="en-US" sz="1700" dirty="0">
              <a:latin typeface="Arial" panose="020B0604020202020204" pitchFamily="34" charset="0"/>
              <a:cs typeface="Arial" panose="020B0604020202020204" pitchFamily="34" charset="0"/>
            </a:endParaRPr>
          </a:p>
          <a:p>
            <a:pPr>
              <a:lnSpc>
                <a:spcPct val="110000"/>
              </a:lnSpc>
            </a:pPr>
            <a:r>
              <a:rPr lang="en-US" sz="1700" dirty="0">
                <a:latin typeface="Arial" panose="020B0604020202020204" pitchFamily="34" charset="0"/>
                <a:cs typeface="Arial" panose="020B0604020202020204" pitchFamily="34" charset="0"/>
              </a:rPr>
              <a:t>On the shorter cycles called Iterations with span of 14 days time period. Each iteration includes phases like coding, unit testing and system testing where at each phase some minor or major functionality will be built in the application.</a:t>
            </a:r>
          </a:p>
          <a:p>
            <a:pPr>
              <a:lnSpc>
                <a:spcPct val="110000"/>
              </a:lnSpc>
            </a:pPr>
            <a:endParaRPr lang="en-US" sz="1700" dirty="0"/>
          </a:p>
        </p:txBody>
      </p:sp>
    </p:spTree>
    <p:extLst>
      <p:ext uri="{BB962C8B-B14F-4D97-AF65-F5344CB8AC3E}">
        <p14:creationId xmlns:p14="http://schemas.microsoft.com/office/powerpoint/2010/main" val="1922778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62217-F487-4489-8D22-B82A7ADCD45C}"/>
              </a:ext>
            </a:extLst>
          </p:cNvPr>
          <p:cNvSpPr>
            <a:spLocks noGrp="1"/>
          </p:cNvSpPr>
          <p:nvPr>
            <p:ph type="title"/>
          </p:nvPr>
        </p:nvSpPr>
        <p:spPr>
          <a:xfrm>
            <a:off x="1451579" y="804519"/>
            <a:ext cx="9603275" cy="1049235"/>
          </a:xfrm>
        </p:spPr>
        <p:txBody>
          <a:bodyPr>
            <a:normAutofit fontScale="90000"/>
          </a:bodyPr>
          <a:lstStyle/>
          <a:p>
            <a:r>
              <a:rPr lang="en-US" b="1" i="1" dirty="0"/>
              <a:t>Values &amp; Activities of Extreme Programming</a:t>
            </a:r>
            <a:r>
              <a:rPr lang="en-US" sz="1300" b="1" i="1" dirty="0"/>
              <a:t>:</a:t>
            </a:r>
            <a:br>
              <a:rPr lang="en-US" sz="1300" b="1" i="1" dirty="0"/>
            </a:br>
            <a:r>
              <a:rPr lang="en-US" sz="1300" dirty="0">
                <a:hlinkClick r:id="rId2"/>
              </a:rPr>
              <a:t>What is Extreme Programming (XP) and its Principles &amp; Practices? (toolsqa.com)</a:t>
            </a:r>
            <a:br>
              <a:rPr lang="en-US" b="1" dirty="0"/>
            </a:br>
            <a:endParaRPr lang="en-US" dirty="0"/>
          </a:p>
        </p:txBody>
      </p:sp>
      <p:pic>
        <p:nvPicPr>
          <p:cNvPr id="5" name="Content Placeholder 4" descr="Diagram&#10;&#10;Description automatically generated">
            <a:extLst>
              <a:ext uri="{FF2B5EF4-FFF2-40B4-BE49-F238E27FC236}">
                <a16:creationId xmlns:a16="http://schemas.microsoft.com/office/drawing/2014/main" id="{98871538-1821-44CB-996C-0533C5D9B9F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51579" y="1853754"/>
            <a:ext cx="4004454" cy="3449638"/>
          </a:xfrm>
        </p:spPr>
      </p:pic>
      <p:pic>
        <p:nvPicPr>
          <p:cNvPr id="7" name="Picture 6" descr="Diagram&#10;&#10;Description automatically generated">
            <a:extLst>
              <a:ext uri="{FF2B5EF4-FFF2-40B4-BE49-F238E27FC236}">
                <a16:creationId xmlns:a16="http://schemas.microsoft.com/office/drawing/2014/main" id="{05B748F6-1022-41FE-95E1-8FCF8EDBCB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3216" y="1853754"/>
            <a:ext cx="4709310" cy="3365518"/>
          </a:xfrm>
          <a:prstGeom prst="rect">
            <a:avLst/>
          </a:prstGeom>
        </p:spPr>
      </p:pic>
    </p:spTree>
    <p:extLst>
      <p:ext uri="{BB962C8B-B14F-4D97-AF65-F5344CB8AC3E}">
        <p14:creationId xmlns:p14="http://schemas.microsoft.com/office/powerpoint/2010/main" val="2622293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BB14454-D00C-4958-BB39-F5F9F3AC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28A657A7-C4E5-425B-98FA-BB817FF7BF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B5037FF1-A2F9-4AED-9DAE-7129479AEE62}"/>
              </a:ext>
            </a:extLst>
          </p:cNvPr>
          <p:cNvSpPr>
            <a:spLocks noGrp="1"/>
          </p:cNvSpPr>
          <p:nvPr>
            <p:ph type="title"/>
          </p:nvPr>
        </p:nvSpPr>
        <p:spPr>
          <a:xfrm>
            <a:off x="7218030" y="804520"/>
            <a:ext cx="3520367" cy="1049235"/>
          </a:xfrm>
        </p:spPr>
        <p:txBody>
          <a:bodyPr>
            <a:normAutofit/>
          </a:bodyPr>
          <a:lstStyle/>
          <a:p>
            <a:r>
              <a:rPr lang="en-US" sz="2200" b="1"/>
              <a:t>Feature Driven Development (FDD)</a:t>
            </a:r>
            <a:br>
              <a:rPr lang="en-US" sz="2200" b="1"/>
            </a:br>
            <a:endParaRPr lang="en-US" sz="2200"/>
          </a:p>
        </p:txBody>
      </p:sp>
      <p:sp>
        <p:nvSpPr>
          <p:cNvPr id="36" name="Rectangle 35">
            <a:extLst>
              <a:ext uri="{FF2B5EF4-FFF2-40B4-BE49-F238E27FC236}">
                <a16:creationId xmlns:a16="http://schemas.microsoft.com/office/drawing/2014/main" id="{A1084370-0E70-4003-9787-3490FCC20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38" name="Group 37">
            <a:extLst>
              <a:ext uri="{FF2B5EF4-FFF2-40B4-BE49-F238E27FC236}">
                <a16:creationId xmlns:a16="http://schemas.microsoft.com/office/drawing/2014/main" id="{2B7C66D2-22E8-4E8F-829B-050BFA7C86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7463259" y="583365"/>
            <a:chExt cx="6104330" cy="5181928"/>
          </a:xfrm>
        </p:grpSpPr>
        <p:sp>
          <p:nvSpPr>
            <p:cNvPr id="39" name="Rectangle 38">
              <a:extLst>
                <a:ext uri="{FF2B5EF4-FFF2-40B4-BE49-F238E27FC236}">
                  <a16:creationId xmlns:a16="http://schemas.microsoft.com/office/drawing/2014/main" id="{F0B78D6F-1F61-4DBB-8F5A-934BB850D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610433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3EA261D-1F8C-4BE5-8586-3C1CC5CE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5471354"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Picture 12" descr="White puzzle with one red piece">
            <a:extLst>
              <a:ext uri="{FF2B5EF4-FFF2-40B4-BE49-F238E27FC236}">
                <a16:creationId xmlns:a16="http://schemas.microsoft.com/office/drawing/2014/main" id="{6623C5DD-9320-4393-84E0-7E55205F2832}"/>
              </a:ext>
            </a:extLst>
          </p:cNvPr>
          <p:cNvPicPr>
            <a:picLocks noChangeAspect="1"/>
          </p:cNvPicPr>
          <p:nvPr/>
        </p:nvPicPr>
        <p:blipFill rotWithShape="1">
          <a:blip r:embed="rId2"/>
          <a:srcRect l="14900" r="14898"/>
          <a:stretch/>
        </p:blipFill>
        <p:spPr>
          <a:xfrm>
            <a:off x="1271223" y="1116345"/>
            <a:ext cx="4825148" cy="3866172"/>
          </a:xfrm>
          <a:prstGeom prst="rect">
            <a:avLst/>
          </a:prstGeom>
        </p:spPr>
      </p:pic>
      <p:sp>
        <p:nvSpPr>
          <p:cNvPr id="11" name="Content Placeholder 10">
            <a:extLst>
              <a:ext uri="{FF2B5EF4-FFF2-40B4-BE49-F238E27FC236}">
                <a16:creationId xmlns:a16="http://schemas.microsoft.com/office/drawing/2014/main" id="{ABA5AE49-24B5-4A1F-8622-D0CC98C04B9E}"/>
              </a:ext>
            </a:extLst>
          </p:cNvPr>
          <p:cNvSpPr>
            <a:spLocks noGrp="1"/>
          </p:cNvSpPr>
          <p:nvPr>
            <p:ph idx="1"/>
          </p:nvPr>
        </p:nvSpPr>
        <p:spPr>
          <a:xfrm>
            <a:off x="7218028" y="2067102"/>
            <a:ext cx="4247931" cy="3450613"/>
          </a:xfrm>
        </p:spPr>
        <p:txBody>
          <a:bodyPr>
            <a:normAutofit/>
          </a:bodyPr>
          <a:lstStyle/>
          <a:p>
            <a:r>
              <a:rPr lang="en-US" b="0" i="0" dirty="0">
                <a:effectLst/>
                <a:latin typeface="+mj-lt"/>
              </a:rPr>
              <a:t>The five processes of FDD are:</a:t>
            </a:r>
            <a:br>
              <a:rPr lang="en-US" dirty="0">
                <a:latin typeface="+mj-lt"/>
              </a:rPr>
            </a:br>
            <a:r>
              <a:rPr lang="en-US" b="0" i="0" dirty="0">
                <a:effectLst/>
                <a:latin typeface="+mj-lt"/>
              </a:rPr>
              <a:t>• Develop an overall model</a:t>
            </a:r>
            <a:br>
              <a:rPr lang="en-US" dirty="0">
                <a:latin typeface="+mj-lt"/>
              </a:rPr>
            </a:br>
            <a:r>
              <a:rPr lang="en-US" b="0" i="0" dirty="0">
                <a:effectLst/>
                <a:latin typeface="+mj-lt"/>
              </a:rPr>
              <a:t>• Build a features list</a:t>
            </a:r>
            <a:br>
              <a:rPr lang="en-US" dirty="0">
                <a:latin typeface="+mj-lt"/>
              </a:rPr>
            </a:br>
            <a:r>
              <a:rPr lang="en-US" b="0" i="0" dirty="0">
                <a:effectLst/>
                <a:latin typeface="+mj-lt"/>
              </a:rPr>
              <a:t>• Plan by feature</a:t>
            </a:r>
            <a:br>
              <a:rPr lang="en-US" dirty="0">
                <a:latin typeface="+mj-lt"/>
              </a:rPr>
            </a:br>
            <a:r>
              <a:rPr lang="en-US" b="0" i="0" dirty="0">
                <a:effectLst/>
                <a:latin typeface="+mj-lt"/>
              </a:rPr>
              <a:t>• Design by feature</a:t>
            </a:r>
            <a:br>
              <a:rPr lang="en-US" dirty="0">
                <a:latin typeface="+mj-lt"/>
              </a:rPr>
            </a:br>
            <a:r>
              <a:rPr lang="en-US" b="0" i="0" dirty="0">
                <a:effectLst/>
                <a:latin typeface="+mj-lt"/>
              </a:rPr>
              <a:t>• Build by feature</a:t>
            </a:r>
            <a:br>
              <a:rPr lang="en-US" dirty="0">
                <a:latin typeface="+mj-lt"/>
              </a:rPr>
            </a:br>
            <a:endParaRPr lang="en-US" dirty="0">
              <a:latin typeface="+mj-lt"/>
            </a:endParaRPr>
          </a:p>
        </p:txBody>
      </p:sp>
      <p:pic>
        <p:nvPicPr>
          <p:cNvPr id="42" name="Picture 41">
            <a:extLst>
              <a:ext uri="{FF2B5EF4-FFF2-40B4-BE49-F238E27FC236}">
                <a16:creationId xmlns:a16="http://schemas.microsoft.com/office/drawing/2014/main" id="{3635D2BC-4EDA-4A3E-83BF-035608099B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4" name="Straight Connector 43">
            <a:extLst>
              <a:ext uri="{FF2B5EF4-FFF2-40B4-BE49-F238E27FC236}">
                <a16:creationId xmlns:a16="http://schemas.microsoft.com/office/drawing/2014/main" id="{A3C86EB9-7FA9-42F7-B348-A7FD17436A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2110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B347-5559-499D-9998-7518E716BF6F}"/>
              </a:ext>
            </a:extLst>
          </p:cNvPr>
          <p:cNvSpPr>
            <a:spLocks noGrp="1"/>
          </p:cNvSpPr>
          <p:nvPr>
            <p:ph type="title"/>
          </p:nvPr>
        </p:nvSpPr>
        <p:spPr/>
        <p:txBody>
          <a:bodyPr/>
          <a:lstStyle/>
          <a:p>
            <a:r>
              <a:rPr lang="en-US" dirty="0"/>
              <a:t>Agile Requirements </a:t>
            </a:r>
          </a:p>
        </p:txBody>
      </p:sp>
      <p:sp>
        <p:nvSpPr>
          <p:cNvPr id="3" name="Content Placeholder 2">
            <a:extLst>
              <a:ext uri="{FF2B5EF4-FFF2-40B4-BE49-F238E27FC236}">
                <a16:creationId xmlns:a16="http://schemas.microsoft.com/office/drawing/2014/main" id="{95E81F15-BE69-40EB-BC95-06B213A82F59}"/>
              </a:ext>
            </a:extLst>
          </p:cNvPr>
          <p:cNvSpPr>
            <a:spLocks noGrp="1"/>
          </p:cNvSpPr>
          <p:nvPr>
            <p:ph idx="1"/>
          </p:nvPr>
        </p:nvSpPr>
        <p:spPr/>
        <p:txBody>
          <a:bodyPr>
            <a:normAutofit fontScale="92500"/>
          </a:bodyPr>
          <a:lstStyle/>
          <a:p>
            <a:pPr marL="0" indent="0">
              <a:buNone/>
            </a:pPr>
            <a:r>
              <a:rPr lang="en-US" dirty="0"/>
              <a:t>EPIC – An</a:t>
            </a:r>
            <a:r>
              <a:rPr lang="en-US" b="1" dirty="0"/>
              <a:t> epic</a:t>
            </a:r>
            <a:r>
              <a:rPr lang="en-US" dirty="0"/>
              <a:t> is a large</a:t>
            </a:r>
            <a:r>
              <a:rPr lang="en-US" b="1" dirty="0"/>
              <a:t> user story</a:t>
            </a:r>
            <a:r>
              <a:rPr lang="en-US" dirty="0"/>
              <a:t> that cannot be delivered as defined within a single iteration or is large enough that it can be split into smaller</a:t>
            </a:r>
            <a:r>
              <a:rPr lang="en-US" b="1" dirty="0"/>
              <a:t> user stories</a:t>
            </a:r>
            <a:endParaRPr lang="en-US" dirty="0"/>
          </a:p>
          <a:p>
            <a:pPr marL="0" indent="0">
              <a:buNone/>
            </a:pPr>
            <a:r>
              <a:rPr lang="en-US" dirty="0"/>
              <a:t>USER STORY -user story (short: story) is a collection of requirements that are detailed enough for Software Engineers to implement. Stories are a breakdown of the bigger scope of an epic. </a:t>
            </a:r>
          </a:p>
          <a:p>
            <a:pPr marL="0" indent="0">
              <a:buNone/>
            </a:pPr>
            <a:r>
              <a:rPr lang="en-US" dirty="0"/>
              <a:t>TASK -A task, on the other hand, more a technical nature, Task is typically something like code this, design that, create test data for such-and-such, automate that, and so on. These tend to be things done by one person.</a:t>
            </a:r>
          </a:p>
          <a:p>
            <a:pPr marL="0" indent="0">
              <a:buNone/>
            </a:pPr>
            <a:r>
              <a:rPr lang="en-US" dirty="0"/>
              <a:t>AS A &lt;USER &gt; I WANT TO &lt;PERFORM TASK &gt;SO THAT WE CAN &lt;ACHIEVE GOAL&gt;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26463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CDD42-817B-47BD-9CEB-4C253477890D}"/>
              </a:ext>
            </a:extLst>
          </p:cNvPr>
          <p:cNvSpPr>
            <a:spLocks noGrp="1"/>
          </p:cNvSpPr>
          <p:nvPr>
            <p:ph type="title"/>
          </p:nvPr>
        </p:nvSpPr>
        <p:spPr>
          <a:xfrm>
            <a:off x="1776424" y="4460798"/>
            <a:ext cx="8637073" cy="558063"/>
          </a:xfrm>
        </p:spPr>
        <p:txBody>
          <a:bodyPr vert="horz" lIns="91440" tIns="45720" rIns="91440" bIns="0" rtlCol="0" anchor="b">
            <a:normAutofit/>
          </a:bodyPr>
          <a:lstStyle/>
          <a:p>
            <a:r>
              <a:rPr lang="en-US" sz="1700"/>
              <a:t>Index cards are an excellent tool to use to optimize communication</a:t>
            </a:r>
            <a:br>
              <a:rPr lang="en-US" sz="1700"/>
            </a:br>
            <a:endParaRPr lang="en-US" sz="1700"/>
          </a:p>
        </p:txBody>
      </p:sp>
      <p:sp>
        <p:nvSpPr>
          <p:cNvPr id="3" name="Content Placeholder 2">
            <a:extLst>
              <a:ext uri="{FF2B5EF4-FFF2-40B4-BE49-F238E27FC236}">
                <a16:creationId xmlns:a16="http://schemas.microsoft.com/office/drawing/2014/main" id="{6920F8D9-D603-4D4C-A272-1033C27C9FFA}"/>
              </a:ext>
            </a:extLst>
          </p:cNvPr>
          <p:cNvSpPr>
            <a:spLocks noGrp="1"/>
          </p:cNvSpPr>
          <p:nvPr>
            <p:ph idx="1"/>
          </p:nvPr>
        </p:nvSpPr>
        <p:spPr>
          <a:xfrm>
            <a:off x="1776425" y="5029495"/>
            <a:ext cx="8637072" cy="429072"/>
          </a:xfrm>
        </p:spPr>
        <p:txBody>
          <a:bodyPr vert="horz" lIns="91440" tIns="91440" rIns="91440" bIns="91440" rtlCol="0">
            <a:normAutofit lnSpcReduction="10000"/>
          </a:bodyPr>
          <a:lstStyle/>
          <a:p>
            <a:pPr marL="0" indent="0" fontAlgn="base">
              <a:lnSpc>
                <a:spcPct val="110000"/>
              </a:lnSpc>
              <a:buNone/>
            </a:pPr>
            <a:r>
              <a:rPr lang="en-US" sz="1500" cap="all"/>
              <a:t>USER STORY</a:t>
            </a:r>
          </a:p>
        </p:txBody>
      </p:sp>
      <p:pic>
        <p:nvPicPr>
          <p:cNvPr id="6" name="Picture 5" descr="Graphical user interface, application&#10;&#10;Description automatically generated">
            <a:extLst>
              <a:ext uri="{FF2B5EF4-FFF2-40B4-BE49-F238E27FC236}">
                <a16:creationId xmlns:a16="http://schemas.microsoft.com/office/drawing/2014/main" id="{4E08B9D5-9B7D-4CC7-B8E6-C51F50C7B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137" y="1102871"/>
            <a:ext cx="4242437" cy="3194727"/>
          </a:xfrm>
          <a:prstGeom prst="rect">
            <a:avLst/>
          </a:prstGeom>
        </p:spPr>
      </p:pic>
      <p:pic>
        <p:nvPicPr>
          <p:cNvPr id="9" name="Picture 8" descr="Graphical user interface, text, application, email&#10;&#10;Description automatically generated">
            <a:extLst>
              <a:ext uri="{FF2B5EF4-FFF2-40B4-BE49-F238E27FC236}">
                <a16:creationId xmlns:a16="http://schemas.microsoft.com/office/drawing/2014/main" id="{18CFBE7D-C04C-49DF-BE3C-21D3407FD9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2994" y="1053967"/>
            <a:ext cx="4242437" cy="3194726"/>
          </a:xfrm>
          <a:prstGeom prst="rect">
            <a:avLst/>
          </a:prstGeom>
        </p:spPr>
      </p:pic>
    </p:spTree>
    <p:extLst>
      <p:ext uri="{BB962C8B-B14F-4D97-AF65-F5344CB8AC3E}">
        <p14:creationId xmlns:p14="http://schemas.microsoft.com/office/powerpoint/2010/main" val="358878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CDD42-817B-47BD-9CEB-4C253477890D}"/>
              </a:ext>
            </a:extLst>
          </p:cNvPr>
          <p:cNvSpPr>
            <a:spLocks noGrp="1"/>
          </p:cNvSpPr>
          <p:nvPr>
            <p:ph type="title"/>
          </p:nvPr>
        </p:nvSpPr>
        <p:spPr>
          <a:xfrm>
            <a:off x="5196457" y="804519"/>
            <a:ext cx="5550357" cy="1049235"/>
          </a:xfrm>
        </p:spPr>
        <p:txBody>
          <a:bodyPr>
            <a:normAutofit/>
          </a:bodyPr>
          <a:lstStyle/>
          <a:p>
            <a:r>
              <a:rPr lang="en-US" dirty="0"/>
              <a:t>CRC [Class-responsibility-collaborator]</a:t>
            </a:r>
          </a:p>
        </p:txBody>
      </p:sp>
      <p:pic>
        <p:nvPicPr>
          <p:cNvPr id="5" name="Picture 4" descr="Table&#10;&#10;Description automatically generated">
            <a:extLst>
              <a:ext uri="{FF2B5EF4-FFF2-40B4-BE49-F238E27FC236}">
                <a16:creationId xmlns:a16="http://schemas.microsoft.com/office/drawing/2014/main" id="{00C9B1EB-5C31-4AC7-B6AC-437BEAE9E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494" y="429737"/>
            <a:ext cx="3928196" cy="2491815"/>
          </a:xfrm>
          <a:prstGeom prst="rect">
            <a:avLst/>
          </a:prstGeom>
        </p:spPr>
      </p:pic>
      <p:pic>
        <p:nvPicPr>
          <p:cNvPr id="7" name="Picture 6" descr="Table&#10;&#10;Description automatically generated">
            <a:extLst>
              <a:ext uri="{FF2B5EF4-FFF2-40B4-BE49-F238E27FC236}">
                <a16:creationId xmlns:a16="http://schemas.microsoft.com/office/drawing/2014/main" id="{77DB801D-8C20-4CC5-A448-66640B190B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495" y="3137516"/>
            <a:ext cx="3928195" cy="2492878"/>
          </a:xfrm>
          <a:prstGeom prst="rect">
            <a:avLst/>
          </a:prstGeom>
        </p:spPr>
      </p:pic>
      <p:sp>
        <p:nvSpPr>
          <p:cNvPr id="3" name="Content Placeholder 2">
            <a:extLst>
              <a:ext uri="{FF2B5EF4-FFF2-40B4-BE49-F238E27FC236}">
                <a16:creationId xmlns:a16="http://schemas.microsoft.com/office/drawing/2014/main" id="{6920F8D9-D603-4D4C-A272-1033C27C9FFA}"/>
              </a:ext>
            </a:extLst>
          </p:cNvPr>
          <p:cNvSpPr>
            <a:spLocks noGrp="1"/>
          </p:cNvSpPr>
          <p:nvPr>
            <p:ph idx="1"/>
          </p:nvPr>
        </p:nvSpPr>
        <p:spPr>
          <a:xfrm>
            <a:off x="5196457" y="2015732"/>
            <a:ext cx="5550357" cy="3450613"/>
          </a:xfrm>
        </p:spPr>
        <p:txBody>
          <a:bodyPr>
            <a:normAutofit/>
          </a:bodyPr>
          <a:lstStyle/>
          <a:p>
            <a:pPr>
              <a:lnSpc>
                <a:spcPct val="110000"/>
              </a:lnSpc>
            </a:pPr>
            <a:r>
              <a:rPr lang="en-US" sz="1600" dirty="0"/>
              <a:t>A brainstorming tool used in object oriented software in agile environment.</a:t>
            </a:r>
          </a:p>
          <a:p>
            <a:pPr>
              <a:lnSpc>
                <a:spcPct val="110000"/>
              </a:lnSpc>
            </a:pPr>
            <a:r>
              <a:rPr lang="en-US" sz="1600" dirty="0"/>
              <a:t>The cards are arranged to show the flow among the instances of each class.</a:t>
            </a:r>
          </a:p>
          <a:p>
            <a:pPr>
              <a:lnSpc>
                <a:spcPct val="110000"/>
              </a:lnSpc>
            </a:pPr>
            <a:r>
              <a:rPr lang="en-US" sz="1600" dirty="0"/>
              <a:t>It is a collection of standard index card that have been divided into 3 sections :-</a:t>
            </a:r>
          </a:p>
          <a:p>
            <a:pPr>
              <a:lnSpc>
                <a:spcPct val="110000"/>
              </a:lnSpc>
            </a:pPr>
            <a:r>
              <a:rPr lang="en-US" sz="1600" dirty="0"/>
              <a:t>1. A Class represents a collection of similar objects</a:t>
            </a:r>
          </a:p>
          <a:p>
            <a:pPr>
              <a:lnSpc>
                <a:spcPct val="110000"/>
              </a:lnSpc>
            </a:pPr>
            <a:r>
              <a:rPr lang="en-US" sz="1600" dirty="0"/>
              <a:t>2. A responsibility is something the class knows or does</a:t>
            </a:r>
          </a:p>
          <a:p>
            <a:pPr>
              <a:lnSpc>
                <a:spcPct val="110000"/>
              </a:lnSpc>
            </a:pPr>
            <a:r>
              <a:rPr lang="en-US" sz="1600" dirty="0"/>
              <a:t>3.A collaborator is another class that a class interacts with to fulfill its responsibilities.</a:t>
            </a:r>
          </a:p>
        </p:txBody>
      </p:sp>
    </p:spTree>
    <p:extLst>
      <p:ext uri="{BB962C8B-B14F-4D97-AF65-F5344CB8AC3E}">
        <p14:creationId xmlns:p14="http://schemas.microsoft.com/office/powerpoint/2010/main" val="629912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25ED-813D-410E-972B-93BD80742F0C}"/>
              </a:ext>
            </a:extLst>
          </p:cNvPr>
          <p:cNvSpPr>
            <a:spLocks noGrp="1"/>
          </p:cNvSpPr>
          <p:nvPr>
            <p:ph type="title"/>
          </p:nvPr>
        </p:nvSpPr>
        <p:spPr>
          <a:xfrm>
            <a:off x="1451579" y="804519"/>
            <a:ext cx="9603275" cy="1049235"/>
          </a:xfrm>
        </p:spPr>
        <p:txBody>
          <a:bodyPr vert="horz" lIns="91440" tIns="45720" rIns="91440" bIns="0" rtlCol="0">
            <a:normAutofit/>
          </a:bodyPr>
          <a:lstStyle/>
          <a:p>
            <a:r>
              <a:rPr lang="en-US" sz="1300"/>
              <a:t>PRODUCT BACKLOG  is a prioritized list of deliverables (such as new features) that should be implemented as part of a project or product development. It's a decision-making artifact that helps you estimate, refine, and prioritize everything you might sometime in the future want to complete.</a:t>
            </a:r>
            <a:br>
              <a:rPr lang="en-US" sz="1300"/>
            </a:br>
            <a:br>
              <a:rPr lang="en-US" sz="1300"/>
            </a:br>
            <a:endParaRPr lang="en-US" sz="1300"/>
          </a:p>
        </p:txBody>
      </p:sp>
      <p:pic>
        <p:nvPicPr>
          <p:cNvPr id="4" name="Picture 3" descr="Table&#10;&#10;Description automatically generated">
            <a:extLst>
              <a:ext uri="{FF2B5EF4-FFF2-40B4-BE49-F238E27FC236}">
                <a16:creationId xmlns:a16="http://schemas.microsoft.com/office/drawing/2014/main" id="{60CEA439-4087-4CF4-B225-4A06AC7AB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015732"/>
            <a:ext cx="9603276" cy="3450613"/>
          </a:xfrm>
          <a:prstGeom prst="rect">
            <a:avLst/>
          </a:prstGeom>
        </p:spPr>
      </p:pic>
    </p:spTree>
    <p:extLst>
      <p:ext uri="{BB962C8B-B14F-4D97-AF65-F5344CB8AC3E}">
        <p14:creationId xmlns:p14="http://schemas.microsoft.com/office/powerpoint/2010/main" val="1047728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D06A0-AF76-4C6B-8EE5-79AC2A3ECD24}"/>
              </a:ext>
            </a:extLst>
          </p:cNvPr>
          <p:cNvSpPr>
            <a:spLocks noGrp="1"/>
          </p:cNvSpPr>
          <p:nvPr>
            <p:ph type="ctrTitle"/>
          </p:nvPr>
        </p:nvSpPr>
        <p:spPr/>
        <p:txBody>
          <a:bodyPr/>
          <a:lstStyle/>
          <a:p>
            <a:r>
              <a:rPr lang="en-US" dirty="0"/>
              <a:t>AGILE</a:t>
            </a:r>
          </a:p>
        </p:txBody>
      </p:sp>
      <p:sp>
        <p:nvSpPr>
          <p:cNvPr id="3" name="Subtitle 2">
            <a:extLst>
              <a:ext uri="{FF2B5EF4-FFF2-40B4-BE49-F238E27FC236}">
                <a16:creationId xmlns:a16="http://schemas.microsoft.com/office/drawing/2014/main" id="{DEB0C4E3-DE4F-45EE-BD04-835E5940F6F1}"/>
              </a:ext>
            </a:extLst>
          </p:cNvPr>
          <p:cNvSpPr>
            <a:spLocks noGrp="1"/>
          </p:cNvSpPr>
          <p:nvPr>
            <p:ph type="subTitle" idx="1"/>
          </p:nvPr>
        </p:nvSpPr>
        <p:spPr/>
        <p:txBody>
          <a:bodyPr/>
          <a:lstStyle/>
          <a:p>
            <a:r>
              <a:rPr lang="en-US" dirty="0"/>
              <a:t>Quick changes , adaptability</a:t>
            </a:r>
          </a:p>
        </p:txBody>
      </p:sp>
    </p:spTree>
    <p:extLst>
      <p:ext uri="{BB962C8B-B14F-4D97-AF65-F5344CB8AC3E}">
        <p14:creationId xmlns:p14="http://schemas.microsoft.com/office/powerpoint/2010/main" val="2320419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8721-8117-4DBF-AA58-E34536E65D10}"/>
              </a:ext>
            </a:extLst>
          </p:cNvPr>
          <p:cNvSpPr>
            <a:spLocks noGrp="1"/>
          </p:cNvSpPr>
          <p:nvPr>
            <p:ph type="title"/>
          </p:nvPr>
        </p:nvSpPr>
        <p:spPr/>
        <p:txBody>
          <a:bodyPr/>
          <a:lstStyle/>
          <a:p>
            <a:r>
              <a:rPr lang="en-US" dirty="0"/>
              <a:t>AGILE SOFTWARE DEVELOPMENT MODEL</a:t>
            </a:r>
          </a:p>
        </p:txBody>
      </p:sp>
      <p:sp>
        <p:nvSpPr>
          <p:cNvPr id="3" name="Content Placeholder 2">
            <a:extLst>
              <a:ext uri="{FF2B5EF4-FFF2-40B4-BE49-F238E27FC236}">
                <a16:creationId xmlns:a16="http://schemas.microsoft.com/office/drawing/2014/main" id="{9A1987E5-D585-4A25-BE16-A72CFB166878}"/>
              </a:ext>
            </a:extLst>
          </p:cNvPr>
          <p:cNvSpPr>
            <a:spLocks noGrp="1"/>
          </p:cNvSpPr>
          <p:nvPr>
            <p:ph idx="1"/>
          </p:nvPr>
        </p:nvSpPr>
        <p:spPr/>
        <p:txBody>
          <a:bodyPr/>
          <a:lstStyle/>
          <a:p>
            <a:r>
              <a:rPr lang="en-US" dirty="0"/>
              <a:t>Basics of Agile Process models</a:t>
            </a:r>
          </a:p>
          <a:p>
            <a:r>
              <a:rPr lang="en-US" dirty="0"/>
              <a:t>Principles of Agile, </a:t>
            </a:r>
          </a:p>
          <a:p>
            <a:r>
              <a:rPr lang="en-US" dirty="0"/>
              <a:t>Agile Manifesto;</a:t>
            </a:r>
          </a:p>
          <a:p>
            <a:r>
              <a:rPr lang="en-US" dirty="0"/>
              <a:t>Agile Requirements : User stories ,Backlog Management</a:t>
            </a:r>
          </a:p>
          <a:p>
            <a:r>
              <a:rPr lang="en-US" dirty="0"/>
              <a:t>Agile Architecture : Feature Driven Development</a:t>
            </a:r>
          </a:p>
          <a:p>
            <a:r>
              <a:rPr lang="en-US" dirty="0"/>
              <a:t>Test Driven Development</a:t>
            </a:r>
          </a:p>
          <a:p>
            <a:pPr marL="0" indent="0">
              <a:buNone/>
            </a:pPr>
            <a:endParaRPr lang="en-US" dirty="0"/>
          </a:p>
          <a:p>
            <a:endParaRPr lang="en-US" dirty="0"/>
          </a:p>
        </p:txBody>
      </p:sp>
    </p:spTree>
    <p:extLst>
      <p:ext uri="{BB962C8B-B14F-4D97-AF65-F5344CB8AC3E}">
        <p14:creationId xmlns:p14="http://schemas.microsoft.com/office/powerpoint/2010/main" val="3485799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3" name="Picture 3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9" name="Rectangle 38">
            <a:extLst>
              <a:ext uri="{FF2B5EF4-FFF2-40B4-BE49-F238E27FC236}">
                <a16:creationId xmlns:a16="http://schemas.microsoft.com/office/drawing/2014/main" id="{7F0FC757-0FB0-43DC-8A8C-A60D55175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078FCAE-E8BE-4215-8F37-55B5EE72F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8328721-8117-4DBF-AA58-E34536E65D10}"/>
              </a:ext>
            </a:extLst>
          </p:cNvPr>
          <p:cNvSpPr>
            <a:spLocks noGrp="1"/>
          </p:cNvSpPr>
          <p:nvPr>
            <p:ph type="title"/>
          </p:nvPr>
        </p:nvSpPr>
        <p:spPr>
          <a:xfrm>
            <a:off x="1452616" y="962902"/>
            <a:ext cx="3525640" cy="2380828"/>
          </a:xfrm>
        </p:spPr>
        <p:txBody>
          <a:bodyPr vert="horz" lIns="91440" tIns="45720" rIns="91440" bIns="0" rtlCol="0" anchor="b">
            <a:normAutofit/>
          </a:bodyPr>
          <a:lstStyle/>
          <a:p>
            <a:r>
              <a:rPr lang="en-US" sz="4800"/>
              <a:t>AGILE MANIFESTO</a:t>
            </a:r>
          </a:p>
        </p:txBody>
      </p:sp>
      <p:cxnSp>
        <p:nvCxnSpPr>
          <p:cNvPr id="43" name="Straight Connector 42">
            <a:extLst>
              <a:ext uri="{FF2B5EF4-FFF2-40B4-BE49-F238E27FC236}">
                <a16:creationId xmlns:a16="http://schemas.microsoft.com/office/drawing/2014/main" id="{3AAF1CF6-A2E3-40FC-975A-E8E573D232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352149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45" name="Group 44">
            <a:extLst>
              <a:ext uri="{FF2B5EF4-FFF2-40B4-BE49-F238E27FC236}">
                <a16:creationId xmlns:a16="http://schemas.microsoft.com/office/drawing/2014/main" id="{4907A2B9-67D8-42FB-A373-67076DE4D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46" name="Rectangle 45">
              <a:extLst>
                <a:ext uri="{FF2B5EF4-FFF2-40B4-BE49-F238E27FC236}">
                  <a16:creationId xmlns:a16="http://schemas.microsoft.com/office/drawing/2014/main" id="{341EDF98-4415-4462-AEA7-82AEA1205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744230B-ABEB-48BC-A302-410B6FBD4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A88BBAE4-1AA8-4249-AB11-FEFFDB51A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28689"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1561F5AB-6E52-4C3A-B803-B54BDC01F97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37771" y="625653"/>
            <a:ext cx="5998955" cy="4653306"/>
          </a:xfrm>
          <a:prstGeom prst="rect">
            <a:avLst/>
          </a:prstGeom>
        </p:spPr>
      </p:pic>
      <p:pic>
        <p:nvPicPr>
          <p:cNvPr id="51" name="Picture 50">
            <a:extLst>
              <a:ext uri="{FF2B5EF4-FFF2-40B4-BE49-F238E27FC236}">
                <a16:creationId xmlns:a16="http://schemas.microsoft.com/office/drawing/2014/main" id="{FF48ABDD-EC14-4852-8085-531535B95F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3" name="Straight Connector 52">
            <a:extLst>
              <a:ext uri="{FF2B5EF4-FFF2-40B4-BE49-F238E27FC236}">
                <a16:creationId xmlns:a16="http://schemas.microsoft.com/office/drawing/2014/main" id="{AF4E9326-7C69-4A33-9A45-62F659E4AE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007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FA4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473A8E81-B7CD-4A4E-8413-E7EF1C565F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594" y="643467"/>
            <a:ext cx="9739900" cy="5571066"/>
          </a:xfrm>
          <a:prstGeom prst="rect">
            <a:avLst/>
          </a:prstGeom>
        </p:spPr>
      </p:pic>
    </p:spTree>
    <p:extLst>
      <p:ext uri="{BB962C8B-B14F-4D97-AF65-F5344CB8AC3E}">
        <p14:creationId xmlns:p14="http://schemas.microsoft.com/office/powerpoint/2010/main" val="1505335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74E98-B11C-44DE-B548-99F6B679FC64}"/>
              </a:ext>
            </a:extLst>
          </p:cNvPr>
          <p:cNvSpPr>
            <a:spLocks noGrp="1"/>
          </p:cNvSpPr>
          <p:nvPr>
            <p:ph type="title"/>
          </p:nvPr>
        </p:nvSpPr>
        <p:spPr>
          <a:xfrm>
            <a:off x="605929" y="390418"/>
            <a:ext cx="10716192" cy="441789"/>
          </a:xfrm>
        </p:spPr>
        <p:txBody>
          <a:bodyPr>
            <a:normAutofit fontScale="90000"/>
          </a:bodyPr>
          <a:lstStyle/>
          <a:p>
            <a:r>
              <a:rPr lang="en-US" dirty="0"/>
              <a:t>AGILE PRINCIPLES</a:t>
            </a:r>
          </a:p>
        </p:txBody>
      </p:sp>
      <p:pic>
        <p:nvPicPr>
          <p:cNvPr id="5" name="Content Placeholder 4" descr="Logo, company name&#10;&#10;Description automatically generated">
            <a:extLst>
              <a:ext uri="{FF2B5EF4-FFF2-40B4-BE49-F238E27FC236}">
                <a16:creationId xmlns:a16="http://schemas.microsoft.com/office/drawing/2014/main" id="{34278CE0-9DF7-407C-BAE2-CE9C4041A9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5929" y="996592"/>
            <a:ext cx="10942224" cy="4911047"/>
          </a:xfrm>
        </p:spPr>
      </p:pic>
    </p:spTree>
    <p:extLst>
      <p:ext uri="{BB962C8B-B14F-4D97-AF65-F5344CB8AC3E}">
        <p14:creationId xmlns:p14="http://schemas.microsoft.com/office/powerpoint/2010/main" val="3759296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8721-8117-4DBF-AA58-E34536E65D10}"/>
              </a:ext>
            </a:extLst>
          </p:cNvPr>
          <p:cNvSpPr>
            <a:spLocks noGrp="1"/>
          </p:cNvSpPr>
          <p:nvPr>
            <p:ph type="title"/>
          </p:nvPr>
        </p:nvSpPr>
        <p:spPr/>
        <p:txBody>
          <a:bodyPr/>
          <a:lstStyle/>
          <a:p>
            <a:r>
              <a:rPr lang="en-US" dirty="0"/>
              <a:t>Basics of Agile Process models</a:t>
            </a:r>
            <a:br>
              <a:rPr lang="en-US" dirty="0"/>
            </a:br>
            <a:endParaRPr lang="en-US" dirty="0"/>
          </a:p>
        </p:txBody>
      </p:sp>
      <p:pic>
        <p:nvPicPr>
          <p:cNvPr id="15" name="Content Placeholder 14" descr="Diagram&#10;&#10;Description automatically generated">
            <a:extLst>
              <a:ext uri="{FF2B5EF4-FFF2-40B4-BE49-F238E27FC236}">
                <a16:creationId xmlns:a16="http://schemas.microsoft.com/office/drawing/2014/main" id="{28C3D0DE-28C8-4502-8897-3361EF068A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6265" y="1652530"/>
            <a:ext cx="10686361" cy="4109291"/>
          </a:xfrm>
        </p:spPr>
      </p:pic>
    </p:spTree>
    <p:extLst>
      <p:ext uri="{BB962C8B-B14F-4D97-AF65-F5344CB8AC3E}">
        <p14:creationId xmlns:p14="http://schemas.microsoft.com/office/powerpoint/2010/main" val="474449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8721-8117-4DBF-AA58-E34536E65D10}"/>
              </a:ext>
            </a:extLst>
          </p:cNvPr>
          <p:cNvSpPr>
            <a:spLocks noGrp="1"/>
          </p:cNvSpPr>
          <p:nvPr>
            <p:ph type="title"/>
          </p:nvPr>
        </p:nvSpPr>
        <p:spPr>
          <a:xfrm>
            <a:off x="1451579" y="804519"/>
            <a:ext cx="9603275" cy="1049235"/>
          </a:xfrm>
        </p:spPr>
        <p:txBody>
          <a:bodyPr>
            <a:normAutofit/>
          </a:bodyPr>
          <a:lstStyle/>
          <a:p>
            <a:r>
              <a:rPr lang="en-US" dirty="0"/>
              <a:t>SCRUM -</a:t>
            </a:r>
          </a:p>
        </p:txBody>
      </p:sp>
      <p:sp>
        <p:nvSpPr>
          <p:cNvPr id="3" name="Content Placeholder 2">
            <a:extLst>
              <a:ext uri="{FF2B5EF4-FFF2-40B4-BE49-F238E27FC236}">
                <a16:creationId xmlns:a16="http://schemas.microsoft.com/office/drawing/2014/main" id="{9A1987E5-D585-4A25-BE16-A72CFB166878}"/>
              </a:ext>
            </a:extLst>
          </p:cNvPr>
          <p:cNvSpPr>
            <a:spLocks noGrp="1"/>
          </p:cNvSpPr>
          <p:nvPr>
            <p:ph idx="1"/>
          </p:nvPr>
        </p:nvSpPr>
        <p:spPr>
          <a:xfrm>
            <a:off x="1451579" y="2015734"/>
            <a:ext cx="4158849" cy="3450613"/>
          </a:xfrm>
        </p:spPr>
        <p:txBody>
          <a:bodyPr>
            <a:normAutofit/>
          </a:bodyPr>
          <a:lstStyle/>
          <a:p>
            <a:pPr>
              <a:lnSpc>
                <a:spcPct val="110000"/>
              </a:lnSpc>
            </a:pPr>
            <a:r>
              <a:rPr lang="en-US" sz="1600"/>
              <a:t>SCRUM is an agile development method which concentrates specifically on how to manage tasks within a team-based development environment. Basically, Scrum is derived from activity that occurs during a rugby match. Scrum believes in empowering the development team and advocates working in small teams (say- 7 to 9 members). It consists of three roles, and their responsibilities are explained as follows:</a:t>
            </a:r>
          </a:p>
          <a:p>
            <a:pPr>
              <a:lnSpc>
                <a:spcPct val="110000"/>
              </a:lnSpc>
            </a:pPr>
            <a:r>
              <a:rPr lang="en-US" sz="1600"/>
              <a:t>What is a SPRINT ?</a:t>
            </a:r>
          </a:p>
          <a:p>
            <a:pPr>
              <a:lnSpc>
                <a:spcPct val="110000"/>
              </a:lnSpc>
            </a:pPr>
            <a:endParaRPr lang="en-US" sz="1600"/>
          </a:p>
        </p:txBody>
      </p:sp>
      <p:grpSp>
        <p:nvGrpSpPr>
          <p:cNvPr id="23" name="Group 22">
            <a:extLst>
              <a:ext uri="{FF2B5EF4-FFF2-40B4-BE49-F238E27FC236}">
                <a16:creationId xmlns:a16="http://schemas.microsoft.com/office/drawing/2014/main" id="{F7C65FA4-631C-444F-89AA-F891363CC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24" name="Rectangle 23">
              <a:extLst>
                <a:ext uri="{FF2B5EF4-FFF2-40B4-BE49-F238E27FC236}">
                  <a16:creationId xmlns:a16="http://schemas.microsoft.com/office/drawing/2014/main" id="{353C58CC-6818-48FD-9CE0-B43BF88B7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B2694E9-2175-4647-803A-3AD63554C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5" descr="Diagram&#10;&#10;Description automatically generated">
            <a:extLst>
              <a:ext uri="{FF2B5EF4-FFF2-40B4-BE49-F238E27FC236}">
                <a16:creationId xmlns:a16="http://schemas.microsoft.com/office/drawing/2014/main" id="{958C94EC-0587-41B6-A61C-94A87C153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7257" y="2600252"/>
            <a:ext cx="4613872" cy="2272331"/>
          </a:xfrm>
          <a:prstGeom prst="rect">
            <a:avLst/>
          </a:prstGeom>
        </p:spPr>
      </p:pic>
    </p:spTree>
    <p:extLst>
      <p:ext uri="{BB962C8B-B14F-4D97-AF65-F5344CB8AC3E}">
        <p14:creationId xmlns:p14="http://schemas.microsoft.com/office/powerpoint/2010/main" val="390297742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1368</TotalTime>
  <Words>1523</Words>
  <Application>Microsoft Office PowerPoint</Application>
  <PresentationFormat>Widescreen</PresentationFormat>
  <Paragraphs>96</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Gill Sans MT</vt:lpstr>
      <vt:lpstr>Times New Roman</vt:lpstr>
      <vt:lpstr>Gallery</vt:lpstr>
      <vt:lpstr>SOFTWARE PROCESS  DEVELOPMENT MODEL</vt:lpstr>
      <vt:lpstr>SOFTWARE PROCESS  DEVELOPMENT MODEL</vt:lpstr>
      <vt:lpstr>AGILE</vt:lpstr>
      <vt:lpstr>AGILE SOFTWARE DEVELOPMENT MODEL</vt:lpstr>
      <vt:lpstr>AGILE MANIFESTO</vt:lpstr>
      <vt:lpstr>PowerPoint Presentation</vt:lpstr>
      <vt:lpstr>AGILE PRINCIPLES</vt:lpstr>
      <vt:lpstr>Basics of Agile Process models </vt:lpstr>
      <vt:lpstr>SCRUM -</vt:lpstr>
      <vt:lpstr>PowerPoint Presentation</vt:lpstr>
      <vt:lpstr>PowerPoint Presentation</vt:lpstr>
      <vt:lpstr>Roles in SCRUM </vt:lpstr>
      <vt:lpstr>PowerPoint Presentation</vt:lpstr>
      <vt:lpstr>SCRUM PHASES - First Phase</vt:lpstr>
      <vt:lpstr>SECOND Phase</vt:lpstr>
      <vt:lpstr>THIRD Phase</vt:lpstr>
      <vt:lpstr>extreme Programming (XP) </vt:lpstr>
      <vt:lpstr>Extreme Programming The below figure shows us how the typical software development phases and values, have been pushed to their extreme level in this method of development.  </vt:lpstr>
      <vt:lpstr>Extreme Programming lightweight ,easy,reduce risk,efficient</vt:lpstr>
      <vt:lpstr>XP is one of the most popular methods. It is lightweight because</vt:lpstr>
      <vt:lpstr>When to use Extreme Programming: </vt:lpstr>
      <vt:lpstr>Values &amp; Activities of Extreme Programming: What is Extreme Programming (XP) and its Principles &amp; Practices? (toolsqa.com) </vt:lpstr>
      <vt:lpstr>Feature Driven Development (FDD) </vt:lpstr>
      <vt:lpstr>Agile Requirements </vt:lpstr>
      <vt:lpstr>Index cards are an excellent tool to use to optimize communication </vt:lpstr>
      <vt:lpstr>CRC [Class-responsibility-collaborator]</vt:lpstr>
      <vt:lpstr>PRODUCT BACKLOG  is a prioritized list of deliverables (such as new features) that should be implemented as part of a project or product development. It's a decision-making artifact that helps you estimate, refine, and prioritize everything you might sometime in the future want to complete.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dc:title>
  <dc:creator>Nikhita Mangaonkar</dc:creator>
  <cp:lastModifiedBy>Atharva Angre</cp:lastModifiedBy>
  <cp:revision>78</cp:revision>
  <dcterms:created xsi:type="dcterms:W3CDTF">2021-06-18T12:49:48Z</dcterms:created>
  <dcterms:modified xsi:type="dcterms:W3CDTF">2024-12-28T14:59:19Z</dcterms:modified>
</cp:coreProperties>
</file>