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65" r:id="rId4"/>
    <p:sldId id="262" r:id="rId5"/>
    <p:sldId id="263" r:id="rId6"/>
    <p:sldId id="307" r:id="rId7"/>
    <p:sldId id="308" r:id="rId8"/>
    <p:sldId id="310" r:id="rId9"/>
    <p:sldId id="299" r:id="rId10"/>
    <p:sldId id="301" r:id="rId11"/>
    <p:sldId id="300" r:id="rId12"/>
    <p:sldId id="266" r:id="rId13"/>
    <p:sldId id="267" r:id="rId14"/>
    <p:sldId id="302" r:id="rId15"/>
    <p:sldId id="303" r:id="rId16"/>
    <p:sldId id="304" r:id="rId17"/>
    <p:sldId id="305" r:id="rId18"/>
    <p:sldId id="311" r:id="rId19"/>
    <p:sldId id="284" r:id="rId20"/>
    <p:sldId id="31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F1D37-FB3B-4A0E-BABB-BC5042C7B07F}"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AF2CF-397C-48BC-810D-DA33E2CD7FB1}" type="slidenum">
              <a:rPr lang="en-US" smtClean="0"/>
              <a:t>‹#›</a:t>
            </a:fld>
            <a:endParaRPr lang="en-US"/>
          </a:p>
        </p:txBody>
      </p:sp>
    </p:spTree>
    <p:extLst>
      <p:ext uri="{BB962C8B-B14F-4D97-AF65-F5344CB8AC3E}">
        <p14:creationId xmlns:p14="http://schemas.microsoft.com/office/powerpoint/2010/main" val="284723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 ISTQB Syllabus</a:t>
            </a:r>
          </a:p>
          <a:p>
            <a:r>
              <a:rPr lang="en-IN" dirty="0"/>
              <a:t>[2] - Javatpoint.com</a:t>
            </a:r>
          </a:p>
          <a:p>
            <a:r>
              <a:rPr lang="en-IN" dirty="0"/>
              <a:t>[3] - </a:t>
            </a:r>
          </a:p>
        </p:txBody>
      </p:sp>
      <p:sp>
        <p:nvSpPr>
          <p:cNvPr id="4" name="Slide Number Placeholder 3"/>
          <p:cNvSpPr>
            <a:spLocks noGrp="1"/>
          </p:cNvSpPr>
          <p:nvPr>
            <p:ph type="sldNum" sz="quarter" idx="5"/>
          </p:nvPr>
        </p:nvSpPr>
        <p:spPr/>
        <p:txBody>
          <a:bodyPr/>
          <a:lstStyle/>
          <a:p>
            <a:fld id="{E9A1B36F-7E1B-43FF-8077-4D8084DEBEF1}" type="slidenum">
              <a:rPr lang="en-IN" smtClean="0"/>
              <a:t>2</a:t>
            </a:fld>
            <a:endParaRPr lang="en-IN" dirty="0"/>
          </a:p>
        </p:txBody>
      </p:sp>
    </p:spTree>
    <p:extLst>
      <p:ext uri="{BB962C8B-B14F-4D97-AF65-F5344CB8AC3E}">
        <p14:creationId xmlns:p14="http://schemas.microsoft.com/office/powerpoint/2010/main" val="71886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 ISTQB Syllabus</a:t>
            </a:r>
          </a:p>
          <a:p>
            <a:r>
              <a:rPr lang="en-IN" dirty="0"/>
              <a:t>[2] - Javatpoint.com</a:t>
            </a:r>
          </a:p>
          <a:p>
            <a:r>
              <a:rPr lang="en-IN" dirty="0"/>
              <a:t>[3] - https://intellipaat.com/blog/types-of-software-testing/</a:t>
            </a:r>
          </a:p>
        </p:txBody>
      </p:sp>
      <p:sp>
        <p:nvSpPr>
          <p:cNvPr id="4" name="Slide Number Placeholder 3"/>
          <p:cNvSpPr>
            <a:spLocks noGrp="1"/>
          </p:cNvSpPr>
          <p:nvPr>
            <p:ph type="sldNum" sz="quarter" idx="5"/>
          </p:nvPr>
        </p:nvSpPr>
        <p:spPr/>
        <p:txBody>
          <a:bodyPr/>
          <a:lstStyle/>
          <a:p>
            <a:fld id="{E9A1B36F-7E1B-43FF-8077-4D8084DEBEF1}" type="slidenum">
              <a:rPr lang="en-IN" smtClean="0"/>
              <a:t>4</a:t>
            </a:fld>
            <a:endParaRPr lang="en-IN" dirty="0"/>
          </a:p>
        </p:txBody>
      </p:sp>
    </p:spTree>
    <p:extLst>
      <p:ext uri="{BB962C8B-B14F-4D97-AF65-F5344CB8AC3E}">
        <p14:creationId xmlns:p14="http://schemas.microsoft.com/office/powerpoint/2010/main" val="248938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 ISTQB Syllabus</a:t>
            </a:r>
          </a:p>
          <a:p>
            <a:r>
              <a:rPr lang="en-IN" dirty="0"/>
              <a:t>[2] - Javatpoint.com</a:t>
            </a:r>
          </a:p>
          <a:p>
            <a:r>
              <a:rPr lang="en-IN" dirty="0"/>
              <a:t>[3] - </a:t>
            </a:r>
          </a:p>
        </p:txBody>
      </p:sp>
      <p:sp>
        <p:nvSpPr>
          <p:cNvPr id="4" name="Slide Number Placeholder 3"/>
          <p:cNvSpPr>
            <a:spLocks noGrp="1"/>
          </p:cNvSpPr>
          <p:nvPr>
            <p:ph type="sldNum" sz="quarter" idx="5"/>
          </p:nvPr>
        </p:nvSpPr>
        <p:spPr/>
        <p:txBody>
          <a:bodyPr/>
          <a:lstStyle/>
          <a:p>
            <a:fld id="{E9A1B36F-7E1B-43FF-8077-4D8084DEBEF1}" type="slidenum">
              <a:rPr lang="en-IN" smtClean="0"/>
              <a:t>5</a:t>
            </a:fld>
            <a:endParaRPr lang="en-IN" dirty="0"/>
          </a:p>
        </p:txBody>
      </p:sp>
    </p:spTree>
    <p:extLst>
      <p:ext uri="{BB962C8B-B14F-4D97-AF65-F5344CB8AC3E}">
        <p14:creationId xmlns:p14="http://schemas.microsoft.com/office/powerpoint/2010/main" val="101644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 ISTQB Syllabus</a:t>
            </a:r>
          </a:p>
          <a:p>
            <a:r>
              <a:rPr lang="en-IN" dirty="0"/>
              <a:t>[2] - Javatpoint.com</a:t>
            </a:r>
          </a:p>
          <a:p>
            <a:r>
              <a:rPr lang="en-IN" dirty="0"/>
              <a:t>[3] - </a:t>
            </a:r>
          </a:p>
        </p:txBody>
      </p:sp>
      <p:sp>
        <p:nvSpPr>
          <p:cNvPr id="4" name="Slide Number Placeholder 3"/>
          <p:cNvSpPr>
            <a:spLocks noGrp="1"/>
          </p:cNvSpPr>
          <p:nvPr>
            <p:ph type="sldNum" sz="quarter" idx="5"/>
          </p:nvPr>
        </p:nvSpPr>
        <p:spPr/>
        <p:txBody>
          <a:bodyPr/>
          <a:lstStyle/>
          <a:p>
            <a:fld id="{E9A1B36F-7E1B-43FF-8077-4D8084DEBEF1}" type="slidenum">
              <a:rPr lang="en-IN" smtClean="0"/>
              <a:t>12</a:t>
            </a:fld>
            <a:endParaRPr lang="en-IN" dirty="0"/>
          </a:p>
        </p:txBody>
      </p:sp>
    </p:spTree>
    <p:extLst>
      <p:ext uri="{BB962C8B-B14F-4D97-AF65-F5344CB8AC3E}">
        <p14:creationId xmlns:p14="http://schemas.microsoft.com/office/powerpoint/2010/main" val="4257348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 ISTQB Syllabus</a:t>
            </a:r>
          </a:p>
          <a:p>
            <a:r>
              <a:rPr lang="en-IN" dirty="0"/>
              <a:t>[2] - Javatpoint.com</a:t>
            </a:r>
          </a:p>
          <a:p>
            <a:r>
              <a:rPr lang="en-IN" dirty="0"/>
              <a:t>[3] - </a:t>
            </a:r>
          </a:p>
        </p:txBody>
      </p:sp>
      <p:sp>
        <p:nvSpPr>
          <p:cNvPr id="4" name="Slide Number Placeholder 3"/>
          <p:cNvSpPr>
            <a:spLocks noGrp="1"/>
          </p:cNvSpPr>
          <p:nvPr>
            <p:ph type="sldNum" sz="quarter" idx="5"/>
          </p:nvPr>
        </p:nvSpPr>
        <p:spPr/>
        <p:txBody>
          <a:bodyPr/>
          <a:lstStyle/>
          <a:p>
            <a:fld id="{E9A1B36F-7E1B-43FF-8077-4D8084DEBEF1}" type="slidenum">
              <a:rPr lang="en-IN" smtClean="0"/>
              <a:t>13</a:t>
            </a:fld>
            <a:endParaRPr lang="en-IN" dirty="0"/>
          </a:p>
        </p:txBody>
      </p:sp>
    </p:spTree>
    <p:extLst>
      <p:ext uri="{BB962C8B-B14F-4D97-AF65-F5344CB8AC3E}">
        <p14:creationId xmlns:p14="http://schemas.microsoft.com/office/powerpoint/2010/main" val="142278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EC927C-19A4-4A05-9A83-EEE66E47A8D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C13F5-70E7-493A-8CA5-0A84A6104E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84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C927C-19A4-4A05-9A83-EEE66E47A8D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C13F5-70E7-493A-8CA5-0A84A6104EAB}" type="slidenum">
              <a:rPr lang="en-US" smtClean="0"/>
              <a:t>‹#›</a:t>
            </a:fld>
            <a:endParaRPr lang="en-US"/>
          </a:p>
        </p:txBody>
      </p:sp>
    </p:spTree>
    <p:extLst>
      <p:ext uri="{BB962C8B-B14F-4D97-AF65-F5344CB8AC3E}">
        <p14:creationId xmlns:p14="http://schemas.microsoft.com/office/powerpoint/2010/main" val="323816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C927C-19A4-4A05-9A83-EEE66E47A8D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C13F5-70E7-493A-8CA5-0A84A6104EAB}" type="slidenum">
              <a:rPr lang="en-US" smtClean="0"/>
              <a:t>‹#›</a:t>
            </a:fld>
            <a:endParaRPr lang="en-US"/>
          </a:p>
        </p:txBody>
      </p:sp>
    </p:spTree>
    <p:extLst>
      <p:ext uri="{BB962C8B-B14F-4D97-AF65-F5344CB8AC3E}">
        <p14:creationId xmlns:p14="http://schemas.microsoft.com/office/powerpoint/2010/main" val="124466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C927C-19A4-4A05-9A83-EEE66E47A8D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C13F5-70E7-493A-8CA5-0A84A6104EAB}" type="slidenum">
              <a:rPr lang="en-US" smtClean="0"/>
              <a:t>‹#›</a:t>
            </a:fld>
            <a:endParaRPr lang="en-US"/>
          </a:p>
        </p:txBody>
      </p:sp>
    </p:spTree>
    <p:extLst>
      <p:ext uri="{BB962C8B-B14F-4D97-AF65-F5344CB8AC3E}">
        <p14:creationId xmlns:p14="http://schemas.microsoft.com/office/powerpoint/2010/main" val="18435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C927C-19A4-4A05-9A83-EEE66E47A8D0}"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C13F5-70E7-493A-8CA5-0A84A6104E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57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EC927C-19A4-4A05-9A83-EEE66E47A8D0}"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C13F5-70E7-493A-8CA5-0A84A6104EAB}" type="slidenum">
              <a:rPr lang="en-US" smtClean="0"/>
              <a:t>‹#›</a:t>
            </a:fld>
            <a:endParaRPr lang="en-US"/>
          </a:p>
        </p:txBody>
      </p:sp>
    </p:spTree>
    <p:extLst>
      <p:ext uri="{BB962C8B-B14F-4D97-AF65-F5344CB8AC3E}">
        <p14:creationId xmlns:p14="http://schemas.microsoft.com/office/powerpoint/2010/main" val="114010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EC927C-19A4-4A05-9A83-EEE66E47A8D0}"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C13F5-70E7-493A-8CA5-0A84A6104EAB}" type="slidenum">
              <a:rPr lang="en-US" smtClean="0"/>
              <a:t>‹#›</a:t>
            </a:fld>
            <a:endParaRPr lang="en-US"/>
          </a:p>
        </p:txBody>
      </p:sp>
    </p:spTree>
    <p:extLst>
      <p:ext uri="{BB962C8B-B14F-4D97-AF65-F5344CB8AC3E}">
        <p14:creationId xmlns:p14="http://schemas.microsoft.com/office/powerpoint/2010/main" val="37735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EC927C-19A4-4A05-9A83-EEE66E47A8D0}"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C13F5-70E7-493A-8CA5-0A84A6104EAB}" type="slidenum">
              <a:rPr lang="en-US" smtClean="0"/>
              <a:t>‹#›</a:t>
            </a:fld>
            <a:endParaRPr lang="en-US"/>
          </a:p>
        </p:txBody>
      </p:sp>
    </p:spTree>
    <p:extLst>
      <p:ext uri="{BB962C8B-B14F-4D97-AF65-F5344CB8AC3E}">
        <p14:creationId xmlns:p14="http://schemas.microsoft.com/office/powerpoint/2010/main" val="46109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EC927C-19A4-4A05-9A83-EEE66E47A8D0}" type="datetimeFigureOut">
              <a:rPr lang="en-US" smtClean="0"/>
              <a:t>12/18/2024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EEC13F5-70E7-493A-8CA5-0A84A6104EAB}" type="slidenum">
              <a:rPr lang="en-US" smtClean="0"/>
              <a:t>‹#›</a:t>
            </a:fld>
            <a:endParaRPr lang="en-US"/>
          </a:p>
        </p:txBody>
      </p:sp>
    </p:spTree>
    <p:extLst>
      <p:ext uri="{BB962C8B-B14F-4D97-AF65-F5344CB8AC3E}">
        <p14:creationId xmlns:p14="http://schemas.microsoft.com/office/powerpoint/2010/main" val="5794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EC927C-19A4-4A05-9A83-EEE66E47A8D0}" type="datetimeFigureOut">
              <a:rPr lang="en-US" smtClean="0"/>
              <a:t>12/18/2024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C13F5-70E7-493A-8CA5-0A84A6104EAB}" type="slidenum">
              <a:rPr lang="en-US" smtClean="0"/>
              <a:t>‹#›</a:t>
            </a:fld>
            <a:endParaRPr lang="en-US"/>
          </a:p>
        </p:txBody>
      </p:sp>
    </p:spTree>
    <p:extLst>
      <p:ext uri="{BB962C8B-B14F-4D97-AF65-F5344CB8AC3E}">
        <p14:creationId xmlns:p14="http://schemas.microsoft.com/office/powerpoint/2010/main" val="92890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C927C-19A4-4A05-9A83-EEE66E47A8D0}"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C13F5-70E7-493A-8CA5-0A84A6104EAB}" type="slidenum">
              <a:rPr lang="en-US" smtClean="0"/>
              <a:t>‹#›</a:t>
            </a:fld>
            <a:endParaRPr lang="en-US"/>
          </a:p>
        </p:txBody>
      </p:sp>
    </p:spTree>
    <p:extLst>
      <p:ext uri="{BB962C8B-B14F-4D97-AF65-F5344CB8AC3E}">
        <p14:creationId xmlns:p14="http://schemas.microsoft.com/office/powerpoint/2010/main" val="211282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EC927C-19A4-4A05-9A83-EEE66E47A8D0}" type="datetimeFigureOut">
              <a:rPr lang="en-US" smtClean="0"/>
              <a:t>12/18/2024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C13F5-70E7-493A-8CA5-0A84A6104EA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5EF062-E266-860E-DBB8-07855E789D78}"/>
              </a:ext>
            </a:extLst>
          </p:cNvPr>
          <p:cNvSpPr txBox="1"/>
          <p:nvPr userDrawn="1">
            <p:extLst>
              <p:ext uri="{1162E1C5-73C7-4A58-AE30-91384D911F3F}">
                <p184:classification xmlns:p184="http://schemas.microsoft.com/office/powerpoint/2018/4/main" val="hdr"/>
              </p:ext>
            </p:extLst>
          </p:nvPr>
        </p:nvSpPr>
        <p:spPr>
          <a:xfrm>
            <a:off x="63500" y="63500"/>
            <a:ext cx="11922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RESTRICTED</a:t>
            </a:r>
          </a:p>
        </p:txBody>
      </p:sp>
    </p:spTree>
    <p:extLst>
      <p:ext uri="{BB962C8B-B14F-4D97-AF65-F5344CB8AC3E}">
        <p14:creationId xmlns:p14="http://schemas.microsoft.com/office/powerpoint/2010/main" val="163463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qtest.com/testing-blog/test-case-design-techniqu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80588" y="965199"/>
            <a:ext cx="6766078" cy="4927601"/>
          </a:xfrm>
        </p:spPr>
        <p:txBody>
          <a:bodyPr anchor="ctr">
            <a:normAutofit/>
          </a:bodyPr>
          <a:lstStyle/>
          <a:p>
            <a:r>
              <a:rPr lang="en-US" sz="5400"/>
              <a:t>Software Testing</a:t>
            </a:r>
          </a:p>
        </p:txBody>
      </p:sp>
      <p:sp>
        <p:nvSpPr>
          <p:cNvPr id="3" name="Subtitle 2"/>
          <p:cNvSpPr>
            <a:spLocks noGrp="1"/>
          </p:cNvSpPr>
          <p:nvPr>
            <p:ph type="subTitle" idx="1"/>
          </p:nvPr>
        </p:nvSpPr>
        <p:spPr>
          <a:xfrm>
            <a:off x="1023257" y="965198"/>
            <a:ext cx="2707937" cy="4927602"/>
          </a:xfrm>
        </p:spPr>
        <p:txBody>
          <a:bodyPr anchor="ctr">
            <a:normAutofit/>
          </a:bodyPr>
          <a:lstStyle/>
          <a:p>
            <a:pPr algn="r"/>
            <a:r>
              <a:rPr lang="en-US" sz="2000"/>
              <a:t>UNIT 5</a:t>
            </a:r>
          </a:p>
        </p:txBody>
      </p:sp>
    </p:spTree>
    <p:extLst>
      <p:ext uri="{BB962C8B-B14F-4D97-AF65-F5344CB8AC3E}">
        <p14:creationId xmlns:p14="http://schemas.microsoft.com/office/powerpoint/2010/main" val="407171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Equivalence partitioning</a:t>
            </a:r>
            <a:endParaRPr lang="en-US" dirty="0"/>
          </a:p>
        </p:txBody>
      </p:sp>
      <p:sp>
        <p:nvSpPr>
          <p:cNvPr id="3" name="Content Placeholder 2"/>
          <p:cNvSpPr>
            <a:spLocks noGrp="1"/>
          </p:cNvSpPr>
          <p:nvPr>
            <p:ph idx="1"/>
          </p:nvPr>
        </p:nvSpPr>
        <p:spPr/>
        <p:txBody>
          <a:bodyPr/>
          <a:lstStyle/>
          <a:p>
            <a:pPr fontAlgn="base"/>
            <a:r>
              <a:rPr lang="en-US" sz="1400" dirty="0"/>
              <a:t>This test case designing techniques checks the input and output by dividing the input into equivalent classes. The data must be tested at least once to ensure maximum test coverage of data. It is the exhaustive form of testing, which also reduces the redundancy of inputs.</a:t>
            </a:r>
          </a:p>
          <a:p>
            <a:pPr fontAlgn="base"/>
            <a:r>
              <a:rPr lang="en-US" sz="1400" dirty="0"/>
              <a:t>For example: For a Textbox which requires “Enter Quantity” ______to be tested till 100.</a:t>
            </a:r>
          </a:p>
          <a:p>
            <a:pPr fontAlgn="base"/>
            <a:r>
              <a:rPr lang="en-US" sz="1400" dirty="0"/>
              <a:t>Valid class: 1 to 100 (any number), Invalid class: -1 (checking the lowest of lowest), Invalid class: 101(highest of highest).</a:t>
            </a:r>
          </a:p>
          <a:p>
            <a:pPr fontAlgn="base"/>
            <a:endParaRPr lang="en-US" sz="1400" dirty="0"/>
          </a:p>
          <a:p>
            <a:endParaRPr lang="en-US" dirty="0"/>
          </a:p>
        </p:txBody>
      </p:sp>
      <p:graphicFrame>
        <p:nvGraphicFramePr>
          <p:cNvPr id="4" name="Table 3">
            <a:extLst>
              <a:ext uri="{FF2B5EF4-FFF2-40B4-BE49-F238E27FC236}">
                <a16:creationId xmlns:a16="http://schemas.microsoft.com/office/drawing/2014/main" id="{C34E04A7-2E98-BD4C-A748-92798728BA7C}"/>
              </a:ext>
            </a:extLst>
          </p:cNvPr>
          <p:cNvGraphicFramePr>
            <a:graphicFrameLocks noGrp="1"/>
          </p:cNvGraphicFramePr>
          <p:nvPr>
            <p:extLst>
              <p:ext uri="{D42A27DB-BD31-4B8C-83A1-F6EECF244321}">
                <p14:modId xmlns:p14="http://schemas.microsoft.com/office/powerpoint/2010/main" val="903651066"/>
              </p:ext>
            </p:extLst>
          </p:nvPr>
        </p:nvGraphicFramePr>
        <p:xfrm>
          <a:off x="1097280" y="3160449"/>
          <a:ext cx="8999973" cy="2560320"/>
        </p:xfrm>
        <a:graphic>
          <a:graphicData uri="http://schemas.openxmlformats.org/drawingml/2006/table">
            <a:tbl>
              <a:tblPr firstRow="1" bandRow="1">
                <a:tableStyleId>{5C22544A-7EE6-4342-B048-85BDC9FD1C3A}</a:tableStyleId>
              </a:tblPr>
              <a:tblGrid>
                <a:gridCol w="1335342">
                  <a:extLst>
                    <a:ext uri="{9D8B030D-6E8A-4147-A177-3AD203B41FA5}">
                      <a16:colId xmlns:a16="http://schemas.microsoft.com/office/drawing/2014/main" val="395831900"/>
                    </a:ext>
                  </a:extLst>
                </a:gridCol>
                <a:gridCol w="2249252">
                  <a:extLst>
                    <a:ext uri="{9D8B030D-6E8A-4147-A177-3AD203B41FA5}">
                      <a16:colId xmlns:a16="http://schemas.microsoft.com/office/drawing/2014/main" val="3348622551"/>
                    </a:ext>
                  </a:extLst>
                </a:gridCol>
                <a:gridCol w="595822">
                  <a:extLst>
                    <a:ext uri="{9D8B030D-6E8A-4147-A177-3AD203B41FA5}">
                      <a16:colId xmlns:a16="http://schemas.microsoft.com/office/drawing/2014/main" val="822398350"/>
                    </a:ext>
                  </a:extLst>
                </a:gridCol>
                <a:gridCol w="1438248">
                  <a:extLst>
                    <a:ext uri="{9D8B030D-6E8A-4147-A177-3AD203B41FA5}">
                      <a16:colId xmlns:a16="http://schemas.microsoft.com/office/drawing/2014/main" val="4128877810"/>
                    </a:ext>
                  </a:extLst>
                </a:gridCol>
                <a:gridCol w="1857339">
                  <a:extLst>
                    <a:ext uri="{9D8B030D-6E8A-4147-A177-3AD203B41FA5}">
                      <a16:colId xmlns:a16="http://schemas.microsoft.com/office/drawing/2014/main" val="969551292"/>
                    </a:ext>
                  </a:extLst>
                </a:gridCol>
                <a:gridCol w="1523970">
                  <a:extLst>
                    <a:ext uri="{9D8B030D-6E8A-4147-A177-3AD203B41FA5}">
                      <a16:colId xmlns:a16="http://schemas.microsoft.com/office/drawing/2014/main" val="3428707722"/>
                    </a:ext>
                  </a:extLst>
                </a:gridCol>
              </a:tblGrid>
              <a:tr h="400724">
                <a:tc>
                  <a:txBody>
                    <a:bodyPr/>
                    <a:lstStyle/>
                    <a:p>
                      <a:r>
                        <a:rPr lang="en-US" dirty="0"/>
                        <a:t>Test Case Id</a:t>
                      </a:r>
                    </a:p>
                  </a:txBody>
                  <a:tcPr/>
                </a:tc>
                <a:tc>
                  <a:txBody>
                    <a:bodyPr/>
                    <a:lstStyle/>
                    <a:p>
                      <a:r>
                        <a:rPr lang="en-US" dirty="0"/>
                        <a:t>Equivalence Class</a:t>
                      </a:r>
                    </a:p>
                  </a:txBody>
                  <a:tcPr/>
                </a:tc>
                <a:tc>
                  <a:txBody>
                    <a:bodyPr/>
                    <a:lstStyle/>
                    <a:p>
                      <a:r>
                        <a:rPr lang="en-US" dirty="0"/>
                        <a:t>Input</a:t>
                      </a:r>
                    </a:p>
                  </a:txBody>
                  <a:tcPr/>
                </a:tc>
                <a:tc>
                  <a:txBody>
                    <a:bodyPr/>
                    <a:lstStyle/>
                    <a:p>
                      <a:r>
                        <a:rPr lang="en-US" dirty="0"/>
                        <a:t>Expected Output</a:t>
                      </a:r>
                    </a:p>
                  </a:txBody>
                  <a:tcPr/>
                </a:tc>
                <a:tc>
                  <a:txBody>
                    <a:bodyPr/>
                    <a:lstStyle/>
                    <a:p>
                      <a:r>
                        <a:rPr lang="en-US" dirty="0"/>
                        <a:t>Actual Output</a:t>
                      </a:r>
                    </a:p>
                  </a:txBody>
                  <a:tcPr/>
                </a:tc>
                <a:tc>
                  <a:txBody>
                    <a:bodyPr/>
                    <a:lstStyle/>
                    <a:p>
                      <a:r>
                        <a:rPr lang="en-US" dirty="0"/>
                        <a:t>Result </a:t>
                      </a:r>
                    </a:p>
                  </a:txBody>
                  <a:tcPr/>
                </a:tc>
                <a:extLst>
                  <a:ext uri="{0D108BD9-81ED-4DB2-BD59-A6C34878D82A}">
                    <a16:rowId xmlns:a16="http://schemas.microsoft.com/office/drawing/2014/main" val="1189833939"/>
                  </a:ext>
                </a:extLst>
              </a:tr>
              <a:tr h="400724">
                <a:tc>
                  <a:txBody>
                    <a:bodyPr/>
                    <a:lstStyle/>
                    <a:p>
                      <a:r>
                        <a:rPr lang="en-US" dirty="0"/>
                        <a:t>TC 01</a:t>
                      </a:r>
                    </a:p>
                  </a:txBody>
                  <a:tcPr/>
                </a:tc>
                <a:tc>
                  <a:txBody>
                    <a:bodyPr/>
                    <a:lstStyle/>
                    <a:p>
                      <a:r>
                        <a:rPr lang="en-US" dirty="0"/>
                        <a:t>Valid Class </a:t>
                      </a:r>
                    </a:p>
                    <a:p>
                      <a:r>
                        <a:rPr lang="en-US" dirty="0"/>
                        <a:t>( 1 to 100)</a:t>
                      </a:r>
                    </a:p>
                  </a:txBody>
                  <a:tcPr/>
                </a:tc>
                <a:tc>
                  <a:txBody>
                    <a:bodyPr/>
                    <a:lstStyle/>
                    <a:p>
                      <a:r>
                        <a:rPr lang="en-US" dirty="0"/>
                        <a:t>  25</a:t>
                      </a:r>
                    </a:p>
                  </a:txBody>
                  <a:tcPr/>
                </a:tc>
                <a:tc>
                  <a:txBody>
                    <a:bodyPr/>
                    <a:lstStyle/>
                    <a:p>
                      <a:r>
                        <a:rPr lang="en-US" dirty="0"/>
                        <a:t>Accepted</a:t>
                      </a:r>
                    </a:p>
                  </a:txBody>
                  <a:tcPr/>
                </a:tc>
                <a:tc>
                  <a:txBody>
                    <a:bodyPr/>
                    <a:lstStyle/>
                    <a:p>
                      <a:r>
                        <a:rPr lang="en-US" dirty="0"/>
                        <a:t>Accepted</a:t>
                      </a:r>
                    </a:p>
                  </a:txBody>
                  <a:tcPr/>
                </a:tc>
                <a:tc>
                  <a:txBody>
                    <a:bodyPr/>
                    <a:lstStyle/>
                    <a:p>
                      <a:r>
                        <a:rPr lang="en-US" dirty="0"/>
                        <a:t>Pass</a:t>
                      </a:r>
                    </a:p>
                  </a:txBody>
                  <a:tcPr/>
                </a:tc>
                <a:extLst>
                  <a:ext uri="{0D108BD9-81ED-4DB2-BD59-A6C34878D82A}">
                    <a16:rowId xmlns:a16="http://schemas.microsoft.com/office/drawing/2014/main" val="3372595844"/>
                  </a:ext>
                </a:extLst>
              </a:tr>
              <a:tr h="400724">
                <a:tc>
                  <a:txBody>
                    <a:bodyPr/>
                    <a:lstStyle/>
                    <a:p>
                      <a:r>
                        <a:rPr lang="en-US" dirty="0"/>
                        <a:t>TC 02</a:t>
                      </a:r>
                    </a:p>
                  </a:txBody>
                  <a:tcPr/>
                </a:tc>
                <a:tc>
                  <a:txBody>
                    <a:bodyPr/>
                    <a:lstStyle/>
                    <a:p>
                      <a:r>
                        <a:rPr lang="en-US" dirty="0"/>
                        <a:t>Invalid Class</a:t>
                      </a:r>
                    </a:p>
                    <a:p>
                      <a:r>
                        <a:rPr lang="en-US" dirty="0"/>
                        <a:t>(less than 1)</a:t>
                      </a:r>
                    </a:p>
                  </a:txBody>
                  <a:tcPr/>
                </a:tc>
                <a:tc>
                  <a:txBody>
                    <a:bodyPr/>
                    <a:lstStyle/>
                    <a:p>
                      <a:r>
                        <a:rPr lang="en-US" dirty="0"/>
                        <a:t>  -4</a:t>
                      </a:r>
                    </a:p>
                  </a:txBody>
                  <a:tcPr/>
                </a:tc>
                <a:tc>
                  <a:txBody>
                    <a:bodyPr/>
                    <a:lstStyle/>
                    <a:p>
                      <a:r>
                        <a:rPr lang="en-US" dirty="0"/>
                        <a:t>Error </a:t>
                      </a:r>
                    </a:p>
                  </a:txBody>
                  <a:tcPr/>
                </a:tc>
                <a:tc>
                  <a:txBody>
                    <a:bodyPr/>
                    <a:lstStyle/>
                    <a:p>
                      <a:r>
                        <a:rPr lang="en-US" dirty="0"/>
                        <a:t>Error</a:t>
                      </a:r>
                    </a:p>
                  </a:txBody>
                  <a:tcPr/>
                </a:tc>
                <a:tc>
                  <a:txBody>
                    <a:bodyPr/>
                    <a:lstStyle/>
                    <a:p>
                      <a:r>
                        <a:rPr lang="en-US" dirty="0"/>
                        <a:t>Pass</a:t>
                      </a:r>
                    </a:p>
                  </a:txBody>
                  <a:tcPr/>
                </a:tc>
                <a:extLst>
                  <a:ext uri="{0D108BD9-81ED-4DB2-BD59-A6C34878D82A}">
                    <a16:rowId xmlns:a16="http://schemas.microsoft.com/office/drawing/2014/main" val="3729966950"/>
                  </a:ext>
                </a:extLst>
              </a:tr>
              <a:tr h="400724">
                <a:tc>
                  <a:txBody>
                    <a:bodyPr/>
                    <a:lstStyle/>
                    <a:p>
                      <a:r>
                        <a:rPr lang="en-US" dirty="0"/>
                        <a:t>TC 03</a:t>
                      </a:r>
                    </a:p>
                  </a:txBody>
                  <a:tcPr/>
                </a:tc>
                <a:tc>
                  <a:txBody>
                    <a:bodyPr/>
                    <a:lstStyle/>
                    <a:p>
                      <a:r>
                        <a:rPr lang="en-US" dirty="0"/>
                        <a:t>Invalid Class</a:t>
                      </a:r>
                    </a:p>
                    <a:p>
                      <a:r>
                        <a:rPr lang="en-US" dirty="0"/>
                        <a:t>(more than 100)</a:t>
                      </a:r>
                    </a:p>
                  </a:txBody>
                  <a:tcPr/>
                </a:tc>
                <a:tc>
                  <a:txBody>
                    <a:bodyPr/>
                    <a:lstStyle/>
                    <a:p>
                      <a:r>
                        <a:rPr lang="en-US" dirty="0"/>
                        <a:t>105</a:t>
                      </a:r>
                    </a:p>
                  </a:txBody>
                  <a:tcPr/>
                </a:tc>
                <a:tc>
                  <a:txBody>
                    <a:bodyPr/>
                    <a:lstStyle/>
                    <a:p>
                      <a:r>
                        <a:rPr lang="en-US" dirty="0"/>
                        <a:t>Error </a:t>
                      </a:r>
                    </a:p>
                  </a:txBody>
                  <a:tcPr/>
                </a:tc>
                <a:tc>
                  <a:txBody>
                    <a:bodyPr/>
                    <a:lstStyle/>
                    <a:p>
                      <a:r>
                        <a:rPr lang="en-US" dirty="0"/>
                        <a:t>Error</a:t>
                      </a:r>
                    </a:p>
                  </a:txBody>
                  <a:tcPr/>
                </a:tc>
                <a:tc>
                  <a:txBody>
                    <a:bodyPr/>
                    <a:lstStyle/>
                    <a:p>
                      <a:r>
                        <a:rPr lang="en-US" dirty="0"/>
                        <a:t>Pass</a:t>
                      </a:r>
                    </a:p>
                  </a:txBody>
                  <a:tcPr/>
                </a:tc>
                <a:extLst>
                  <a:ext uri="{0D108BD9-81ED-4DB2-BD59-A6C34878D82A}">
                    <a16:rowId xmlns:a16="http://schemas.microsoft.com/office/drawing/2014/main" val="3054871294"/>
                  </a:ext>
                </a:extLst>
              </a:tr>
            </a:tbl>
          </a:graphicData>
        </a:graphic>
      </p:graphicFrame>
    </p:spTree>
    <p:extLst>
      <p:ext uri="{BB962C8B-B14F-4D97-AF65-F5344CB8AC3E}">
        <p14:creationId xmlns:p14="http://schemas.microsoft.com/office/powerpoint/2010/main" val="43452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14228"/>
          </a:xfrm>
        </p:spPr>
        <p:txBody>
          <a:bodyPr/>
          <a:lstStyle/>
          <a:p>
            <a:r>
              <a:rPr lang="en-US" b="1" dirty="0"/>
              <a:t>Boundary Value Analysis</a:t>
            </a:r>
            <a:endParaRPr lang="en-US" dirty="0"/>
          </a:p>
        </p:txBody>
      </p:sp>
      <p:sp>
        <p:nvSpPr>
          <p:cNvPr id="3" name="Content Placeholder 2"/>
          <p:cNvSpPr>
            <a:spLocks noGrp="1"/>
          </p:cNvSpPr>
          <p:nvPr>
            <p:ph idx="1"/>
          </p:nvPr>
        </p:nvSpPr>
        <p:spPr>
          <a:xfrm>
            <a:off x="1097280" y="1100832"/>
            <a:ext cx="10058400" cy="4768262"/>
          </a:xfrm>
        </p:spPr>
        <p:txBody>
          <a:bodyPr/>
          <a:lstStyle/>
          <a:p>
            <a:pPr fontAlgn="base"/>
            <a:r>
              <a:rPr lang="en-US" dirty="0"/>
              <a:t>It is the widely used black-box testing, which is also the basis for equivalence testing. Boundary value analysis tests the software with test cases with extreme values of test data. BVA is used to identify the flaws or errors that arise due to the limits of input data</a:t>
            </a:r>
          </a:p>
        </p:txBody>
      </p:sp>
      <p:graphicFrame>
        <p:nvGraphicFramePr>
          <p:cNvPr id="4" name="Table 3">
            <a:extLst>
              <a:ext uri="{FF2B5EF4-FFF2-40B4-BE49-F238E27FC236}">
                <a16:creationId xmlns:a16="http://schemas.microsoft.com/office/drawing/2014/main" id="{88CD06F6-233B-3B56-8F38-A966026CEECC}"/>
              </a:ext>
            </a:extLst>
          </p:cNvPr>
          <p:cNvGraphicFramePr>
            <a:graphicFrameLocks noGrp="1"/>
          </p:cNvGraphicFramePr>
          <p:nvPr>
            <p:extLst>
              <p:ext uri="{D42A27DB-BD31-4B8C-83A1-F6EECF244321}">
                <p14:modId xmlns:p14="http://schemas.microsoft.com/office/powerpoint/2010/main" val="2316406979"/>
              </p:ext>
            </p:extLst>
          </p:nvPr>
        </p:nvGraphicFramePr>
        <p:xfrm>
          <a:off x="1225118" y="2112885"/>
          <a:ext cx="10378001" cy="3634264"/>
        </p:xfrm>
        <a:graphic>
          <a:graphicData uri="http://schemas.openxmlformats.org/drawingml/2006/table">
            <a:tbl>
              <a:tblPr firstRow="1" bandRow="1">
                <a:tableStyleId>{5C22544A-7EE6-4342-B048-85BDC9FD1C3A}</a:tableStyleId>
              </a:tblPr>
              <a:tblGrid>
                <a:gridCol w="1296140">
                  <a:extLst>
                    <a:ext uri="{9D8B030D-6E8A-4147-A177-3AD203B41FA5}">
                      <a16:colId xmlns:a16="http://schemas.microsoft.com/office/drawing/2014/main" val="931155118"/>
                    </a:ext>
                  </a:extLst>
                </a:gridCol>
                <a:gridCol w="2991775">
                  <a:extLst>
                    <a:ext uri="{9D8B030D-6E8A-4147-A177-3AD203B41FA5}">
                      <a16:colId xmlns:a16="http://schemas.microsoft.com/office/drawing/2014/main" val="2542628404"/>
                    </a:ext>
                  </a:extLst>
                </a:gridCol>
                <a:gridCol w="878891">
                  <a:extLst>
                    <a:ext uri="{9D8B030D-6E8A-4147-A177-3AD203B41FA5}">
                      <a16:colId xmlns:a16="http://schemas.microsoft.com/office/drawing/2014/main" val="4087219460"/>
                    </a:ext>
                  </a:extLst>
                </a:gridCol>
                <a:gridCol w="1737065">
                  <a:extLst>
                    <a:ext uri="{9D8B030D-6E8A-4147-A177-3AD203B41FA5}">
                      <a16:colId xmlns:a16="http://schemas.microsoft.com/office/drawing/2014/main" val="4057952697"/>
                    </a:ext>
                  </a:extLst>
                </a:gridCol>
                <a:gridCol w="1737065">
                  <a:extLst>
                    <a:ext uri="{9D8B030D-6E8A-4147-A177-3AD203B41FA5}">
                      <a16:colId xmlns:a16="http://schemas.microsoft.com/office/drawing/2014/main" val="3946209147"/>
                    </a:ext>
                  </a:extLst>
                </a:gridCol>
                <a:gridCol w="1737065">
                  <a:extLst>
                    <a:ext uri="{9D8B030D-6E8A-4147-A177-3AD203B41FA5}">
                      <a16:colId xmlns:a16="http://schemas.microsoft.com/office/drawing/2014/main" val="538587679"/>
                    </a:ext>
                  </a:extLst>
                </a:gridCol>
              </a:tblGrid>
              <a:tr h="716094">
                <a:tc>
                  <a:txBody>
                    <a:bodyPr/>
                    <a:lstStyle/>
                    <a:p>
                      <a:r>
                        <a:rPr lang="en-US" dirty="0"/>
                        <a:t>Test Case Id</a:t>
                      </a:r>
                    </a:p>
                  </a:txBody>
                  <a:tcPr/>
                </a:tc>
                <a:tc>
                  <a:txBody>
                    <a:bodyPr/>
                    <a:lstStyle/>
                    <a:p>
                      <a:r>
                        <a:rPr lang="en-US" dirty="0"/>
                        <a:t>Equivalence Class</a:t>
                      </a:r>
                    </a:p>
                  </a:txBody>
                  <a:tcPr/>
                </a:tc>
                <a:tc>
                  <a:txBody>
                    <a:bodyPr/>
                    <a:lstStyle/>
                    <a:p>
                      <a:pPr algn="ctr"/>
                      <a:r>
                        <a:rPr lang="en-US" dirty="0"/>
                        <a:t>Input</a:t>
                      </a:r>
                    </a:p>
                  </a:txBody>
                  <a:tcPr/>
                </a:tc>
                <a:tc>
                  <a:txBody>
                    <a:bodyPr/>
                    <a:lstStyle/>
                    <a:p>
                      <a:pPr algn="ctr"/>
                      <a:r>
                        <a:rPr lang="en-US" dirty="0"/>
                        <a:t>Expected Output</a:t>
                      </a:r>
                    </a:p>
                  </a:txBody>
                  <a:tcPr/>
                </a:tc>
                <a:tc>
                  <a:txBody>
                    <a:bodyPr/>
                    <a:lstStyle/>
                    <a:p>
                      <a:pPr algn="ctr"/>
                      <a:r>
                        <a:rPr lang="en-US" dirty="0"/>
                        <a:t>Actual Output</a:t>
                      </a:r>
                    </a:p>
                  </a:txBody>
                  <a:tcPr/>
                </a:tc>
                <a:tc>
                  <a:txBody>
                    <a:bodyPr/>
                    <a:lstStyle/>
                    <a:p>
                      <a:pPr algn="ctr"/>
                      <a:r>
                        <a:rPr lang="en-US" dirty="0"/>
                        <a:t>Result </a:t>
                      </a:r>
                    </a:p>
                  </a:txBody>
                  <a:tcPr/>
                </a:tc>
                <a:extLst>
                  <a:ext uri="{0D108BD9-81ED-4DB2-BD59-A6C34878D82A}">
                    <a16:rowId xmlns:a16="http://schemas.microsoft.com/office/drawing/2014/main" val="317841628"/>
                  </a:ext>
                </a:extLst>
              </a:tr>
              <a:tr h="446881">
                <a:tc>
                  <a:txBody>
                    <a:bodyPr/>
                    <a:lstStyle/>
                    <a:p>
                      <a:r>
                        <a:rPr lang="en-US" dirty="0"/>
                        <a:t>TC 01</a:t>
                      </a:r>
                    </a:p>
                  </a:txBody>
                  <a:tcPr/>
                </a:tc>
                <a:tc>
                  <a:txBody>
                    <a:bodyPr/>
                    <a:lstStyle/>
                    <a:p>
                      <a:pPr algn="l"/>
                      <a:r>
                        <a:rPr lang="en-US" dirty="0"/>
                        <a:t>                 m</a:t>
                      </a:r>
                    </a:p>
                  </a:txBody>
                  <a:tcPr/>
                </a:tc>
                <a:tc>
                  <a:txBody>
                    <a:bodyPr/>
                    <a:lstStyle/>
                    <a:p>
                      <a:pPr algn="ctr"/>
                      <a:r>
                        <a:rPr lang="en-US" dirty="0"/>
                        <a:t>1</a:t>
                      </a:r>
                    </a:p>
                  </a:txBody>
                  <a:tcPr/>
                </a:tc>
                <a:tc>
                  <a:txBody>
                    <a:bodyPr/>
                    <a:lstStyle/>
                    <a:p>
                      <a:pPr algn="ctr"/>
                      <a:r>
                        <a:rPr lang="en-US" dirty="0"/>
                        <a:t>Accepted</a:t>
                      </a:r>
                    </a:p>
                  </a:txBody>
                  <a:tcPr/>
                </a:tc>
                <a:tc>
                  <a:txBody>
                    <a:bodyPr/>
                    <a:lstStyle/>
                    <a:p>
                      <a:pPr algn="ctr"/>
                      <a:r>
                        <a:rPr lang="en-US" dirty="0"/>
                        <a:t>Accepted</a:t>
                      </a:r>
                    </a:p>
                  </a:txBody>
                  <a:tcPr/>
                </a:tc>
                <a:tc>
                  <a:txBody>
                    <a:bodyPr/>
                    <a:lstStyle/>
                    <a:p>
                      <a:pPr algn="ctr"/>
                      <a:r>
                        <a:rPr lang="en-US" dirty="0"/>
                        <a:t>Pass</a:t>
                      </a:r>
                    </a:p>
                  </a:txBody>
                  <a:tcPr/>
                </a:tc>
                <a:extLst>
                  <a:ext uri="{0D108BD9-81ED-4DB2-BD59-A6C34878D82A}">
                    <a16:rowId xmlns:a16="http://schemas.microsoft.com/office/drawing/2014/main" val="3478652769"/>
                  </a:ext>
                </a:extLst>
              </a:tr>
              <a:tr h="443883">
                <a:tc>
                  <a:txBody>
                    <a:bodyPr/>
                    <a:lstStyle/>
                    <a:p>
                      <a:r>
                        <a:rPr lang="en-US" dirty="0"/>
                        <a:t>TC 02</a:t>
                      </a:r>
                    </a:p>
                  </a:txBody>
                  <a:tcPr/>
                </a:tc>
                <a:tc>
                  <a:txBody>
                    <a:bodyPr/>
                    <a:lstStyle/>
                    <a:p>
                      <a:pPr algn="l"/>
                      <a:r>
                        <a:rPr lang="en-US" dirty="0"/>
                        <a:t>                  n</a:t>
                      </a:r>
                    </a:p>
                  </a:txBody>
                  <a:tcPr/>
                </a:tc>
                <a:tc>
                  <a:txBody>
                    <a:bodyPr/>
                    <a:lstStyle/>
                    <a:p>
                      <a:pPr algn="ctr"/>
                      <a:r>
                        <a:rPr lang="en-US" dirty="0"/>
                        <a:t>100</a:t>
                      </a:r>
                    </a:p>
                  </a:txBody>
                  <a:tcPr/>
                </a:tc>
                <a:tc>
                  <a:txBody>
                    <a:bodyPr/>
                    <a:lstStyle/>
                    <a:p>
                      <a:pPr algn="ctr"/>
                      <a:r>
                        <a:rPr lang="en-US" dirty="0"/>
                        <a:t>Accepted</a:t>
                      </a:r>
                    </a:p>
                  </a:txBody>
                  <a:tcPr/>
                </a:tc>
                <a:tc>
                  <a:txBody>
                    <a:bodyPr/>
                    <a:lstStyle/>
                    <a:p>
                      <a:pPr algn="ctr"/>
                      <a:r>
                        <a:rPr lang="en-US" dirty="0"/>
                        <a:t>Accepted</a:t>
                      </a:r>
                    </a:p>
                  </a:txBody>
                  <a:tcPr/>
                </a:tc>
                <a:tc>
                  <a:txBody>
                    <a:bodyPr/>
                    <a:lstStyle/>
                    <a:p>
                      <a:pPr algn="ctr"/>
                      <a:r>
                        <a:rPr lang="en-US" dirty="0"/>
                        <a:t>Pass</a:t>
                      </a:r>
                    </a:p>
                  </a:txBody>
                  <a:tcPr/>
                </a:tc>
                <a:extLst>
                  <a:ext uri="{0D108BD9-81ED-4DB2-BD59-A6C34878D82A}">
                    <a16:rowId xmlns:a16="http://schemas.microsoft.com/office/drawing/2014/main" val="258434736"/>
                  </a:ext>
                </a:extLst>
              </a:tr>
              <a:tr h="390618">
                <a:tc>
                  <a:txBody>
                    <a:bodyPr/>
                    <a:lstStyle/>
                    <a:p>
                      <a:r>
                        <a:rPr lang="en-US" dirty="0"/>
                        <a:t>TC 03</a:t>
                      </a:r>
                    </a:p>
                  </a:txBody>
                  <a:tcPr/>
                </a:tc>
                <a:tc>
                  <a:txBody>
                    <a:bodyPr/>
                    <a:lstStyle/>
                    <a:p>
                      <a:pPr algn="l"/>
                      <a:r>
                        <a:rPr lang="en-US" dirty="0"/>
                        <a:t>               m - 1</a:t>
                      </a:r>
                    </a:p>
                  </a:txBody>
                  <a:tcPr/>
                </a:tc>
                <a:tc>
                  <a:txBody>
                    <a:bodyPr/>
                    <a:lstStyle/>
                    <a:p>
                      <a:pPr algn="ctr"/>
                      <a:r>
                        <a:rPr lang="en-US" dirty="0"/>
                        <a:t>0</a:t>
                      </a:r>
                    </a:p>
                  </a:txBody>
                  <a:tcPr/>
                </a:tc>
                <a:tc>
                  <a:txBody>
                    <a:bodyPr/>
                    <a:lstStyle/>
                    <a:p>
                      <a:pPr algn="ctr"/>
                      <a:r>
                        <a:rPr lang="en-US" dirty="0"/>
                        <a:t>Error</a:t>
                      </a:r>
                    </a:p>
                  </a:txBody>
                  <a:tcPr/>
                </a:tc>
                <a:tc>
                  <a:txBody>
                    <a:bodyPr/>
                    <a:lstStyle/>
                    <a:p>
                      <a:pPr algn="ctr"/>
                      <a:r>
                        <a:rPr lang="en-US" dirty="0"/>
                        <a:t>Error</a:t>
                      </a:r>
                    </a:p>
                  </a:txBody>
                  <a:tcPr/>
                </a:tc>
                <a:tc>
                  <a:txBody>
                    <a:bodyPr/>
                    <a:lstStyle/>
                    <a:p>
                      <a:pPr algn="ctr"/>
                      <a:r>
                        <a:rPr lang="en-US" dirty="0"/>
                        <a:t>Pass</a:t>
                      </a:r>
                    </a:p>
                  </a:txBody>
                  <a:tcPr/>
                </a:tc>
                <a:extLst>
                  <a:ext uri="{0D108BD9-81ED-4DB2-BD59-A6C34878D82A}">
                    <a16:rowId xmlns:a16="http://schemas.microsoft.com/office/drawing/2014/main" val="2593263419"/>
                  </a:ext>
                </a:extLst>
              </a:tr>
              <a:tr h="409197">
                <a:tc>
                  <a:txBody>
                    <a:bodyPr/>
                    <a:lstStyle/>
                    <a:p>
                      <a:r>
                        <a:rPr lang="en-US" dirty="0"/>
                        <a:t>TC 04</a:t>
                      </a:r>
                    </a:p>
                  </a:txBody>
                  <a:tcPr/>
                </a:tc>
                <a:tc>
                  <a:txBody>
                    <a:bodyPr/>
                    <a:lstStyle/>
                    <a:p>
                      <a:pPr algn="l"/>
                      <a:r>
                        <a:rPr lang="en-US" dirty="0"/>
                        <a:t>               n +1</a:t>
                      </a:r>
                    </a:p>
                  </a:txBody>
                  <a:tcPr/>
                </a:tc>
                <a:tc>
                  <a:txBody>
                    <a:bodyPr/>
                    <a:lstStyle/>
                    <a:p>
                      <a:pPr algn="ctr"/>
                      <a:r>
                        <a:rPr lang="en-US" dirty="0"/>
                        <a:t>101</a:t>
                      </a:r>
                    </a:p>
                  </a:txBody>
                  <a:tcPr/>
                </a:tc>
                <a:tc>
                  <a:txBody>
                    <a:bodyPr/>
                    <a:lstStyle/>
                    <a:p>
                      <a:pPr algn="ctr"/>
                      <a:r>
                        <a:rPr lang="en-US" dirty="0"/>
                        <a:t>Error</a:t>
                      </a:r>
                    </a:p>
                  </a:txBody>
                  <a:tcPr/>
                </a:tc>
                <a:tc>
                  <a:txBody>
                    <a:bodyPr/>
                    <a:lstStyle/>
                    <a:p>
                      <a:pPr algn="ctr"/>
                      <a:r>
                        <a:rPr lang="en-US" dirty="0"/>
                        <a:t>Error</a:t>
                      </a:r>
                    </a:p>
                  </a:txBody>
                  <a:tcPr/>
                </a:tc>
                <a:tc>
                  <a:txBody>
                    <a:bodyPr/>
                    <a:lstStyle/>
                    <a:p>
                      <a:pPr algn="ctr"/>
                      <a:r>
                        <a:rPr lang="en-US" dirty="0"/>
                        <a:t>Pass</a:t>
                      </a:r>
                    </a:p>
                  </a:txBody>
                  <a:tcPr/>
                </a:tc>
                <a:extLst>
                  <a:ext uri="{0D108BD9-81ED-4DB2-BD59-A6C34878D82A}">
                    <a16:rowId xmlns:a16="http://schemas.microsoft.com/office/drawing/2014/main" val="3740002976"/>
                  </a:ext>
                </a:extLst>
              </a:tr>
              <a:tr h="409197">
                <a:tc>
                  <a:txBody>
                    <a:bodyPr/>
                    <a:lstStyle/>
                    <a:p>
                      <a:r>
                        <a:rPr lang="en-US" dirty="0"/>
                        <a:t>TC 05</a:t>
                      </a:r>
                    </a:p>
                  </a:txBody>
                  <a:tcPr/>
                </a:tc>
                <a:tc>
                  <a:txBody>
                    <a:bodyPr/>
                    <a:lstStyle/>
                    <a:p>
                      <a:pPr algn="l"/>
                      <a:r>
                        <a:rPr lang="en-US" dirty="0"/>
                        <a:t>            random value</a:t>
                      </a:r>
                    </a:p>
                  </a:txBody>
                  <a:tcPr/>
                </a:tc>
                <a:tc>
                  <a:txBody>
                    <a:bodyPr/>
                    <a:lstStyle/>
                    <a:p>
                      <a:pPr algn="ctr"/>
                      <a:r>
                        <a:rPr lang="en-US" dirty="0"/>
                        <a:t>55</a:t>
                      </a:r>
                    </a:p>
                  </a:txBody>
                  <a:tcPr/>
                </a:tc>
                <a:tc>
                  <a:txBody>
                    <a:bodyPr/>
                    <a:lstStyle/>
                    <a:p>
                      <a:pPr algn="ctr"/>
                      <a:r>
                        <a:rPr lang="en-US" dirty="0"/>
                        <a:t>Accepted</a:t>
                      </a:r>
                    </a:p>
                  </a:txBody>
                  <a:tcPr/>
                </a:tc>
                <a:tc>
                  <a:txBody>
                    <a:bodyPr/>
                    <a:lstStyle/>
                    <a:p>
                      <a:pPr algn="ctr"/>
                      <a:r>
                        <a:rPr lang="en-US" dirty="0"/>
                        <a:t>Accepted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Pass</a:t>
                      </a:r>
                    </a:p>
                  </a:txBody>
                  <a:tcPr/>
                </a:tc>
                <a:extLst>
                  <a:ext uri="{0D108BD9-81ED-4DB2-BD59-A6C34878D82A}">
                    <a16:rowId xmlns:a16="http://schemas.microsoft.com/office/drawing/2014/main" val="1239341981"/>
                  </a:ext>
                </a:extLst>
              </a:tr>
              <a:tr h="409197">
                <a:tc>
                  <a:txBody>
                    <a:bodyPr/>
                    <a:lstStyle/>
                    <a:p>
                      <a:r>
                        <a:rPr lang="en-US" dirty="0"/>
                        <a:t>TC 06</a:t>
                      </a:r>
                    </a:p>
                  </a:txBody>
                  <a:tcPr/>
                </a:tc>
                <a:tc>
                  <a:txBody>
                    <a:bodyPr/>
                    <a:lstStyle/>
                    <a:p>
                      <a:r>
                        <a:rPr lang="en-US" dirty="0"/>
                        <a:t>              m+ 1</a:t>
                      </a:r>
                    </a:p>
                  </a:txBody>
                  <a:tcPr/>
                </a:tc>
                <a:tc>
                  <a:txBody>
                    <a:bodyPr/>
                    <a:lstStyle/>
                    <a:p>
                      <a:pPr algn="ctr"/>
                      <a:r>
                        <a:rPr lang="en-US" dirty="0"/>
                        <a:t>2</a:t>
                      </a:r>
                    </a:p>
                  </a:txBody>
                  <a:tcPr/>
                </a:tc>
                <a:tc>
                  <a:txBody>
                    <a:bodyPr/>
                    <a:lstStyle/>
                    <a:p>
                      <a:pPr algn="ctr"/>
                      <a:r>
                        <a:rPr lang="en-US" dirty="0"/>
                        <a:t>Accepted</a:t>
                      </a:r>
                    </a:p>
                  </a:txBody>
                  <a:tcPr/>
                </a:tc>
                <a:tc>
                  <a:txBody>
                    <a:bodyPr/>
                    <a:lstStyle/>
                    <a:p>
                      <a:pPr algn="ctr"/>
                      <a:r>
                        <a:rPr lang="en-US" dirty="0"/>
                        <a:t>Accepted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Pass</a:t>
                      </a:r>
                    </a:p>
                  </a:txBody>
                  <a:tcPr/>
                </a:tc>
                <a:extLst>
                  <a:ext uri="{0D108BD9-81ED-4DB2-BD59-A6C34878D82A}">
                    <a16:rowId xmlns:a16="http://schemas.microsoft.com/office/drawing/2014/main" val="1904853777"/>
                  </a:ext>
                </a:extLst>
              </a:tr>
              <a:tr h="409197">
                <a:tc>
                  <a:txBody>
                    <a:bodyPr/>
                    <a:lstStyle/>
                    <a:p>
                      <a:r>
                        <a:rPr lang="en-US" dirty="0"/>
                        <a:t>TC 07</a:t>
                      </a:r>
                    </a:p>
                  </a:txBody>
                  <a:tcPr/>
                </a:tc>
                <a:tc>
                  <a:txBody>
                    <a:bodyPr/>
                    <a:lstStyle/>
                    <a:p>
                      <a:r>
                        <a:rPr lang="en-US" dirty="0"/>
                        <a:t>               n -1</a:t>
                      </a:r>
                    </a:p>
                  </a:txBody>
                  <a:tcPr/>
                </a:tc>
                <a:tc>
                  <a:txBody>
                    <a:bodyPr/>
                    <a:lstStyle/>
                    <a:p>
                      <a:pPr algn="ctr"/>
                      <a:r>
                        <a:rPr lang="en-US" dirty="0"/>
                        <a:t>99</a:t>
                      </a:r>
                    </a:p>
                  </a:txBody>
                  <a:tcPr/>
                </a:tc>
                <a:tc>
                  <a:txBody>
                    <a:bodyPr/>
                    <a:lstStyle/>
                    <a:p>
                      <a:pPr algn="ctr"/>
                      <a:r>
                        <a:rPr lang="en-US" dirty="0"/>
                        <a:t>Accepted</a:t>
                      </a:r>
                    </a:p>
                  </a:txBody>
                  <a:tcPr/>
                </a:tc>
                <a:tc>
                  <a:txBody>
                    <a:bodyPr/>
                    <a:lstStyle/>
                    <a:p>
                      <a:pPr algn="ctr"/>
                      <a:r>
                        <a:rPr lang="en-US" dirty="0"/>
                        <a:t>Accepted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Pass</a:t>
                      </a:r>
                    </a:p>
                  </a:txBody>
                  <a:tcPr/>
                </a:tc>
                <a:extLst>
                  <a:ext uri="{0D108BD9-81ED-4DB2-BD59-A6C34878D82A}">
                    <a16:rowId xmlns:a16="http://schemas.microsoft.com/office/drawing/2014/main" val="4173828853"/>
                  </a:ext>
                </a:extLst>
              </a:tr>
            </a:tbl>
          </a:graphicData>
        </a:graphic>
      </p:graphicFrame>
    </p:spTree>
    <p:extLst>
      <p:ext uri="{BB962C8B-B14F-4D97-AF65-F5344CB8AC3E}">
        <p14:creationId xmlns:p14="http://schemas.microsoft.com/office/powerpoint/2010/main" val="226382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21702" y="-16103"/>
            <a:ext cx="11029616" cy="1188720"/>
          </a:xfrm>
        </p:spPr>
        <p:txBody>
          <a:bodyPr/>
          <a:lstStyle/>
          <a:p>
            <a:r>
              <a:rPr lang="en-US" dirty="0"/>
              <a:t>Functional testing</a:t>
            </a:r>
          </a:p>
        </p:txBody>
      </p:sp>
      <p:sp>
        <p:nvSpPr>
          <p:cNvPr id="5" name="Content Placeholder 4">
            <a:extLst>
              <a:ext uri="{FF2B5EF4-FFF2-40B4-BE49-F238E27FC236}">
                <a16:creationId xmlns:a16="http://schemas.microsoft.com/office/drawing/2014/main" id="{2A471398-1B75-404E-A73B-09AD8C3B6382}"/>
              </a:ext>
            </a:extLst>
          </p:cNvPr>
          <p:cNvSpPr>
            <a:spLocks noGrp="1"/>
          </p:cNvSpPr>
          <p:nvPr>
            <p:ph idx="1"/>
          </p:nvPr>
        </p:nvSpPr>
        <p:spPr>
          <a:xfrm>
            <a:off x="453601" y="1172617"/>
            <a:ext cx="11029616" cy="6147757"/>
          </a:xfrm>
        </p:spPr>
        <p:txBody>
          <a:bodyPr>
            <a:normAutofit/>
          </a:bodyPr>
          <a:lstStyle/>
          <a:p>
            <a:r>
              <a:rPr lang="en-US" sz="1900" dirty="0">
                <a:solidFill>
                  <a:srgbClr val="333333"/>
                </a:solidFill>
                <a:latin typeface="inter-regular"/>
              </a:rPr>
              <a:t>Functional testing focuses only on the output to verify the functionality of the software and how it fares against the specified requirements.</a:t>
            </a:r>
            <a:r>
              <a:rPr lang="en-US" sz="1900" baseline="30000" dirty="0">
                <a:solidFill>
                  <a:srgbClr val="333333"/>
                </a:solidFill>
                <a:latin typeface="inter-regular"/>
              </a:rPr>
              <a:t>[3]</a:t>
            </a:r>
          </a:p>
          <a:p>
            <a:r>
              <a:rPr lang="en-US" sz="1900" dirty="0">
                <a:solidFill>
                  <a:srgbClr val="333333"/>
                </a:solidFill>
                <a:latin typeface="inter-regular"/>
              </a:rPr>
              <a:t>Further divided into three types : </a:t>
            </a:r>
            <a:r>
              <a:rPr lang="en-US" sz="1900" baseline="30000" dirty="0">
                <a:solidFill>
                  <a:srgbClr val="333333"/>
                </a:solidFill>
                <a:latin typeface="inter-regular"/>
              </a:rPr>
              <a:t>[3]</a:t>
            </a:r>
          </a:p>
          <a:p>
            <a:pPr marL="666900" lvl="1" indent="-342900">
              <a:buFont typeface="+mj-lt"/>
              <a:buAutoNum type="arabicPeriod"/>
            </a:pPr>
            <a:r>
              <a:rPr lang="en-US" sz="1800" b="1" dirty="0">
                <a:solidFill>
                  <a:srgbClr val="333333"/>
                </a:solidFill>
                <a:latin typeface="inter-regular"/>
              </a:rPr>
              <a:t>Unit Testing : </a:t>
            </a:r>
            <a:r>
              <a:rPr lang="en-US" sz="1800" dirty="0">
                <a:solidFill>
                  <a:srgbClr val="333333"/>
                </a:solidFill>
                <a:latin typeface="inter-regular"/>
              </a:rPr>
              <a:t>Unit testing involves a developer separately testing each and every unit of an application. Each source code module is tested in the developer’s environment.</a:t>
            </a:r>
          </a:p>
          <a:p>
            <a:pPr marL="666900" lvl="1" indent="-342900">
              <a:buFont typeface="+mj-lt"/>
              <a:buAutoNum type="arabicPeriod"/>
            </a:pPr>
            <a:r>
              <a:rPr lang="en-US" sz="1800" b="1" dirty="0">
                <a:solidFill>
                  <a:srgbClr val="333333"/>
                </a:solidFill>
                <a:latin typeface="inter-regular"/>
              </a:rPr>
              <a:t>Integration Testing : </a:t>
            </a:r>
            <a:r>
              <a:rPr lang="en-US" sz="1800" dirty="0">
                <a:solidFill>
                  <a:srgbClr val="333333"/>
                </a:solidFill>
                <a:latin typeface="inter-regular"/>
              </a:rPr>
              <a:t>Integration testing, involves the testing of the connectivity or transfer of data between unit-tested modules. This type of testing includes the top-down approach, the bottom-up approach, and the sandwich approach.</a:t>
            </a:r>
          </a:p>
          <a:p>
            <a:pPr marL="936900" lvl="2" indent="-342900">
              <a:buFont typeface="+mj-lt"/>
              <a:buAutoNum type="arabicPeriod"/>
            </a:pPr>
            <a:r>
              <a:rPr lang="en-US" sz="1800" b="1" dirty="0">
                <a:solidFill>
                  <a:srgbClr val="333333"/>
                </a:solidFill>
                <a:latin typeface="inter-regular"/>
              </a:rPr>
              <a:t>Incremental Testing : </a:t>
            </a:r>
            <a:r>
              <a:rPr lang="en-US" sz="1800" dirty="0">
                <a:solidFill>
                  <a:srgbClr val="333333"/>
                </a:solidFill>
                <a:latin typeface="inter-regular"/>
              </a:rPr>
              <a:t>Incremental integration testing is a form of testing in which a module is tested before being merged with another module. The integration is then tested before adding another module or component.</a:t>
            </a:r>
          </a:p>
          <a:p>
            <a:pPr marL="936900" lvl="2" indent="-342900">
              <a:buFont typeface="+mj-lt"/>
              <a:buAutoNum type="arabicPeriod"/>
            </a:pPr>
            <a:r>
              <a:rPr lang="en-US" sz="1800" b="1" dirty="0">
                <a:solidFill>
                  <a:srgbClr val="333333"/>
                </a:solidFill>
                <a:latin typeface="inter-regular"/>
              </a:rPr>
              <a:t>Non-Incremental Testing : </a:t>
            </a:r>
            <a:r>
              <a:rPr lang="en-US" sz="1800" dirty="0">
                <a:solidFill>
                  <a:srgbClr val="333333"/>
                </a:solidFill>
                <a:latin typeface="inter-regular"/>
              </a:rPr>
              <a:t>Non-incremental integration, in which all components are merged ahead of time and the complete programme is tested, is sometimes attempted.</a:t>
            </a:r>
          </a:p>
          <a:p>
            <a:pPr marL="712788" lvl="2" indent="-342900">
              <a:buFont typeface="+mj-lt"/>
              <a:buAutoNum type="arabicPeriod"/>
            </a:pPr>
            <a:r>
              <a:rPr lang="en-US" sz="1800" b="1" dirty="0">
                <a:solidFill>
                  <a:srgbClr val="333333"/>
                </a:solidFill>
                <a:latin typeface="inter-regular"/>
              </a:rPr>
              <a:t>System Testing : </a:t>
            </a:r>
            <a:r>
              <a:rPr lang="en-US" sz="1800" dirty="0">
                <a:solidFill>
                  <a:srgbClr val="333333"/>
                </a:solidFill>
                <a:latin typeface="inter-regular"/>
              </a:rPr>
              <a:t>Testing the system in a certain environment. </a:t>
            </a:r>
            <a:r>
              <a:rPr lang="en-US" sz="1800" dirty="0" err="1">
                <a:solidFill>
                  <a:srgbClr val="333333"/>
                </a:solidFill>
                <a:latin typeface="inter-regular"/>
              </a:rPr>
              <a:t>Eg</a:t>
            </a:r>
            <a:r>
              <a:rPr lang="en-US" sz="1800" dirty="0">
                <a:solidFill>
                  <a:srgbClr val="333333"/>
                </a:solidFill>
                <a:latin typeface="inter-regular"/>
              </a:rPr>
              <a:t>-&gt; testing the system on different hardware, O.S, specific software.</a:t>
            </a:r>
            <a:endParaRPr lang="en-US" sz="1900" dirty="0">
              <a:solidFill>
                <a:srgbClr val="333333"/>
              </a:solidFill>
              <a:latin typeface="inter-regular"/>
            </a:endParaRPr>
          </a:p>
          <a:p>
            <a:pPr marL="666900" lvl="1" indent="-342900">
              <a:buFont typeface="+mj-lt"/>
              <a:buAutoNum type="arabicPeriod"/>
            </a:pPr>
            <a:endParaRPr lang="en-US" sz="1900" dirty="0">
              <a:solidFill>
                <a:srgbClr val="333333"/>
              </a:solidFill>
              <a:latin typeface="inter-regular"/>
            </a:endParaRPr>
          </a:p>
          <a:p>
            <a:pPr marL="666900" lvl="1" indent="-342900">
              <a:buFont typeface="+mj-lt"/>
              <a:buAutoNum type="arabicPeriod"/>
            </a:pPr>
            <a:endParaRPr lang="en-US" sz="1900" dirty="0">
              <a:solidFill>
                <a:srgbClr val="333333"/>
              </a:solidFill>
              <a:latin typeface="inter-regular"/>
            </a:endParaRPr>
          </a:p>
        </p:txBody>
      </p:sp>
      <p:sp>
        <p:nvSpPr>
          <p:cNvPr id="8" name="Slide Number Placeholder 7">
            <a:extLst>
              <a:ext uri="{FF2B5EF4-FFF2-40B4-BE49-F238E27FC236}">
                <a16:creationId xmlns:a16="http://schemas.microsoft.com/office/drawing/2014/main" id="{358CB2AC-200C-4C64-9B31-B863A3C6CB9E}"/>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01487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21702" y="-16103"/>
            <a:ext cx="11029616" cy="1188720"/>
          </a:xfrm>
        </p:spPr>
        <p:txBody>
          <a:bodyPr/>
          <a:lstStyle/>
          <a:p>
            <a:r>
              <a:rPr lang="en-US" dirty="0"/>
              <a:t>Non-functional testing</a:t>
            </a:r>
          </a:p>
        </p:txBody>
      </p:sp>
      <p:sp>
        <p:nvSpPr>
          <p:cNvPr id="5" name="Content Placeholder 4">
            <a:extLst>
              <a:ext uri="{FF2B5EF4-FFF2-40B4-BE49-F238E27FC236}">
                <a16:creationId xmlns:a16="http://schemas.microsoft.com/office/drawing/2014/main" id="{2A471398-1B75-404E-A73B-09AD8C3B6382}"/>
              </a:ext>
            </a:extLst>
          </p:cNvPr>
          <p:cNvSpPr>
            <a:spLocks noGrp="1"/>
          </p:cNvSpPr>
          <p:nvPr>
            <p:ph idx="1"/>
          </p:nvPr>
        </p:nvSpPr>
        <p:spPr>
          <a:xfrm>
            <a:off x="496131" y="1020933"/>
            <a:ext cx="11029616" cy="6076158"/>
          </a:xfrm>
        </p:spPr>
        <p:txBody>
          <a:bodyPr>
            <a:normAutofit/>
          </a:bodyPr>
          <a:lstStyle/>
          <a:p>
            <a:r>
              <a:rPr lang="en-US" sz="1800" dirty="0">
                <a:solidFill>
                  <a:srgbClr val="333333"/>
                </a:solidFill>
                <a:latin typeface="inter-regular"/>
              </a:rPr>
              <a:t>Every organization has a separate team for this kind of testing called the non-functional testing (NFT) team or the performance team. </a:t>
            </a:r>
          </a:p>
          <a:p>
            <a:r>
              <a:rPr lang="en-US" sz="1800" dirty="0">
                <a:solidFill>
                  <a:srgbClr val="333333"/>
                </a:solidFill>
                <a:latin typeface="inter-regular"/>
              </a:rPr>
              <a:t>Here, the testing is done for non-functional parameters such as stress testing, load testing, recovery testing, volume, security, accountability, etc.</a:t>
            </a:r>
            <a:r>
              <a:rPr lang="en-US" sz="1800" baseline="30000" dirty="0">
                <a:solidFill>
                  <a:srgbClr val="333333"/>
                </a:solidFill>
                <a:latin typeface="inter-regular"/>
              </a:rPr>
              <a:t>[</a:t>
            </a:r>
            <a:r>
              <a:rPr lang="en-US" sz="1900" baseline="30000" dirty="0">
                <a:solidFill>
                  <a:srgbClr val="333333"/>
                </a:solidFill>
                <a:latin typeface="inter-regular"/>
              </a:rPr>
              <a:t>3]</a:t>
            </a:r>
          </a:p>
          <a:p>
            <a:r>
              <a:rPr lang="en-US" sz="1900" dirty="0">
                <a:solidFill>
                  <a:srgbClr val="333333"/>
                </a:solidFill>
                <a:latin typeface="inter-regular"/>
              </a:rPr>
              <a:t>Further divided into three types : </a:t>
            </a:r>
            <a:r>
              <a:rPr lang="en-US" sz="1900" baseline="30000" dirty="0">
                <a:solidFill>
                  <a:srgbClr val="333333"/>
                </a:solidFill>
                <a:latin typeface="inter-regular"/>
              </a:rPr>
              <a:t>[3]</a:t>
            </a:r>
          </a:p>
          <a:p>
            <a:pPr marL="666900" lvl="1" indent="-342900">
              <a:buFont typeface="+mj-lt"/>
              <a:buAutoNum type="arabicPeriod"/>
            </a:pPr>
            <a:r>
              <a:rPr lang="en-US" sz="1800" b="1" dirty="0">
                <a:solidFill>
                  <a:srgbClr val="333333"/>
                </a:solidFill>
                <a:latin typeface="inter-regular"/>
              </a:rPr>
              <a:t>Performance Testing : </a:t>
            </a:r>
            <a:r>
              <a:rPr lang="en-US" sz="1800" dirty="0">
                <a:solidFill>
                  <a:srgbClr val="333333"/>
                </a:solidFill>
                <a:latin typeface="inter-regular"/>
              </a:rPr>
              <a:t>Performance testing examines the functionality of software components. These tests uncover flaws in software architecture and design.</a:t>
            </a:r>
          </a:p>
          <a:p>
            <a:pPr marL="936900" lvl="2" indent="-342900">
              <a:buFont typeface="+mj-lt"/>
              <a:buAutoNum type="arabicPeriod"/>
            </a:pPr>
            <a:r>
              <a:rPr lang="en-US" sz="1800" b="1" dirty="0">
                <a:solidFill>
                  <a:srgbClr val="333333"/>
                </a:solidFill>
                <a:latin typeface="inter-regular"/>
              </a:rPr>
              <a:t>Load Testing </a:t>
            </a:r>
            <a:r>
              <a:rPr lang="en-US" sz="1600" b="1" dirty="0">
                <a:solidFill>
                  <a:srgbClr val="333333"/>
                </a:solidFill>
                <a:latin typeface="inter-regular"/>
              </a:rPr>
              <a:t>: </a:t>
            </a:r>
            <a:r>
              <a:rPr lang="en-US" sz="1800" dirty="0">
                <a:solidFill>
                  <a:srgbClr val="333333"/>
                </a:solidFill>
                <a:latin typeface="inter-regular"/>
              </a:rPr>
              <a:t>Load testing generally refers to the practice of modeling the expected usage of a software program by simulating multiple users accessing the program concurrently.</a:t>
            </a:r>
          </a:p>
          <a:p>
            <a:pPr marL="936900" lvl="2" indent="-342900">
              <a:buFont typeface="+mj-lt"/>
              <a:buAutoNum type="arabicPeriod"/>
            </a:pPr>
            <a:r>
              <a:rPr lang="en-US" sz="1800" b="1" dirty="0">
                <a:solidFill>
                  <a:srgbClr val="333333"/>
                </a:solidFill>
                <a:latin typeface="inter-regular"/>
              </a:rPr>
              <a:t>Stress Testing : </a:t>
            </a:r>
            <a:r>
              <a:rPr lang="en-US" sz="1800" dirty="0">
                <a:solidFill>
                  <a:srgbClr val="333333"/>
                </a:solidFill>
                <a:latin typeface="inter-regular"/>
              </a:rPr>
              <a:t>Stress testing is the process of determining the ability of a computer, network, program or device to maintain a certain level of effectiveness under unfavorable conditions.</a:t>
            </a:r>
          </a:p>
          <a:p>
            <a:pPr marL="936900" lvl="2" indent="-342900">
              <a:buFont typeface="+mj-lt"/>
              <a:buAutoNum type="arabicPeriod"/>
            </a:pPr>
            <a:r>
              <a:rPr lang="en-US" sz="1800" b="1" dirty="0">
                <a:solidFill>
                  <a:srgbClr val="333333"/>
                </a:solidFill>
                <a:latin typeface="inter-regular"/>
              </a:rPr>
              <a:t>Stability Testing </a:t>
            </a:r>
            <a:r>
              <a:rPr lang="en-US" sz="1600" b="1" dirty="0">
                <a:solidFill>
                  <a:srgbClr val="333333"/>
                </a:solidFill>
                <a:latin typeface="inter-regular"/>
              </a:rPr>
              <a:t>: </a:t>
            </a:r>
            <a:r>
              <a:rPr lang="en-US" sz="1800" dirty="0">
                <a:solidFill>
                  <a:srgbClr val="333333"/>
                </a:solidFill>
                <a:latin typeface="inter-regular"/>
              </a:rPr>
              <a:t>Stability Testing is a type of non-functional software testing performed to measure efficiency and ability of a software application to continuously function over a long period of time.</a:t>
            </a:r>
          </a:p>
          <a:p>
            <a:pPr marL="666900" lvl="1" indent="-342900">
              <a:buFont typeface="+mj-lt"/>
              <a:buAutoNum type="arabicPeriod"/>
            </a:pPr>
            <a:r>
              <a:rPr lang="en-US" sz="1800" b="1" dirty="0">
                <a:solidFill>
                  <a:srgbClr val="333333"/>
                </a:solidFill>
                <a:latin typeface="inter-regular"/>
              </a:rPr>
              <a:t>Usability Testing : </a:t>
            </a:r>
            <a:r>
              <a:rPr lang="en-US" sz="1800" dirty="0">
                <a:solidFill>
                  <a:srgbClr val="333333"/>
                </a:solidFill>
                <a:latin typeface="inter-regular"/>
              </a:rPr>
              <a:t>Non-functional testing includes usability testing as one of the testing methods. Usability testing is all about ensuring that the software is simple to use for the consumers</a:t>
            </a:r>
            <a:r>
              <a:rPr lang="en-US" sz="2400" i="0" dirty="0">
                <a:solidFill>
                  <a:srgbClr val="212529"/>
                </a:solidFill>
                <a:effectLst/>
                <a:latin typeface="Open Sans" panose="020B0606030504020204" pitchFamily="34" charset="0"/>
              </a:rPr>
              <a:t>.</a:t>
            </a:r>
          </a:p>
          <a:p>
            <a:pPr marL="666900" lvl="1" indent="-342900">
              <a:buFont typeface="+mj-lt"/>
              <a:buAutoNum type="arabicPeriod"/>
            </a:pPr>
            <a:r>
              <a:rPr lang="en-US" sz="1800" b="1" dirty="0">
                <a:solidFill>
                  <a:srgbClr val="333333"/>
                </a:solidFill>
                <a:latin typeface="inter-regular"/>
              </a:rPr>
              <a:t>Compatibility Testing : </a:t>
            </a:r>
            <a:r>
              <a:rPr lang="en-US" sz="1800" dirty="0">
                <a:solidFill>
                  <a:srgbClr val="333333"/>
                </a:solidFill>
                <a:latin typeface="inter-regular"/>
              </a:rPr>
              <a:t>Customer satisfaction is ensured by compatibility testing, which is also non-functional testing. Its purpose is to see if your software program or product can run in a variety of browsers, databases, hardware, operating systems, mobile devices, and networks.</a:t>
            </a:r>
          </a:p>
          <a:p>
            <a:pPr marL="666900" lvl="1" indent="-342900">
              <a:buFont typeface="+mj-lt"/>
              <a:buAutoNum type="arabicPeriod"/>
            </a:pPr>
            <a:endParaRPr lang="en-US" sz="1900" dirty="0">
              <a:solidFill>
                <a:srgbClr val="333333"/>
              </a:solidFill>
              <a:latin typeface="inter-regular"/>
            </a:endParaRPr>
          </a:p>
          <a:p>
            <a:pPr marL="666900" lvl="1" indent="-342900">
              <a:buFont typeface="+mj-lt"/>
              <a:buAutoNum type="arabicPeriod"/>
            </a:pPr>
            <a:endParaRPr lang="en-US" sz="1900" dirty="0">
              <a:solidFill>
                <a:srgbClr val="333333"/>
              </a:solidFill>
              <a:latin typeface="inter-regular"/>
            </a:endParaRPr>
          </a:p>
          <a:p>
            <a:pPr marL="666900" lvl="1" indent="-342900">
              <a:buFont typeface="+mj-lt"/>
              <a:buAutoNum type="arabicPeriod"/>
            </a:pPr>
            <a:endParaRPr lang="en-US" sz="1900" dirty="0">
              <a:solidFill>
                <a:srgbClr val="333333"/>
              </a:solidFill>
              <a:latin typeface="inter-regular"/>
            </a:endParaRPr>
          </a:p>
        </p:txBody>
      </p:sp>
      <p:sp>
        <p:nvSpPr>
          <p:cNvPr id="8" name="Slide Number Placeholder 7">
            <a:extLst>
              <a:ext uri="{FF2B5EF4-FFF2-40B4-BE49-F238E27FC236}">
                <a16:creationId xmlns:a16="http://schemas.microsoft.com/office/drawing/2014/main" id="{358CB2AC-200C-4C64-9B31-B863A3C6CB9E}"/>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86215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Testing</a:t>
            </a:r>
          </a:p>
        </p:txBody>
      </p:sp>
      <p:sp>
        <p:nvSpPr>
          <p:cNvPr id="3" name="Content Placeholder 2"/>
          <p:cNvSpPr>
            <a:spLocks noGrp="1"/>
          </p:cNvSpPr>
          <p:nvPr>
            <p:ph idx="1"/>
          </p:nvPr>
        </p:nvSpPr>
        <p:spPr/>
        <p:txBody>
          <a:bodyPr/>
          <a:lstStyle/>
          <a:p>
            <a:r>
              <a:rPr lang="en-US" b="1" dirty="0"/>
              <a:t>Agile Testing</a:t>
            </a:r>
            <a:r>
              <a:rPr lang="en-US" dirty="0"/>
              <a:t> is a testing practice that follows the rules and principles of agile software development. Unlike the Waterfall method, Agile Testing can begin at the start of the project with continuous integration between development and testing. Agile Testing methodology is not sequential (in the sense it’s executed only after coding phase) but continuous.</a:t>
            </a:r>
          </a:p>
          <a:p>
            <a:r>
              <a:rPr lang="en-US" dirty="0"/>
              <a:t>Agile Testing Methods –</a:t>
            </a:r>
          </a:p>
          <a:p>
            <a:pPr marL="0" indent="0">
              <a:buNone/>
            </a:pPr>
            <a:r>
              <a:rPr lang="en-US" dirty="0"/>
              <a:t>There are various agile testing methods as follows:</a:t>
            </a:r>
          </a:p>
          <a:p>
            <a:pPr marL="0" indent="0">
              <a:buNone/>
            </a:pPr>
            <a:r>
              <a:rPr lang="en-US" dirty="0"/>
              <a:t>  Behavior Driven Development (BDD)</a:t>
            </a:r>
          </a:p>
          <a:p>
            <a:pPr marL="0" indent="0">
              <a:buNone/>
            </a:pPr>
            <a:r>
              <a:rPr lang="en-US" dirty="0"/>
              <a:t>  Acceptance Test Driven Development (ATDD)</a:t>
            </a:r>
          </a:p>
          <a:p>
            <a:pPr marL="0" indent="0">
              <a:buNone/>
            </a:pPr>
            <a:r>
              <a:rPr lang="en-US" dirty="0"/>
              <a:t>  Exploratory Testing</a:t>
            </a:r>
          </a:p>
        </p:txBody>
      </p:sp>
    </p:spTree>
    <p:extLst>
      <p:ext uri="{BB962C8B-B14F-4D97-AF65-F5344CB8AC3E}">
        <p14:creationId xmlns:p14="http://schemas.microsoft.com/office/powerpoint/2010/main" val="230793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Driven Development (BDD)</a:t>
            </a:r>
          </a:p>
        </p:txBody>
      </p:sp>
      <p:sp>
        <p:nvSpPr>
          <p:cNvPr id="3" name="Content Placeholder 2"/>
          <p:cNvSpPr>
            <a:spLocks noGrp="1"/>
          </p:cNvSpPr>
          <p:nvPr>
            <p:ph idx="1"/>
          </p:nvPr>
        </p:nvSpPr>
        <p:spPr>
          <a:xfrm>
            <a:off x="1171853" y="2133600"/>
            <a:ext cx="10625700" cy="3777622"/>
          </a:xfrm>
        </p:spPr>
        <p:txBody>
          <a:bodyPr>
            <a:normAutofit/>
          </a:bodyPr>
          <a:lstStyle/>
          <a:p>
            <a:r>
              <a:rPr lang="en-US" sz="2000" dirty="0"/>
              <a:t>Improves communication amongst project stakeholders so that all members correctly understand each feature before the development process starts. There is continuous example-based communication between developers, testers, and business analysts. The examples are called Scenarios which are written in a special format called Gherkin Given/When/Then syntax. The scenarios hold information on how a given feature should behave in different situations with different input parameters. These are called “Executable Specifications” as it comprises of both specification and inputs to the automated tests.</a:t>
            </a:r>
          </a:p>
        </p:txBody>
      </p:sp>
    </p:spTree>
    <p:extLst>
      <p:ext uri="{BB962C8B-B14F-4D97-AF65-F5344CB8AC3E}">
        <p14:creationId xmlns:p14="http://schemas.microsoft.com/office/powerpoint/2010/main" val="2716325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 Driven Development (ATDD)</a:t>
            </a:r>
          </a:p>
        </p:txBody>
      </p:sp>
      <p:sp>
        <p:nvSpPr>
          <p:cNvPr id="3" name="Content Placeholder 2"/>
          <p:cNvSpPr>
            <a:spLocks noGrp="1"/>
          </p:cNvSpPr>
          <p:nvPr>
            <p:ph idx="1"/>
          </p:nvPr>
        </p:nvSpPr>
        <p:spPr/>
        <p:txBody>
          <a:bodyPr>
            <a:normAutofit fontScale="92500" lnSpcReduction="10000"/>
          </a:bodyPr>
          <a:lstStyle/>
          <a:p>
            <a:r>
              <a:rPr lang="en-US" dirty="0"/>
              <a:t>ATDD focuses on involving team members with different perspectives such as the customer, developer, and tester. Three Amigos meetings are held to formulate acceptance tests incorporating perspectives of the customer, development, and testing. The customer is focused on the problem that is to be solved, the development is focused on how the problem will be solved whereas the testing is focused on what could go wrong. The acceptance tests are a representation of the user’s point of view and it describes how the system will function. It also helps to verify that the system functions as it is supposed to. In some instances acceptance tests are automated.</a:t>
            </a:r>
          </a:p>
          <a:p>
            <a:r>
              <a:rPr lang="en-US" i="1" dirty="0">
                <a:solidFill>
                  <a:schemeClr val="accent3"/>
                </a:solidFill>
              </a:rPr>
              <a:t>“As I want to be So I can purchase them a able to add Discuss: Coming Up With Acceptance Criteria buyer items to my shopping cart “</a:t>
            </a:r>
          </a:p>
          <a:p>
            <a:r>
              <a:rPr lang="en-US" i="1" dirty="0">
                <a:solidFill>
                  <a:schemeClr val="accent3"/>
                </a:solidFill>
              </a:rPr>
              <a:t>If I add another instance of the same product to the cart, should it increase the number or add it as a new item? </a:t>
            </a:r>
          </a:p>
          <a:p>
            <a:r>
              <a:rPr lang="en-US" i="1" dirty="0">
                <a:solidFill>
                  <a:schemeClr val="accent3"/>
                </a:solidFill>
              </a:rPr>
              <a:t> Is there a limit to how many units of the same product I can add to my shopping cart?</a:t>
            </a:r>
          </a:p>
          <a:p>
            <a:r>
              <a:rPr lang="en-US" i="1" dirty="0">
                <a:solidFill>
                  <a:schemeClr val="accent3"/>
                </a:solidFill>
              </a:rPr>
              <a:t> Is there a limit to how many items I can add to my cart? </a:t>
            </a:r>
          </a:p>
        </p:txBody>
      </p:sp>
    </p:spTree>
    <p:extLst>
      <p:ext uri="{BB962C8B-B14F-4D97-AF65-F5344CB8AC3E}">
        <p14:creationId xmlns:p14="http://schemas.microsoft.com/office/powerpoint/2010/main" val="1356633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Testing</a:t>
            </a:r>
          </a:p>
        </p:txBody>
      </p:sp>
      <p:sp>
        <p:nvSpPr>
          <p:cNvPr id="3" name="Content Placeholder 2"/>
          <p:cNvSpPr>
            <a:spLocks noGrp="1"/>
          </p:cNvSpPr>
          <p:nvPr>
            <p:ph idx="1"/>
          </p:nvPr>
        </p:nvSpPr>
        <p:spPr/>
        <p:txBody>
          <a:bodyPr/>
          <a:lstStyle/>
          <a:p>
            <a:r>
              <a:rPr lang="en-US" dirty="0"/>
              <a:t>In this type of testing, the test design and test execution phase go hand in hand. Exploratory testing emphasizes working software over comprehensive documentation. The individuals and interactions are more important than the process and tools. Customer collaboration holds greater value than contract negotiation. Exploratory testing is more adaptable to changes. In this testers identify the functionality of an application by exploring the application. The testers try to learn the application, and design &amp; execute the test plans according to their findings.</a:t>
            </a:r>
          </a:p>
        </p:txBody>
      </p:sp>
    </p:spTree>
    <p:extLst>
      <p:ext uri="{BB962C8B-B14F-4D97-AF65-F5344CB8AC3E}">
        <p14:creationId xmlns:p14="http://schemas.microsoft.com/office/powerpoint/2010/main" val="117819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7722-7570-06EF-A329-C70FE8AD50EC}"/>
              </a:ext>
            </a:extLst>
          </p:cNvPr>
          <p:cNvSpPr>
            <a:spLocks noGrp="1"/>
          </p:cNvSpPr>
          <p:nvPr>
            <p:ph type="title"/>
          </p:nvPr>
        </p:nvSpPr>
        <p:spPr/>
        <p:txBody>
          <a:bodyPr/>
          <a:lstStyle/>
          <a:p>
            <a:r>
              <a:rPr lang="en-US" dirty="0"/>
              <a:t>Validation /Requirement Validation</a:t>
            </a:r>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408" y="1962150"/>
            <a:ext cx="10543592" cy="4224046"/>
          </a:xfrm>
          <a:prstGeom prst="rect">
            <a:avLst/>
          </a:prstGeom>
        </p:spPr>
      </p:pic>
    </p:spTree>
    <p:extLst>
      <p:ext uri="{BB962C8B-B14F-4D97-AF65-F5344CB8AC3E}">
        <p14:creationId xmlns:p14="http://schemas.microsoft.com/office/powerpoint/2010/main" val="369482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REQUIREMENT REALTED MAINTENACE METRICS</a:t>
            </a:r>
          </a:p>
        </p:txBody>
      </p:sp>
      <p:sp>
        <p:nvSpPr>
          <p:cNvPr id="3" name="Content Placeholder 2"/>
          <p:cNvSpPr>
            <a:spLocks noGrp="1"/>
          </p:cNvSpPr>
          <p:nvPr>
            <p:ph idx="1"/>
          </p:nvPr>
        </p:nvSpPr>
        <p:spPr/>
        <p:txBody>
          <a:bodyPr>
            <a:noAutofit/>
          </a:bodyPr>
          <a:lstStyle/>
          <a:p>
            <a:r>
              <a:rPr lang="en-US" sz="1400" b="1" dirty="0">
                <a:latin typeface="Arial" pitchFamily="34" charset="0"/>
                <a:cs typeface="Arial" pitchFamily="34" charset="0"/>
              </a:rPr>
              <a:t>Requirement Traceability Matrix (RTM)</a:t>
            </a:r>
            <a:r>
              <a:rPr lang="en-US" sz="1400" dirty="0">
                <a:latin typeface="Arial" pitchFamily="34" charset="0"/>
                <a:cs typeface="Arial" pitchFamily="34" charset="0"/>
              </a:rPr>
              <a:t> is a document that maps and traces user requirement with test cases. It captures all requirements proposed by the client and requirement traceability in a single document, delivered at the conclusion of the Software development life cycle. The main purpose of Requirement Traceability Matrix is to validate that all requirements are checked via test cases such that no functionality is unchecked during Software testing</a:t>
            </a:r>
            <a:r>
              <a:rPr lang="en-US" sz="1400" dirty="0"/>
              <a:t>.</a:t>
            </a:r>
          </a:p>
          <a:p>
            <a:endParaRPr lang="en-US" sz="1400"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89934"/>
            <a:ext cx="9919908" cy="3503675"/>
          </a:xfrm>
          <a:prstGeom prst="rect">
            <a:avLst/>
          </a:prstGeom>
        </p:spPr>
      </p:pic>
    </p:spTree>
    <p:extLst>
      <p:ext uri="{BB962C8B-B14F-4D97-AF65-F5344CB8AC3E}">
        <p14:creationId xmlns:p14="http://schemas.microsoft.com/office/powerpoint/2010/main" val="47601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692631"/>
            <a:ext cx="11029616" cy="1188720"/>
          </a:xfrm>
        </p:spPr>
        <p:txBody>
          <a:bodyPr/>
          <a:lstStyle/>
          <a:p>
            <a:r>
              <a:rPr lang="en-US" dirty="0"/>
              <a:t>    What is software testing ?</a:t>
            </a:r>
          </a:p>
        </p:txBody>
      </p:sp>
      <p:sp>
        <p:nvSpPr>
          <p:cNvPr id="5" name="Content Placeholder 4">
            <a:extLst>
              <a:ext uri="{FF2B5EF4-FFF2-40B4-BE49-F238E27FC236}">
                <a16:creationId xmlns:a16="http://schemas.microsoft.com/office/drawing/2014/main" id="{2A471398-1B75-404E-A73B-09AD8C3B6382}"/>
              </a:ext>
            </a:extLst>
          </p:cNvPr>
          <p:cNvSpPr>
            <a:spLocks noGrp="1"/>
          </p:cNvSpPr>
          <p:nvPr>
            <p:ph idx="1"/>
          </p:nvPr>
        </p:nvSpPr>
        <p:spPr>
          <a:xfrm>
            <a:off x="581191" y="2027647"/>
            <a:ext cx="11029616" cy="1676606"/>
          </a:xfrm>
        </p:spPr>
        <p:txBody>
          <a:bodyPr>
            <a:normAutofit/>
          </a:bodyPr>
          <a:lstStyle/>
          <a:p>
            <a:r>
              <a:rPr lang="en-US" sz="2000" dirty="0"/>
              <a:t>Software testing is a way to assess the quality of the software and to reduce the risk of software failure in operation.</a:t>
            </a:r>
            <a:endParaRPr lang="en-US" sz="1600" dirty="0"/>
          </a:p>
          <a:p>
            <a:r>
              <a:rPr lang="en-US" sz="2000" b="0" i="0" dirty="0">
                <a:solidFill>
                  <a:srgbClr val="333333"/>
                </a:solidFill>
                <a:effectLst/>
                <a:latin typeface="inter-regular"/>
              </a:rPr>
              <a:t> It involves testing of all components under the required services to confirm that whether it is satisfying the specified requirements or not.</a:t>
            </a:r>
            <a:endParaRPr lang="en-US" sz="1600" dirty="0"/>
          </a:p>
          <a:p>
            <a:endParaRPr lang="en-IN" sz="2000" dirty="0"/>
          </a:p>
        </p:txBody>
      </p:sp>
      <p:sp>
        <p:nvSpPr>
          <p:cNvPr id="8" name="Slide Number Placeholder 7">
            <a:extLst>
              <a:ext uri="{FF2B5EF4-FFF2-40B4-BE49-F238E27FC236}">
                <a16:creationId xmlns:a16="http://schemas.microsoft.com/office/drawing/2014/main" id="{358CB2AC-200C-4C64-9B31-B863A3C6CB9E}"/>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6" name="Title 1">
            <a:extLst>
              <a:ext uri="{FF2B5EF4-FFF2-40B4-BE49-F238E27FC236}">
                <a16:creationId xmlns:a16="http://schemas.microsoft.com/office/drawing/2014/main" id="{AFD090AC-84E8-4C9F-982E-DA3553E4F404}"/>
              </a:ext>
            </a:extLst>
          </p:cNvPr>
          <p:cNvSpPr txBox="1">
            <a:spLocks/>
          </p:cNvSpPr>
          <p:nvPr/>
        </p:nvSpPr>
        <p:spPr>
          <a:xfrm>
            <a:off x="581191" y="3178656"/>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is quality assurance ?</a:t>
            </a:r>
          </a:p>
        </p:txBody>
      </p:sp>
      <p:sp>
        <p:nvSpPr>
          <p:cNvPr id="7" name="Content Placeholder 4">
            <a:extLst>
              <a:ext uri="{FF2B5EF4-FFF2-40B4-BE49-F238E27FC236}">
                <a16:creationId xmlns:a16="http://schemas.microsoft.com/office/drawing/2014/main" id="{E26DF49F-F827-4283-843D-5653C1B29187}"/>
              </a:ext>
            </a:extLst>
          </p:cNvPr>
          <p:cNvSpPr txBox="1">
            <a:spLocks/>
          </p:cNvSpPr>
          <p:nvPr/>
        </p:nvSpPr>
        <p:spPr>
          <a:xfrm>
            <a:off x="581191" y="4255389"/>
            <a:ext cx="11029616" cy="19072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 </a:t>
            </a:r>
            <a:r>
              <a:rPr lang="en-US" sz="2000" b="0" i="0" dirty="0">
                <a:solidFill>
                  <a:srgbClr val="333333"/>
                </a:solidFill>
                <a:effectLst/>
                <a:latin typeface="inter-regular"/>
              </a:rPr>
              <a:t>Quality Assurance is the set of activities that defines the procedures and standards to develop the product.</a:t>
            </a:r>
            <a:endParaRPr lang="en-US" sz="1600" b="0" i="0" dirty="0">
              <a:solidFill>
                <a:srgbClr val="333333"/>
              </a:solidFill>
              <a:effectLst/>
              <a:latin typeface="inter-regular"/>
            </a:endParaRPr>
          </a:p>
          <a:p>
            <a:r>
              <a:rPr lang="en-US" sz="2000" b="0" i="0" dirty="0">
                <a:solidFill>
                  <a:srgbClr val="333333"/>
                </a:solidFill>
                <a:effectLst/>
                <a:latin typeface="inter-regular"/>
              </a:rPr>
              <a:t>Quality Assurance is a systematic way of creating an environment to ensure that the software product being developed meets the quality requirements.</a:t>
            </a:r>
            <a:endParaRPr lang="en-IN" sz="2000"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AE93-25AF-7DE8-4B73-1DF7044303C3}"/>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3B15ECA3-4468-328C-EA28-EB4B5EDDA8A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24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normAutofit/>
          </a:bodyPr>
          <a:lstStyle/>
          <a:p>
            <a:r>
              <a:rPr lang="en-IN" sz="3100" dirty="0"/>
              <a:t>Verification &amp; Validation</a:t>
            </a:r>
            <a:br>
              <a:rPr lang="en-IN" dirty="0"/>
            </a:b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47902669"/>
              </p:ext>
            </p:extLst>
          </p:nvPr>
        </p:nvGraphicFramePr>
        <p:xfrm>
          <a:off x="1145219" y="620254"/>
          <a:ext cx="10892107" cy="5390579"/>
        </p:xfrm>
        <a:graphic>
          <a:graphicData uri="http://schemas.openxmlformats.org/drawingml/2006/table">
            <a:tbl>
              <a:tblPr firstRow="1" bandRow="1">
                <a:tableStyleId>{5C22544A-7EE6-4342-B048-85BDC9FD1C3A}</a:tableStyleId>
              </a:tblPr>
              <a:tblGrid>
                <a:gridCol w="692459">
                  <a:extLst>
                    <a:ext uri="{9D8B030D-6E8A-4147-A177-3AD203B41FA5}">
                      <a16:colId xmlns:a16="http://schemas.microsoft.com/office/drawing/2014/main" val="20000"/>
                    </a:ext>
                  </a:extLst>
                </a:gridCol>
                <a:gridCol w="4740675">
                  <a:extLst>
                    <a:ext uri="{9D8B030D-6E8A-4147-A177-3AD203B41FA5}">
                      <a16:colId xmlns:a16="http://schemas.microsoft.com/office/drawing/2014/main" val="20001"/>
                    </a:ext>
                  </a:extLst>
                </a:gridCol>
                <a:gridCol w="5458973">
                  <a:extLst>
                    <a:ext uri="{9D8B030D-6E8A-4147-A177-3AD203B41FA5}">
                      <a16:colId xmlns:a16="http://schemas.microsoft.com/office/drawing/2014/main" val="20002"/>
                    </a:ext>
                  </a:extLst>
                </a:gridCol>
              </a:tblGrid>
              <a:tr h="689856">
                <a:tc>
                  <a:txBody>
                    <a:bodyPr/>
                    <a:lstStyle/>
                    <a:p>
                      <a:pPr fontAlgn="t"/>
                      <a:r>
                        <a:rPr lang="en-IN" dirty="0"/>
                        <a:t>Sr.No</a:t>
                      </a:r>
                    </a:p>
                  </a:txBody>
                  <a:tcPr marL="76200" marR="76200" marT="76200" marB="76200"/>
                </a:tc>
                <a:tc>
                  <a:txBody>
                    <a:bodyPr/>
                    <a:lstStyle/>
                    <a:p>
                      <a:pPr algn="ctr" fontAlgn="t"/>
                      <a:r>
                        <a:rPr lang="en-IN" dirty="0"/>
                        <a:t>Verification</a:t>
                      </a:r>
                    </a:p>
                  </a:txBody>
                  <a:tcPr marL="76200" marR="76200" marT="76200" marB="76200"/>
                </a:tc>
                <a:tc>
                  <a:txBody>
                    <a:bodyPr/>
                    <a:lstStyle/>
                    <a:p>
                      <a:pPr algn="ctr" fontAlgn="t"/>
                      <a:r>
                        <a:rPr lang="en-IN" dirty="0"/>
                        <a:t>Validation</a:t>
                      </a:r>
                    </a:p>
                  </a:txBody>
                  <a:tcPr marL="76200" marR="76200" marT="76200" marB="76200"/>
                </a:tc>
                <a:extLst>
                  <a:ext uri="{0D108BD9-81ED-4DB2-BD59-A6C34878D82A}">
                    <a16:rowId xmlns:a16="http://schemas.microsoft.com/office/drawing/2014/main" val="10000"/>
                  </a:ext>
                </a:extLst>
              </a:tr>
              <a:tr h="865096">
                <a:tc>
                  <a:txBody>
                    <a:bodyPr/>
                    <a:lstStyle/>
                    <a:p>
                      <a:pPr fontAlgn="t"/>
                      <a:r>
                        <a:rPr lang="en-IN" dirty="0"/>
                        <a:t>1</a:t>
                      </a:r>
                    </a:p>
                  </a:txBody>
                  <a:tcPr marL="76200" marR="76200" marT="76200" marB="76200"/>
                </a:tc>
                <a:tc>
                  <a:txBody>
                    <a:bodyPr/>
                    <a:lstStyle/>
                    <a:p>
                      <a:pPr fontAlgn="t"/>
                      <a:r>
                        <a:rPr lang="en-IN" dirty="0"/>
                        <a:t>Verification addresses the concern: "Are you building it right?"</a:t>
                      </a:r>
                    </a:p>
                  </a:txBody>
                  <a:tcPr marL="76200" marR="76200" marT="76200" marB="76200"/>
                </a:tc>
                <a:tc>
                  <a:txBody>
                    <a:bodyPr/>
                    <a:lstStyle/>
                    <a:p>
                      <a:pPr fontAlgn="t"/>
                      <a:r>
                        <a:rPr lang="en-IN"/>
                        <a:t>Validation addresses the concern: "Are you building the right thing?"</a:t>
                      </a:r>
                    </a:p>
                  </a:txBody>
                  <a:tcPr marL="76200" marR="76200" marT="76200" marB="76200"/>
                </a:tc>
                <a:extLst>
                  <a:ext uri="{0D108BD9-81ED-4DB2-BD59-A6C34878D82A}">
                    <a16:rowId xmlns:a16="http://schemas.microsoft.com/office/drawing/2014/main" val="10001"/>
                  </a:ext>
                </a:extLst>
              </a:tr>
              <a:tr h="697433">
                <a:tc>
                  <a:txBody>
                    <a:bodyPr/>
                    <a:lstStyle/>
                    <a:p>
                      <a:pPr fontAlgn="t"/>
                      <a:r>
                        <a:rPr lang="en-IN"/>
                        <a:t>2</a:t>
                      </a:r>
                    </a:p>
                  </a:txBody>
                  <a:tcPr marL="76200" marR="76200" marT="76200" marB="76200"/>
                </a:tc>
                <a:tc>
                  <a:txBody>
                    <a:bodyPr/>
                    <a:lstStyle/>
                    <a:p>
                      <a:pPr fontAlgn="t"/>
                      <a:r>
                        <a:rPr lang="en-IN" dirty="0"/>
                        <a:t>Ensures that the software system meets all the functionality.</a:t>
                      </a:r>
                    </a:p>
                  </a:txBody>
                  <a:tcPr marL="76200" marR="76200" marT="76200" marB="76200"/>
                </a:tc>
                <a:tc>
                  <a:txBody>
                    <a:bodyPr/>
                    <a:lstStyle/>
                    <a:p>
                      <a:pPr fontAlgn="t"/>
                      <a:r>
                        <a:rPr lang="en-IN" dirty="0"/>
                        <a:t>Ensures that the functionalities meet the intended behavior.</a:t>
                      </a:r>
                    </a:p>
                  </a:txBody>
                  <a:tcPr marL="76200" marR="76200" marT="76200" marB="76200"/>
                </a:tc>
                <a:extLst>
                  <a:ext uri="{0D108BD9-81ED-4DB2-BD59-A6C34878D82A}">
                    <a16:rowId xmlns:a16="http://schemas.microsoft.com/office/drawing/2014/main" val="10002"/>
                  </a:ext>
                </a:extLst>
              </a:tr>
              <a:tr h="787925">
                <a:tc>
                  <a:txBody>
                    <a:bodyPr/>
                    <a:lstStyle/>
                    <a:p>
                      <a:pPr fontAlgn="t"/>
                      <a:r>
                        <a:rPr lang="en-IN"/>
                        <a:t>3</a:t>
                      </a:r>
                    </a:p>
                  </a:txBody>
                  <a:tcPr marL="76200" marR="76200" marT="76200" marB="76200"/>
                </a:tc>
                <a:tc>
                  <a:txBody>
                    <a:bodyPr/>
                    <a:lstStyle/>
                    <a:p>
                      <a:pPr fontAlgn="t"/>
                      <a:r>
                        <a:rPr lang="en-IN" dirty="0"/>
                        <a:t>Verification takes place first and includes the checking for documentation, code, etc.</a:t>
                      </a:r>
                    </a:p>
                  </a:txBody>
                  <a:tcPr marL="76200" marR="76200" marT="76200" marB="76200"/>
                </a:tc>
                <a:tc>
                  <a:txBody>
                    <a:bodyPr/>
                    <a:lstStyle/>
                    <a:p>
                      <a:pPr fontAlgn="t"/>
                      <a:r>
                        <a:rPr lang="en-IN"/>
                        <a:t>Validation occurs after verification and mainly involves the checking of the overall product.</a:t>
                      </a:r>
                    </a:p>
                  </a:txBody>
                  <a:tcPr marL="76200" marR="76200" marT="76200" marB="76200"/>
                </a:tc>
                <a:extLst>
                  <a:ext uri="{0D108BD9-81ED-4DB2-BD59-A6C34878D82A}">
                    <a16:rowId xmlns:a16="http://schemas.microsoft.com/office/drawing/2014/main" val="10003"/>
                  </a:ext>
                </a:extLst>
              </a:tr>
              <a:tr h="419913">
                <a:tc>
                  <a:txBody>
                    <a:bodyPr/>
                    <a:lstStyle/>
                    <a:p>
                      <a:pPr fontAlgn="t"/>
                      <a:r>
                        <a:rPr lang="en-IN"/>
                        <a:t>4</a:t>
                      </a:r>
                    </a:p>
                  </a:txBody>
                  <a:tcPr marL="76200" marR="76200" marT="76200" marB="76200"/>
                </a:tc>
                <a:tc>
                  <a:txBody>
                    <a:bodyPr/>
                    <a:lstStyle/>
                    <a:p>
                      <a:pPr fontAlgn="t"/>
                      <a:r>
                        <a:rPr lang="en-IN" dirty="0"/>
                        <a:t>Done by Developers.</a:t>
                      </a:r>
                    </a:p>
                  </a:txBody>
                  <a:tcPr marL="76200" marR="76200" marT="76200" marB="76200"/>
                </a:tc>
                <a:tc>
                  <a:txBody>
                    <a:bodyPr/>
                    <a:lstStyle/>
                    <a:p>
                      <a:pPr fontAlgn="t"/>
                      <a:r>
                        <a:rPr lang="en-IN" dirty="0"/>
                        <a:t>Done by Testers.</a:t>
                      </a:r>
                    </a:p>
                  </a:txBody>
                  <a:tcPr marL="76200" marR="76200" marT="76200" marB="76200"/>
                </a:tc>
                <a:extLst>
                  <a:ext uri="{0D108BD9-81ED-4DB2-BD59-A6C34878D82A}">
                    <a16:rowId xmlns:a16="http://schemas.microsoft.com/office/drawing/2014/main" val="10004"/>
                  </a:ext>
                </a:extLst>
              </a:tr>
              <a:tr h="1026355">
                <a:tc>
                  <a:txBody>
                    <a:bodyPr/>
                    <a:lstStyle/>
                    <a:p>
                      <a:pPr fontAlgn="t"/>
                      <a:r>
                        <a:rPr lang="en-IN"/>
                        <a:t>5</a:t>
                      </a:r>
                    </a:p>
                  </a:txBody>
                  <a:tcPr marL="76200" marR="76200" marT="76200" marB="76200"/>
                </a:tc>
                <a:tc>
                  <a:txBody>
                    <a:bodyPr/>
                    <a:lstStyle/>
                    <a:p>
                      <a:pPr fontAlgn="t"/>
                      <a:r>
                        <a:rPr lang="en-IN" dirty="0"/>
                        <a:t>It has static activities, as it includes collecting reviews, walkthroughs, and inspections to verify a software.</a:t>
                      </a:r>
                    </a:p>
                  </a:txBody>
                  <a:tcPr marL="76200" marR="76200" marT="76200" marB="76200"/>
                </a:tc>
                <a:tc>
                  <a:txBody>
                    <a:bodyPr/>
                    <a:lstStyle/>
                    <a:p>
                      <a:pPr fontAlgn="t"/>
                      <a:r>
                        <a:rPr lang="en-IN"/>
                        <a:t>It has dynamic activities, as it includes executing the software against the requirements.</a:t>
                      </a:r>
                    </a:p>
                  </a:txBody>
                  <a:tcPr marL="76200" marR="76200" marT="76200" marB="76200"/>
                </a:tc>
                <a:extLst>
                  <a:ext uri="{0D108BD9-81ED-4DB2-BD59-A6C34878D82A}">
                    <a16:rowId xmlns:a16="http://schemas.microsoft.com/office/drawing/2014/main" val="10005"/>
                  </a:ext>
                </a:extLst>
              </a:tr>
              <a:tr h="893587">
                <a:tc>
                  <a:txBody>
                    <a:bodyPr/>
                    <a:lstStyle/>
                    <a:p>
                      <a:pPr fontAlgn="t"/>
                      <a:r>
                        <a:rPr lang="en-IN"/>
                        <a:t>6</a:t>
                      </a:r>
                    </a:p>
                  </a:txBody>
                  <a:tcPr marL="76200" marR="76200" marT="76200" marB="76200"/>
                </a:tc>
                <a:tc>
                  <a:txBody>
                    <a:bodyPr/>
                    <a:lstStyle/>
                    <a:p>
                      <a:pPr fontAlgn="t"/>
                      <a:r>
                        <a:rPr lang="en-IN" dirty="0"/>
                        <a:t>It is an objective process, and no subjective decision should be needed to verify a software.</a:t>
                      </a:r>
                    </a:p>
                  </a:txBody>
                  <a:tcPr marL="76200" marR="76200" marT="76200" marB="76200"/>
                </a:tc>
                <a:tc>
                  <a:txBody>
                    <a:bodyPr/>
                    <a:lstStyle/>
                    <a:p>
                      <a:pPr fontAlgn="t"/>
                      <a:r>
                        <a:rPr lang="en-IN" dirty="0"/>
                        <a:t>It is a subjective process and involves subjective decisions on how well a software works.</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905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32FF48-F90A-499E-B935-FDDB4E4F2077}"/>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7" name="Picture 6">
            <a:extLst>
              <a:ext uri="{FF2B5EF4-FFF2-40B4-BE49-F238E27FC236}">
                <a16:creationId xmlns:a16="http://schemas.microsoft.com/office/drawing/2014/main" id="{B9704D59-FCA6-41D2-B2F6-64262BB6B5CD}"/>
              </a:ext>
            </a:extLst>
          </p:cNvPr>
          <p:cNvPicPr>
            <a:picLocks noChangeAspect="1"/>
          </p:cNvPicPr>
          <p:nvPr/>
        </p:nvPicPr>
        <p:blipFill>
          <a:blip r:embed="rId3"/>
          <a:stretch>
            <a:fillRect/>
          </a:stretch>
        </p:blipFill>
        <p:spPr>
          <a:xfrm>
            <a:off x="379174" y="692631"/>
            <a:ext cx="10736676" cy="5731283"/>
          </a:xfrm>
          <a:prstGeom prst="rect">
            <a:avLst/>
          </a:prstGeom>
        </p:spPr>
      </p:pic>
      <p:sp>
        <p:nvSpPr>
          <p:cNvPr id="24" name="TextBox 23">
            <a:extLst>
              <a:ext uri="{FF2B5EF4-FFF2-40B4-BE49-F238E27FC236}">
                <a16:creationId xmlns:a16="http://schemas.microsoft.com/office/drawing/2014/main" id="{DE9ABC60-9BFC-4062-8B08-5FC33FB25B55}"/>
              </a:ext>
            </a:extLst>
          </p:cNvPr>
          <p:cNvSpPr txBox="1"/>
          <p:nvPr/>
        </p:nvSpPr>
        <p:spPr>
          <a:xfrm>
            <a:off x="7195585" y="813240"/>
            <a:ext cx="523653" cy="369332"/>
          </a:xfrm>
          <a:prstGeom prst="rect">
            <a:avLst/>
          </a:prstGeom>
          <a:noFill/>
        </p:spPr>
        <p:txBody>
          <a:bodyPr wrap="square">
            <a:spAutoFit/>
          </a:bodyPr>
          <a:lstStyle/>
          <a:p>
            <a:r>
              <a:rPr lang="en-US" sz="1800" baseline="30000" dirty="0"/>
              <a:t>[3]</a:t>
            </a:r>
            <a:endParaRPr lang="en-IN" dirty="0"/>
          </a:p>
        </p:txBody>
      </p:sp>
    </p:spTree>
    <p:extLst>
      <p:ext uri="{BB962C8B-B14F-4D97-AF65-F5344CB8AC3E}">
        <p14:creationId xmlns:p14="http://schemas.microsoft.com/office/powerpoint/2010/main" val="288231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692631"/>
            <a:ext cx="11029616" cy="1188720"/>
          </a:xfrm>
        </p:spPr>
        <p:txBody>
          <a:bodyPr/>
          <a:lstStyle/>
          <a:p>
            <a:r>
              <a:rPr lang="en-US" dirty="0"/>
              <a:t>White-box testing</a:t>
            </a:r>
          </a:p>
        </p:txBody>
      </p:sp>
      <p:sp>
        <p:nvSpPr>
          <p:cNvPr id="5" name="Content Placeholder 4">
            <a:extLst>
              <a:ext uri="{FF2B5EF4-FFF2-40B4-BE49-F238E27FC236}">
                <a16:creationId xmlns:a16="http://schemas.microsoft.com/office/drawing/2014/main" id="{2A471398-1B75-404E-A73B-09AD8C3B6382}"/>
              </a:ext>
            </a:extLst>
          </p:cNvPr>
          <p:cNvSpPr>
            <a:spLocks noGrp="1"/>
          </p:cNvSpPr>
          <p:nvPr>
            <p:ph idx="1"/>
          </p:nvPr>
        </p:nvSpPr>
        <p:spPr>
          <a:xfrm>
            <a:off x="581191" y="1729923"/>
            <a:ext cx="11029616" cy="1510427"/>
          </a:xfrm>
        </p:spPr>
        <p:txBody>
          <a:bodyPr>
            <a:normAutofit/>
          </a:bodyPr>
          <a:lstStyle/>
          <a:p>
            <a:r>
              <a:rPr lang="en-US" sz="1900" dirty="0">
                <a:solidFill>
                  <a:srgbClr val="333333"/>
                </a:solidFill>
                <a:latin typeface="inter-regular"/>
              </a:rPr>
              <a:t>White-box testing is also known as structural testing, glass-box testing, transparent-box testing, or clear-box testing. This kind of testing is executed at the unit level and is based on the internal code structure.</a:t>
            </a:r>
            <a:endParaRPr lang="en-US" sz="1900" baseline="30000" dirty="0">
              <a:solidFill>
                <a:srgbClr val="333333"/>
              </a:solidFill>
              <a:latin typeface="inter-regular"/>
            </a:endParaRPr>
          </a:p>
          <a:p>
            <a:r>
              <a:rPr lang="en-US" sz="1900" dirty="0">
                <a:solidFill>
                  <a:srgbClr val="333333"/>
                </a:solidFill>
                <a:latin typeface="inter-regular"/>
              </a:rPr>
              <a:t>The test cases are designed based on the internal perspective of the system and programming skills such as code statements, conditions, branches, paths, etc.</a:t>
            </a:r>
          </a:p>
        </p:txBody>
      </p:sp>
      <p:sp>
        <p:nvSpPr>
          <p:cNvPr id="6" name="Title 1">
            <a:extLst>
              <a:ext uri="{FF2B5EF4-FFF2-40B4-BE49-F238E27FC236}">
                <a16:creationId xmlns:a16="http://schemas.microsoft.com/office/drawing/2014/main" id="{AFD090AC-84E8-4C9F-982E-DA3553E4F404}"/>
              </a:ext>
            </a:extLst>
          </p:cNvPr>
          <p:cNvSpPr txBox="1">
            <a:spLocks/>
          </p:cNvSpPr>
          <p:nvPr/>
        </p:nvSpPr>
        <p:spPr>
          <a:xfrm>
            <a:off x="581191" y="2912841"/>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t>Black-box testing</a:t>
            </a:r>
          </a:p>
        </p:txBody>
      </p:sp>
      <p:sp>
        <p:nvSpPr>
          <p:cNvPr id="7" name="Content Placeholder 4">
            <a:extLst>
              <a:ext uri="{FF2B5EF4-FFF2-40B4-BE49-F238E27FC236}">
                <a16:creationId xmlns:a16="http://schemas.microsoft.com/office/drawing/2014/main" id="{E26DF49F-F827-4283-843D-5653C1B29187}"/>
              </a:ext>
            </a:extLst>
          </p:cNvPr>
          <p:cNvSpPr txBox="1">
            <a:spLocks/>
          </p:cNvSpPr>
          <p:nvPr/>
        </p:nvSpPr>
        <p:spPr>
          <a:xfrm>
            <a:off x="581191" y="4202229"/>
            <a:ext cx="11029616" cy="1907286"/>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100" dirty="0">
                <a:solidFill>
                  <a:srgbClr val="333333"/>
                </a:solidFill>
                <a:latin typeface="inter-regular"/>
              </a:rPr>
              <a:t>Black-box testing is also known as behavioral testing, specification-based testing, or input-output testing. </a:t>
            </a:r>
          </a:p>
          <a:p>
            <a:r>
              <a:rPr lang="en-US" sz="2100" dirty="0">
                <a:solidFill>
                  <a:srgbClr val="333333"/>
                </a:solidFill>
                <a:latin typeface="inter-regular"/>
              </a:rPr>
              <a:t>It is a testing method where testers, without looking at the internal code structure, test the functionality of the software.</a:t>
            </a:r>
          </a:p>
          <a:p>
            <a:r>
              <a:rPr lang="en-US" sz="2100" dirty="0">
                <a:solidFill>
                  <a:srgbClr val="333333"/>
                </a:solidFill>
                <a:latin typeface="inter-regular"/>
              </a:rPr>
              <a:t>Black-box testing is again divided into two different types of testing: Functional Testing and Non-Functional Testing.</a:t>
            </a:r>
            <a:endParaRPr lang="en-IN" sz="2100" dirty="0">
              <a:solidFill>
                <a:srgbClr val="333333"/>
              </a:solidFill>
              <a:latin typeface="inter-regular"/>
            </a:endParaRPr>
          </a:p>
        </p:txBody>
      </p:sp>
      <p:sp>
        <p:nvSpPr>
          <p:cNvPr id="8" name="Slide Number Placeholder 7">
            <a:extLst>
              <a:ext uri="{FF2B5EF4-FFF2-40B4-BE49-F238E27FC236}">
                <a16:creationId xmlns:a16="http://schemas.microsoft.com/office/drawing/2014/main" id="{358CB2AC-200C-4C64-9B31-B863A3C6CB9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424534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1A2B-4E90-290B-BB96-D3FAC3A8BA36}"/>
              </a:ext>
            </a:extLst>
          </p:cNvPr>
          <p:cNvSpPr>
            <a:spLocks noGrp="1"/>
          </p:cNvSpPr>
          <p:nvPr>
            <p:ph type="title"/>
          </p:nvPr>
        </p:nvSpPr>
        <p:spPr>
          <a:xfrm>
            <a:off x="1097280" y="0"/>
            <a:ext cx="10058400" cy="2604775"/>
          </a:xfrm>
        </p:spPr>
        <p:txBody>
          <a:bodyPr>
            <a:normAutofit fontScale="90000"/>
          </a:bodyPr>
          <a:lstStyle/>
          <a:p>
            <a:br>
              <a:rPr lang="en-US" sz="2400" b="1" dirty="0">
                <a:latin typeface="+mn-lt"/>
              </a:rPr>
            </a:br>
            <a:br>
              <a:rPr lang="en-US" sz="2400" b="1" dirty="0">
                <a:latin typeface="+mn-lt"/>
              </a:rPr>
            </a:br>
            <a:br>
              <a:rPr lang="en-US" sz="2400" b="1" dirty="0">
                <a:latin typeface="+mn-lt"/>
              </a:rPr>
            </a:br>
            <a:r>
              <a:rPr lang="en-US" sz="2400" b="1" dirty="0">
                <a:latin typeface="+mn-lt"/>
              </a:rPr>
              <a:t>Statement coverage</a:t>
            </a:r>
            <a:br>
              <a:rPr lang="en-US" sz="2400" b="1" dirty="0">
                <a:latin typeface="+mn-lt"/>
              </a:rPr>
            </a:br>
            <a:r>
              <a:rPr lang="en-US" sz="1300" b="0" i="1" dirty="0">
                <a:solidFill>
                  <a:srgbClr val="273239"/>
                </a:solidFill>
                <a:effectLst/>
                <a:latin typeface="+mn-lt"/>
              </a:rPr>
              <a:t>Read A</a:t>
            </a:r>
            <a:br>
              <a:rPr lang="en-US" sz="1300" dirty="0">
                <a:latin typeface="+mn-lt"/>
              </a:rPr>
            </a:br>
            <a:r>
              <a:rPr lang="en-US" sz="1300" b="0" i="1" dirty="0">
                <a:solidFill>
                  <a:srgbClr val="273239"/>
                </a:solidFill>
                <a:effectLst/>
                <a:latin typeface="+mn-lt"/>
              </a:rPr>
              <a:t>Read B</a:t>
            </a:r>
            <a:br>
              <a:rPr lang="en-US" sz="1300" dirty="0">
                <a:latin typeface="+mn-lt"/>
              </a:rPr>
            </a:br>
            <a:r>
              <a:rPr lang="en-US" sz="1300" b="0" i="1" dirty="0">
                <a:solidFill>
                  <a:srgbClr val="273239"/>
                </a:solidFill>
                <a:effectLst/>
                <a:latin typeface="+mn-lt"/>
              </a:rPr>
              <a:t>if A &gt; B</a:t>
            </a:r>
            <a:br>
              <a:rPr lang="en-US" sz="1300" dirty="0">
                <a:latin typeface="+mn-lt"/>
              </a:rPr>
            </a:br>
            <a:r>
              <a:rPr lang="en-US" sz="1300" b="0" i="1" dirty="0">
                <a:solidFill>
                  <a:srgbClr val="273239"/>
                </a:solidFill>
                <a:effectLst/>
                <a:latin typeface="+mn-lt"/>
              </a:rPr>
              <a:t>   Print “A is greater than B”</a:t>
            </a:r>
            <a:br>
              <a:rPr lang="en-US" sz="1300" dirty="0">
                <a:latin typeface="+mn-lt"/>
              </a:rPr>
            </a:br>
            <a:r>
              <a:rPr lang="en-US" sz="1300" b="0" i="1" dirty="0">
                <a:solidFill>
                  <a:srgbClr val="273239"/>
                </a:solidFill>
                <a:effectLst/>
                <a:latin typeface="+mn-lt"/>
              </a:rPr>
              <a:t>else</a:t>
            </a:r>
            <a:br>
              <a:rPr lang="en-US" sz="1300" dirty="0">
                <a:latin typeface="+mn-lt"/>
              </a:rPr>
            </a:br>
            <a:r>
              <a:rPr lang="en-US" sz="1300" b="0" i="1" dirty="0">
                <a:solidFill>
                  <a:srgbClr val="273239"/>
                </a:solidFill>
                <a:effectLst/>
                <a:latin typeface="+mn-lt"/>
              </a:rPr>
              <a:t>    Print “B is greater than A”</a:t>
            </a:r>
            <a:br>
              <a:rPr lang="en-US" sz="1300" dirty="0">
                <a:latin typeface="+mn-lt"/>
              </a:rPr>
            </a:br>
            <a:r>
              <a:rPr lang="en-US" sz="1300" b="0" i="1" dirty="0">
                <a:solidFill>
                  <a:srgbClr val="273239"/>
                </a:solidFill>
                <a:effectLst/>
                <a:latin typeface="+mn-lt"/>
              </a:rPr>
              <a:t>endif</a:t>
            </a:r>
            <a:br>
              <a:rPr lang="en-US" sz="1300" dirty="0">
                <a:latin typeface="+mn-lt"/>
              </a:rPr>
            </a:br>
            <a:br>
              <a:rPr lang="en-US" sz="2400" b="1" dirty="0"/>
            </a:br>
            <a:br>
              <a:rPr lang="en-US" sz="2400" b="1" dirty="0"/>
            </a:br>
            <a:br>
              <a:rPr lang="en-US" sz="2400" b="1" dirty="0"/>
            </a:br>
            <a:endParaRPr lang="en-US" sz="2400" b="1" dirty="0"/>
          </a:p>
        </p:txBody>
      </p:sp>
      <p:sp>
        <p:nvSpPr>
          <p:cNvPr id="3" name="Text Placeholder 2">
            <a:extLst>
              <a:ext uri="{FF2B5EF4-FFF2-40B4-BE49-F238E27FC236}">
                <a16:creationId xmlns:a16="http://schemas.microsoft.com/office/drawing/2014/main" id="{B72DEA1B-9207-9A7C-D07E-30DF606EA2C6}"/>
              </a:ext>
            </a:extLst>
          </p:cNvPr>
          <p:cNvSpPr>
            <a:spLocks noGrp="1"/>
          </p:cNvSpPr>
          <p:nvPr>
            <p:ph type="body" idx="1"/>
          </p:nvPr>
        </p:nvSpPr>
        <p:spPr>
          <a:xfrm>
            <a:off x="1097280" y="2876365"/>
            <a:ext cx="4937760" cy="338682"/>
          </a:xfrm>
        </p:spPr>
        <p:txBody>
          <a:bodyPr>
            <a:normAutofit fontScale="92500" lnSpcReduction="10000"/>
          </a:bodyPr>
          <a:lstStyle/>
          <a:p>
            <a:r>
              <a:rPr lang="en-US" dirty="0"/>
              <a:t>CASE 1:- </a:t>
            </a:r>
          </a:p>
        </p:txBody>
      </p:sp>
      <p:sp>
        <p:nvSpPr>
          <p:cNvPr id="4" name="Content Placeholder 3">
            <a:extLst>
              <a:ext uri="{FF2B5EF4-FFF2-40B4-BE49-F238E27FC236}">
                <a16:creationId xmlns:a16="http://schemas.microsoft.com/office/drawing/2014/main" id="{0C29E384-9068-BE9D-2846-F4C690E0F560}"/>
              </a:ext>
            </a:extLst>
          </p:cNvPr>
          <p:cNvSpPr>
            <a:spLocks noGrp="1"/>
          </p:cNvSpPr>
          <p:nvPr>
            <p:ph sz="half" idx="2"/>
          </p:nvPr>
        </p:nvSpPr>
        <p:spPr>
          <a:xfrm>
            <a:off x="1097280" y="3355757"/>
            <a:ext cx="4937760" cy="2604777"/>
          </a:xfrm>
        </p:spPr>
        <p:txBody>
          <a:bodyPr>
            <a:normAutofit fontScale="92500" lnSpcReduction="20000"/>
          </a:bodyPr>
          <a:lstStyle/>
          <a:p>
            <a:pPr algn="l" rtl="0" fontAlgn="base"/>
            <a:r>
              <a:rPr lang="en-US" b="0" i="1" dirty="0">
                <a:solidFill>
                  <a:srgbClr val="273239"/>
                </a:solidFill>
                <a:effectLst/>
                <a:latin typeface="Nunito" pitchFamily="2" charset="0"/>
              </a:rPr>
              <a:t>If A = 7, B= 3</a:t>
            </a:r>
          </a:p>
          <a:p>
            <a:pPr algn="l" rtl="0" fontAlgn="base"/>
            <a:r>
              <a:rPr lang="en-US" b="1" i="1" dirty="0">
                <a:solidFill>
                  <a:srgbClr val="273239"/>
                </a:solidFill>
                <a:effectLst/>
                <a:latin typeface="Nunito" pitchFamily="2" charset="0"/>
              </a:rPr>
              <a:t>No of statements Executed= </a:t>
            </a:r>
            <a:r>
              <a:rPr lang="en-US" b="0" i="1" dirty="0">
                <a:solidFill>
                  <a:srgbClr val="273239"/>
                </a:solidFill>
                <a:effectLst/>
                <a:latin typeface="Nunito" pitchFamily="2" charset="0"/>
              </a:rPr>
              <a:t>5</a:t>
            </a:r>
          </a:p>
          <a:p>
            <a:pPr algn="l" rtl="0" fontAlgn="base"/>
            <a:r>
              <a:rPr lang="en-US" b="1" i="1" dirty="0">
                <a:solidFill>
                  <a:srgbClr val="273239"/>
                </a:solidFill>
                <a:effectLst/>
                <a:latin typeface="Nunito" pitchFamily="2" charset="0"/>
              </a:rPr>
              <a:t>Total statements=</a:t>
            </a:r>
            <a:r>
              <a:rPr lang="en-US" b="0" i="1" dirty="0">
                <a:solidFill>
                  <a:srgbClr val="273239"/>
                </a:solidFill>
                <a:effectLst/>
                <a:latin typeface="Nunito" pitchFamily="2" charset="0"/>
              </a:rPr>
              <a:t> 7</a:t>
            </a:r>
          </a:p>
          <a:p>
            <a:pPr algn="l" rtl="0" fontAlgn="base"/>
            <a:r>
              <a:rPr lang="en-US" b="1" i="1" dirty="0">
                <a:solidFill>
                  <a:srgbClr val="273239"/>
                </a:solidFill>
                <a:effectLst/>
                <a:latin typeface="Nunito" pitchFamily="2" charset="0"/>
              </a:rPr>
              <a:t>Statement coverage= </a:t>
            </a:r>
            <a:r>
              <a:rPr lang="en-US" b="0" i="1" dirty="0">
                <a:solidFill>
                  <a:srgbClr val="273239"/>
                </a:solidFill>
                <a:effectLst/>
                <a:latin typeface="Nunito" pitchFamily="2" charset="0"/>
              </a:rPr>
              <a:t>5 / 7 * 100 </a:t>
            </a:r>
            <a:br>
              <a:rPr lang="en-US" b="0" i="1" dirty="0">
                <a:solidFill>
                  <a:srgbClr val="273239"/>
                </a:solidFill>
                <a:effectLst/>
                <a:latin typeface="Nunito" pitchFamily="2" charset="0"/>
              </a:rPr>
            </a:br>
            <a:r>
              <a:rPr lang="en-US" b="0" i="1" dirty="0">
                <a:solidFill>
                  <a:srgbClr val="273239"/>
                </a:solidFill>
                <a:effectLst/>
                <a:latin typeface="Nunito" pitchFamily="2" charset="0"/>
              </a:rPr>
              <a:t>                                 = 71.00 %</a:t>
            </a:r>
          </a:p>
          <a:p>
            <a:br>
              <a:rPr lang="en-US" dirty="0"/>
            </a:br>
            <a:endParaRPr lang="en-US" dirty="0"/>
          </a:p>
        </p:txBody>
      </p:sp>
      <p:sp>
        <p:nvSpPr>
          <p:cNvPr id="5" name="Text Placeholder 4">
            <a:extLst>
              <a:ext uri="{FF2B5EF4-FFF2-40B4-BE49-F238E27FC236}">
                <a16:creationId xmlns:a16="http://schemas.microsoft.com/office/drawing/2014/main" id="{908095C0-E19E-741C-7C76-19E0F3D1896E}"/>
              </a:ext>
            </a:extLst>
          </p:cNvPr>
          <p:cNvSpPr>
            <a:spLocks noGrp="1"/>
          </p:cNvSpPr>
          <p:nvPr>
            <p:ph type="body" sz="quarter" idx="3"/>
          </p:nvPr>
        </p:nvSpPr>
        <p:spPr>
          <a:xfrm>
            <a:off x="6217920" y="2805344"/>
            <a:ext cx="4937760" cy="550413"/>
          </a:xfrm>
        </p:spPr>
        <p:txBody>
          <a:bodyPr>
            <a:normAutofit fontScale="92500" lnSpcReduction="10000"/>
          </a:bodyPr>
          <a:lstStyle/>
          <a:p>
            <a:r>
              <a:rPr lang="en-US" dirty="0"/>
              <a:t>CASE 2:- </a:t>
            </a:r>
          </a:p>
          <a:p>
            <a:endParaRPr lang="en-US" dirty="0"/>
          </a:p>
        </p:txBody>
      </p:sp>
      <p:sp>
        <p:nvSpPr>
          <p:cNvPr id="6" name="Content Placeholder 5">
            <a:extLst>
              <a:ext uri="{FF2B5EF4-FFF2-40B4-BE49-F238E27FC236}">
                <a16:creationId xmlns:a16="http://schemas.microsoft.com/office/drawing/2014/main" id="{937C6031-93CF-D6B8-A3E5-44B1398B35C9}"/>
              </a:ext>
            </a:extLst>
          </p:cNvPr>
          <p:cNvSpPr>
            <a:spLocks noGrp="1"/>
          </p:cNvSpPr>
          <p:nvPr>
            <p:ph sz="quarter" idx="4"/>
          </p:nvPr>
        </p:nvSpPr>
        <p:spPr>
          <a:xfrm>
            <a:off x="6217920" y="3355758"/>
            <a:ext cx="4937760" cy="2604775"/>
          </a:xfrm>
        </p:spPr>
        <p:txBody>
          <a:bodyPr>
            <a:normAutofit fontScale="92500" lnSpcReduction="20000"/>
          </a:bodyPr>
          <a:lstStyle/>
          <a:p>
            <a:pPr algn="l" rtl="0" fontAlgn="base"/>
            <a:br>
              <a:rPr lang="en-US" b="0" i="1" dirty="0">
                <a:solidFill>
                  <a:srgbClr val="273239"/>
                </a:solidFill>
                <a:effectLst/>
                <a:latin typeface="Nunito" pitchFamily="2" charset="0"/>
              </a:rPr>
            </a:br>
            <a:r>
              <a:rPr lang="en-US" b="0" i="1" dirty="0">
                <a:solidFill>
                  <a:srgbClr val="273239"/>
                </a:solidFill>
                <a:effectLst/>
                <a:latin typeface="Nunito" pitchFamily="2" charset="0"/>
              </a:rPr>
              <a:t>If A = 4, B= 8</a:t>
            </a:r>
          </a:p>
          <a:p>
            <a:pPr algn="l" rtl="0" fontAlgn="base"/>
            <a:r>
              <a:rPr lang="en-US" b="1" i="1" dirty="0">
                <a:solidFill>
                  <a:srgbClr val="273239"/>
                </a:solidFill>
                <a:effectLst/>
                <a:latin typeface="Nunito" pitchFamily="2" charset="0"/>
              </a:rPr>
              <a:t>No of statements Executed=</a:t>
            </a:r>
            <a:r>
              <a:rPr lang="en-US" b="0" i="1" dirty="0">
                <a:solidFill>
                  <a:srgbClr val="273239"/>
                </a:solidFill>
                <a:effectLst/>
                <a:latin typeface="Nunito" pitchFamily="2" charset="0"/>
              </a:rPr>
              <a:t> 6</a:t>
            </a:r>
          </a:p>
          <a:p>
            <a:pPr algn="l" rtl="0" fontAlgn="base"/>
            <a:r>
              <a:rPr lang="en-US" b="1" i="1" dirty="0">
                <a:solidFill>
                  <a:srgbClr val="273239"/>
                </a:solidFill>
                <a:effectLst/>
                <a:latin typeface="Nunito" pitchFamily="2" charset="0"/>
              </a:rPr>
              <a:t>Total statements=</a:t>
            </a:r>
            <a:r>
              <a:rPr lang="en-US" b="0" i="1" dirty="0">
                <a:solidFill>
                  <a:srgbClr val="273239"/>
                </a:solidFill>
                <a:effectLst/>
                <a:latin typeface="Nunito" pitchFamily="2" charset="0"/>
              </a:rPr>
              <a:t> 7</a:t>
            </a:r>
          </a:p>
          <a:p>
            <a:pPr algn="l" rtl="0" fontAlgn="base"/>
            <a:r>
              <a:rPr lang="en-US" b="1" i="1" dirty="0">
                <a:solidFill>
                  <a:srgbClr val="273239"/>
                </a:solidFill>
                <a:effectLst/>
                <a:latin typeface="Nunito" pitchFamily="2" charset="0"/>
              </a:rPr>
              <a:t>Statement coverage=</a:t>
            </a:r>
            <a:r>
              <a:rPr lang="en-US" b="0" i="1" dirty="0">
                <a:solidFill>
                  <a:srgbClr val="273239"/>
                </a:solidFill>
                <a:effectLst/>
                <a:latin typeface="Nunito" pitchFamily="2" charset="0"/>
              </a:rPr>
              <a:t> 6 / 7 * 100 </a:t>
            </a:r>
            <a:br>
              <a:rPr lang="en-US" b="0" i="1" dirty="0">
                <a:solidFill>
                  <a:srgbClr val="273239"/>
                </a:solidFill>
                <a:effectLst/>
                <a:latin typeface="Nunito" pitchFamily="2" charset="0"/>
              </a:rPr>
            </a:br>
            <a:r>
              <a:rPr lang="en-US" b="0" i="1" dirty="0">
                <a:solidFill>
                  <a:srgbClr val="273239"/>
                </a:solidFill>
                <a:effectLst/>
                <a:latin typeface="Nunito" pitchFamily="2" charset="0"/>
              </a:rPr>
              <a:t>                                 = 85.20 %</a:t>
            </a:r>
          </a:p>
          <a:p>
            <a:br>
              <a:rPr lang="en-US" dirty="0"/>
            </a:br>
            <a:endParaRPr lang="en-US" dirty="0"/>
          </a:p>
        </p:txBody>
      </p:sp>
    </p:spTree>
    <p:extLst>
      <p:ext uri="{BB962C8B-B14F-4D97-AF65-F5344CB8AC3E}">
        <p14:creationId xmlns:p14="http://schemas.microsoft.com/office/powerpoint/2010/main" val="358708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5258-8879-5AEE-E3BA-5D01D75625DA}"/>
              </a:ext>
            </a:extLst>
          </p:cNvPr>
          <p:cNvSpPr>
            <a:spLocks noGrp="1"/>
          </p:cNvSpPr>
          <p:nvPr>
            <p:ph type="title"/>
          </p:nvPr>
        </p:nvSpPr>
        <p:spPr>
          <a:xfrm>
            <a:off x="1097280" y="286603"/>
            <a:ext cx="10058400" cy="702303"/>
          </a:xfrm>
        </p:spPr>
        <p:txBody>
          <a:bodyPr>
            <a:normAutofit fontScale="90000"/>
          </a:bodyPr>
          <a:lstStyle/>
          <a:p>
            <a:r>
              <a:rPr lang="en-US" dirty="0"/>
              <a:t>Cyclomatic Complexity</a:t>
            </a:r>
          </a:p>
        </p:txBody>
      </p:sp>
      <p:sp>
        <p:nvSpPr>
          <p:cNvPr id="4" name="Rectangle 1">
            <a:extLst>
              <a:ext uri="{FF2B5EF4-FFF2-40B4-BE49-F238E27FC236}">
                <a16:creationId xmlns:a16="http://schemas.microsoft.com/office/drawing/2014/main" id="{14BED1E0-3416-0338-A96B-EE46E41A4666}"/>
              </a:ext>
            </a:extLst>
          </p:cNvPr>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BCEC52B-7061-6F8D-6165-165B43468CA7}"/>
              </a:ext>
            </a:extLst>
          </p:cNvPr>
          <p:cNvSpPr>
            <a:spLocks noGrp="1" noChangeArrowheads="1"/>
          </p:cNvSpPr>
          <p:nvPr>
            <p:ph idx="1"/>
          </p:nvPr>
        </p:nvSpPr>
        <p:spPr bwMode="auto">
          <a:xfrm>
            <a:off x="848706" y="1529474"/>
            <a:ext cx="3741049" cy="449608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onsolas" panose="020B0609020204030204" pitchFamily="49" charset="0"/>
              </a:rPr>
              <a:t>A = 10</a:t>
            </a:r>
            <a:br>
              <a:rPr kumimoji="0" lang="en-US" altLang="en-US" sz="3200" b="0" i="0" u="none" strike="noStrike" cap="none" normalizeH="0" baseline="0" dirty="0">
                <a:ln>
                  <a:noFill/>
                </a:ln>
                <a:solidFill>
                  <a:schemeClr val="tx1"/>
                </a:solidFill>
                <a:effectLst/>
                <a:latin typeface="Consolas" panose="020B0609020204030204" pitchFamily="49" charset="0"/>
              </a:rPr>
            </a:br>
            <a:r>
              <a:rPr kumimoji="0" lang="en-US" altLang="en-US" sz="3200" b="0" i="0" u="none" strike="noStrike" cap="none" normalizeH="0" baseline="0" dirty="0">
                <a:ln>
                  <a:noFill/>
                </a:ln>
                <a:solidFill>
                  <a:schemeClr val="tx1"/>
                </a:solidFill>
                <a:effectLst/>
                <a:latin typeface="Consolas" panose="020B0609020204030204" pitchFamily="49" charset="0"/>
              </a:rPr>
              <a:t>IF B &gt; C THEN</a:t>
            </a:r>
            <a:br>
              <a:rPr kumimoji="0" lang="en-US" altLang="en-US" sz="3200" b="0" i="0" u="none" strike="noStrike" cap="none" normalizeH="0" baseline="0" dirty="0">
                <a:ln>
                  <a:noFill/>
                </a:ln>
                <a:solidFill>
                  <a:schemeClr val="tx1"/>
                </a:solidFill>
                <a:effectLst/>
                <a:latin typeface="Consolas" panose="020B0609020204030204" pitchFamily="49" charset="0"/>
              </a:rPr>
            </a:br>
            <a:r>
              <a:rPr kumimoji="0" lang="en-US" altLang="en-US" sz="3200" b="0" i="0" u="none" strike="noStrike" cap="none" normalizeH="0" baseline="0" dirty="0">
                <a:ln>
                  <a:noFill/>
                </a:ln>
                <a:solidFill>
                  <a:schemeClr val="tx1"/>
                </a:solidFill>
                <a:effectLst/>
                <a:latin typeface="Consolas" panose="020B0609020204030204" pitchFamily="49" charset="0"/>
              </a:rPr>
              <a:t>A = B</a:t>
            </a:r>
            <a:br>
              <a:rPr kumimoji="0" lang="en-US" altLang="en-US" sz="3200" b="0" i="0" u="none" strike="noStrike" cap="none" normalizeH="0" baseline="0" dirty="0">
                <a:ln>
                  <a:noFill/>
                </a:ln>
                <a:solidFill>
                  <a:schemeClr val="tx1"/>
                </a:solidFill>
                <a:effectLst/>
                <a:latin typeface="Consolas" panose="020B0609020204030204" pitchFamily="49" charset="0"/>
              </a:rPr>
            </a:br>
            <a:r>
              <a:rPr kumimoji="0" lang="en-US" altLang="en-US" sz="3200" b="0" i="0" u="none" strike="noStrike" cap="none" normalizeH="0" baseline="0" dirty="0">
                <a:ln>
                  <a:noFill/>
                </a:ln>
                <a:solidFill>
                  <a:schemeClr val="tx1"/>
                </a:solidFill>
                <a:effectLst/>
                <a:latin typeface="Consolas" panose="020B0609020204030204" pitchFamily="49" charset="0"/>
              </a:rPr>
              <a:t>ELSE</a:t>
            </a:r>
            <a:br>
              <a:rPr kumimoji="0" lang="en-US" altLang="en-US" sz="3200" b="0" i="0" u="none" strike="noStrike" cap="none" normalizeH="0" baseline="0" dirty="0">
                <a:ln>
                  <a:noFill/>
                </a:ln>
                <a:solidFill>
                  <a:schemeClr val="tx1"/>
                </a:solidFill>
                <a:effectLst/>
                <a:latin typeface="Consolas" panose="020B0609020204030204" pitchFamily="49" charset="0"/>
              </a:rPr>
            </a:br>
            <a:r>
              <a:rPr kumimoji="0" lang="en-US" altLang="en-US" sz="3200" b="0" i="0" u="none" strike="noStrike" cap="none" normalizeH="0" baseline="0" dirty="0">
                <a:ln>
                  <a:noFill/>
                </a:ln>
                <a:solidFill>
                  <a:schemeClr val="tx1"/>
                </a:solidFill>
                <a:effectLst/>
                <a:latin typeface="Consolas" panose="020B0609020204030204" pitchFamily="49" charset="0"/>
              </a:rPr>
              <a:t>A = C</a:t>
            </a:r>
            <a:br>
              <a:rPr kumimoji="0" lang="en-US" altLang="en-US" sz="3200" b="0" i="0" u="none" strike="noStrike" cap="none" normalizeH="0" baseline="0" dirty="0">
                <a:ln>
                  <a:noFill/>
                </a:ln>
                <a:solidFill>
                  <a:schemeClr val="tx1"/>
                </a:solidFill>
                <a:effectLst/>
                <a:latin typeface="Consolas" panose="020B0609020204030204" pitchFamily="49" charset="0"/>
              </a:rPr>
            </a:br>
            <a:r>
              <a:rPr kumimoji="0" lang="en-US" altLang="en-US" sz="3200" b="0" i="0" u="none" strike="noStrike" cap="none" normalizeH="0" baseline="0" dirty="0">
                <a:ln>
                  <a:noFill/>
                </a:ln>
                <a:solidFill>
                  <a:schemeClr val="tx1"/>
                </a:solidFill>
                <a:effectLst/>
                <a:latin typeface="Consolas" panose="020B0609020204030204" pitchFamily="49" charset="0"/>
              </a:rPr>
              <a:t>ENDIF</a:t>
            </a:r>
            <a:br>
              <a:rPr kumimoji="0" lang="en-US" altLang="en-US" sz="3200" b="0" i="0" u="none" strike="noStrike" cap="none" normalizeH="0" baseline="0" dirty="0">
                <a:ln>
                  <a:noFill/>
                </a:ln>
                <a:solidFill>
                  <a:schemeClr val="tx1"/>
                </a:solidFill>
                <a:effectLst/>
                <a:latin typeface="Consolas" panose="020B0609020204030204" pitchFamily="49" charset="0"/>
              </a:rPr>
            </a:br>
            <a:r>
              <a:rPr kumimoji="0" lang="en-US" altLang="en-US" sz="3200" b="0" i="0" u="none" strike="noStrike" cap="none" normalizeH="0" baseline="0" dirty="0">
                <a:ln>
                  <a:noFill/>
                </a:ln>
                <a:solidFill>
                  <a:schemeClr val="tx1"/>
                </a:solidFill>
                <a:effectLst/>
                <a:latin typeface="Consolas" panose="020B0609020204030204" pitchFamily="49" charset="0"/>
              </a:rPr>
              <a:t>Print A</a:t>
            </a:r>
            <a:br>
              <a:rPr kumimoji="0" lang="en-US" altLang="en-US" sz="3200" b="0" i="0" u="none" strike="noStrike" cap="none" normalizeH="0" baseline="0" dirty="0">
                <a:ln>
                  <a:noFill/>
                </a:ln>
                <a:solidFill>
                  <a:schemeClr val="tx1"/>
                </a:solidFill>
                <a:effectLst/>
                <a:latin typeface="Consolas" panose="020B0609020204030204" pitchFamily="49" charset="0"/>
              </a:rPr>
            </a:br>
            <a:r>
              <a:rPr kumimoji="0" lang="en-US" altLang="en-US" sz="3200" b="0" i="0" u="none" strike="noStrike" cap="none" normalizeH="0" baseline="0" dirty="0">
                <a:ln>
                  <a:noFill/>
                </a:ln>
                <a:solidFill>
                  <a:schemeClr val="tx1"/>
                </a:solidFill>
                <a:effectLst/>
                <a:latin typeface="Consolas" panose="020B0609020204030204" pitchFamily="49" charset="0"/>
              </a:rPr>
              <a:t>Print B</a:t>
            </a:r>
            <a:br>
              <a:rPr kumimoji="0" lang="en-US" altLang="en-US" sz="3200" b="0" i="0" u="none" strike="noStrike" cap="none" normalizeH="0" baseline="0" dirty="0">
                <a:ln>
                  <a:noFill/>
                </a:ln>
                <a:solidFill>
                  <a:schemeClr val="tx1"/>
                </a:solidFill>
                <a:effectLst/>
                <a:latin typeface="Consolas" panose="020B0609020204030204" pitchFamily="49" charset="0"/>
              </a:rPr>
            </a:br>
            <a:r>
              <a:rPr kumimoji="0" lang="en-US" altLang="en-US" sz="3200" b="0" i="0" u="none" strike="noStrike" cap="none" normalizeH="0" baseline="0" dirty="0">
                <a:ln>
                  <a:noFill/>
                </a:ln>
                <a:solidFill>
                  <a:schemeClr val="tx1"/>
                </a:solidFill>
                <a:effectLst/>
                <a:latin typeface="Consolas" panose="020B0609020204030204" pitchFamily="49" charset="0"/>
              </a:rPr>
              <a:t>Print C</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 name="Picture 9" descr="A diagram of a flowchart">
            <a:extLst>
              <a:ext uri="{FF2B5EF4-FFF2-40B4-BE49-F238E27FC236}">
                <a16:creationId xmlns:a16="http://schemas.microsoft.com/office/drawing/2014/main" id="{3467543C-D0C4-3081-BE34-B8050CC25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6" y="1529474"/>
            <a:ext cx="6490374" cy="4185525"/>
          </a:xfrm>
          <a:prstGeom prst="rect">
            <a:avLst/>
          </a:prstGeom>
        </p:spPr>
      </p:pic>
    </p:spTree>
    <p:extLst>
      <p:ext uri="{BB962C8B-B14F-4D97-AF65-F5344CB8AC3E}">
        <p14:creationId xmlns:p14="http://schemas.microsoft.com/office/powerpoint/2010/main" val="392185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0F0F-3706-BEDB-BB97-F855E794E0A6}"/>
              </a:ext>
            </a:extLst>
          </p:cNvPr>
          <p:cNvSpPr>
            <a:spLocks noGrp="1"/>
          </p:cNvSpPr>
          <p:nvPr>
            <p:ph type="title"/>
          </p:nvPr>
        </p:nvSpPr>
        <p:spPr>
          <a:xfrm>
            <a:off x="1097280" y="286603"/>
            <a:ext cx="10058400" cy="521265"/>
          </a:xfrm>
        </p:spPr>
        <p:txBody>
          <a:bodyPr>
            <a:normAutofit fontScale="90000"/>
          </a:bodyPr>
          <a:lstStyle/>
          <a:p>
            <a:r>
              <a:rPr lang="en-US" dirty="0"/>
              <a:t>Formula for CC</a:t>
            </a:r>
          </a:p>
        </p:txBody>
      </p:sp>
      <p:sp>
        <p:nvSpPr>
          <p:cNvPr id="3" name="Content Placeholder 2">
            <a:extLst>
              <a:ext uri="{FF2B5EF4-FFF2-40B4-BE49-F238E27FC236}">
                <a16:creationId xmlns:a16="http://schemas.microsoft.com/office/drawing/2014/main" id="{DD3E70D3-10FB-B831-1D46-D47CE207A1A6}"/>
              </a:ext>
            </a:extLst>
          </p:cNvPr>
          <p:cNvSpPr>
            <a:spLocks noGrp="1"/>
          </p:cNvSpPr>
          <p:nvPr>
            <p:ph idx="1"/>
          </p:nvPr>
        </p:nvSpPr>
        <p:spPr>
          <a:xfrm>
            <a:off x="1097280" y="710214"/>
            <a:ext cx="10058400" cy="5158880"/>
          </a:xfrm>
        </p:spPr>
        <p:txBody>
          <a:bodyPr/>
          <a:lstStyle/>
          <a:p>
            <a:r>
              <a:rPr lang="en-US" dirty="0"/>
              <a:t>Cyclomatic Complexity = Edges – Nodes +2  = E-N+ 2 = 7-7+2  = </a:t>
            </a:r>
            <a:r>
              <a:rPr lang="en-US" b="1" dirty="0"/>
              <a:t>2</a:t>
            </a:r>
          </a:p>
          <a:p>
            <a:pPr algn="l"/>
            <a:r>
              <a:rPr lang="en-US" b="0" i="0" dirty="0">
                <a:solidFill>
                  <a:schemeClr val="tx1"/>
                </a:solidFill>
                <a:effectLst/>
                <a:latin typeface="Arimo"/>
              </a:rPr>
              <a:t>Cyclomatic Complexity may be defined as-</a:t>
            </a:r>
          </a:p>
          <a:p>
            <a:pPr algn="l">
              <a:buFont typeface="Arial" panose="020B0604020202020204" pitchFamily="34" charset="0"/>
              <a:buChar char="•"/>
            </a:pPr>
            <a:r>
              <a:rPr lang="en-US" b="0" i="0" dirty="0">
                <a:solidFill>
                  <a:schemeClr val="tx1"/>
                </a:solidFill>
                <a:effectLst/>
                <a:latin typeface="Arimo"/>
              </a:rPr>
              <a:t>It is a software metric that measures the logical complexity of the program code</a:t>
            </a:r>
            <a:r>
              <a:rPr lang="en-US" b="0" i="0" dirty="0">
                <a:solidFill>
                  <a:srgbClr val="C9C2B7"/>
                </a:solidFill>
                <a:effectLst/>
                <a:latin typeface="Arimo"/>
              </a:rPr>
              <a:t>.</a:t>
            </a:r>
          </a:p>
          <a:p>
            <a:pPr algn="l">
              <a:buFont typeface="Arial" panose="020B0604020202020204" pitchFamily="34" charset="0"/>
              <a:buChar char="•"/>
            </a:pPr>
            <a:endParaRPr lang="en-US" b="0" i="0" dirty="0">
              <a:solidFill>
                <a:srgbClr val="C9C2B7"/>
              </a:solidFill>
              <a:effectLst/>
              <a:latin typeface="Arimo"/>
            </a:endParaRPr>
          </a:p>
          <a:p>
            <a:endParaRPr lang="en-US" b="1" dirty="0"/>
          </a:p>
        </p:txBody>
      </p:sp>
      <p:graphicFrame>
        <p:nvGraphicFramePr>
          <p:cNvPr id="6" name="Table 5">
            <a:extLst>
              <a:ext uri="{FF2B5EF4-FFF2-40B4-BE49-F238E27FC236}">
                <a16:creationId xmlns:a16="http://schemas.microsoft.com/office/drawing/2014/main" id="{86E2E67D-259D-2CC6-C280-9AFFF6539108}"/>
              </a:ext>
            </a:extLst>
          </p:cNvPr>
          <p:cNvGraphicFramePr>
            <a:graphicFrameLocks noGrp="1"/>
          </p:cNvGraphicFramePr>
          <p:nvPr>
            <p:extLst>
              <p:ext uri="{D42A27DB-BD31-4B8C-83A1-F6EECF244321}">
                <p14:modId xmlns:p14="http://schemas.microsoft.com/office/powerpoint/2010/main" val="1955201155"/>
              </p:ext>
            </p:extLst>
          </p:nvPr>
        </p:nvGraphicFramePr>
        <p:xfrm>
          <a:off x="1362268" y="2006082"/>
          <a:ext cx="8668140" cy="3975357"/>
        </p:xfrm>
        <a:graphic>
          <a:graphicData uri="http://schemas.openxmlformats.org/drawingml/2006/table">
            <a:tbl>
              <a:tblPr/>
              <a:tblGrid>
                <a:gridCol w="4334070">
                  <a:extLst>
                    <a:ext uri="{9D8B030D-6E8A-4147-A177-3AD203B41FA5}">
                      <a16:colId xmlns:a16="http://schemas.microsoft.com/office/drawing/2014/main" val="1062320438"/>
                    </a:ext>
                  </a:extLst>
                </a:gridCol>
                <a:gridCol w="4334070">
                  <a:extLst>
                    <a:ext uri="{9D8B030D-6E8A-4147-A177-3AD203B41FA5}">
                      <a16:colId xmlns:a16="http://schemas.microsoft.com/office/drawing/2014/main" val="3197964154"/>
                    </a:ext>
                  </a:extLst>
                </a:gridCol>
              </a:tblGrid>
              <a:tr h="291325">
                <a:tc>
                  <a:txBody>
                    <a:bodyPr/>
                    <a:lstStyle/>
                    <a:p>
                      <a:pPr algn="ctr"/>
                      <a:r>
                        <a:rPr lang="en-US" sz="1100" b="1" dirty="0">
                          <a:solidFill>
                            <a:schemeClr val="accent2">
                              <a:lumMod val="60000"/>
                              <a:lumOff val="40000"/>
                            </a:schemeClr>
                          </a:solidFill>
                          <a:effectLst/>
                        </a:rPr>
                        <a:t>Cyclomatic Complexity</a:t>
                      </a:r>
                      <a:endParaRPr lang="en-US" sz="1600" dirty="0">
                        <a:solidFill>
                          <a:schemeClr val="accent2">
                            <a:lumMod val="60000"/>
                            <a:lumOff val="40000"/>
                          </a:schemeClr>
                        </a:solidFill>
                        <a:effectLst/>
                      </a:endParaRP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tc>
                  <a:txBody>
                    <a:bodyPr/>
                    <a:lstStyle/>
                    <a:p>
                      <a:pPr algn="ctr"/>
                      <a:r>
                        <a:rPr lang="en-US" sz="1100" b="1" dirty="0">
                          <a:solidFill>
                            <a:schemeClr val="accent2">
                              <a:lumMod val="60000"/>
                              <a:lumOff val="40000"/>
                            </a:schemeClr>
                          </a:solidFill>
                          <a:effectLst/>
                        </a:rPr>
                        <a:t>Meaning</a:t>
                      </a:r>
                      <a:endParaRPr lang="en-US" sz="1600" dirty="0">
                        <a:solidFill>
                          <a:schemeClr val="accent2">
                            <a:lumMod val="60000"/>
                            <a:lumOff val="40000"/>
                          </a:schemeClr>
                        </a:solidFill>
                        <a:effectLst/>
                      </a:endParaRP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extLst>
                  <a:ext uri="{0D108BD9-81ED-4DB2-BD59-A6C34878D82A}">
                    <a16:rowId xmlns:a16="http://schemas.microsoft.com/office/drawing/2014/main" val="2159841681"/>
                  </a:ext>
                </a:extLst>
              </a:tr>
              <a:tr h="1069549">
                <a:tc>
                  <a:txBody>
                    <a:bodyPr/>
                    <a:lstStyle/>
                    <a:p>
                      <a:pPr algn="ctr"/>
                      <a:r>
                        <a:rPr lang="en-US" sz="1600" dirty="0">
                          <a:solidFill>
                            <a:schemeClr val="accent2">
                              <a:lumMod val="60000"/>
                              <a:lumOff val="40000"/>
                            </a:schemeClr>
                          </a:solidFill>
                          <a:effectLst/>
                        </a:rPr>
                        <a:t>1 – 10</a:t>
                      </a: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tc>
                  <a:txBody>
                    <a:bodyPr/>
                    <a:lstStyle/>
                    <a:p>
                      <a:pPr algn="l">
                        <a:buFont typeface="Arial" panose="020B0604020202020204" pitchFamily="34" charset="0"/>
                        <a:buChar char="•"/>
                      </a:pPr>
                      <a:r>
                        <a:rPr lang="en-US" sz="1600" dirty="0">
                          <a:solidFill>
                            <a:schemeClr val="accent2">
                              <a:lumMod val="60000"/>
                              <a:lumOff val="40000"/>
                            </a:schemeClr>
                          </a:solidFill>
                          <a:effectLst/>
                        </a:rPr>
                        <a:t>Structured and Well Written Code</a:t>
                      </a:r>
                    </a:p>
                    <a:p>
                      <a:pPr algn="l">
                        <a:buFont typeface="Arial" panose="020B0604020202020204" pitchFamily="34" charset="0"/>
                        <a:buChar char="•"/>
                      </a:pPr>
                      <a:r>
                        <a:rPr lang="en-US" sz="1600" dirty="0">
                          <a:solidFill>
                            <a:schemeClr val="accent2">
                              <a:lumMod val="60000"/>
                              <a:lumOff val="40000"/>
                            </a:schemeClr>
                          </a:solidFill>
                          <a:effectLst/>
                        </a:rPr>
                        <a:t>High Testability</a:t>
                      </a:r>
                    </a:p>
                    <a:p>
                      <a:pPr algn="l">
                        <a:buFont typeface="Arial" panose="020B0604020202020204" pitchFamily="34" charset="0"/>
                        <a:buChar char="•"/>
                      </a:pPr>
                      <a:r>
                        <a:rPr lang="en-US" sz="1600" dirty="0">
                          <a:solidFill>
                            <a:schemeClr val="accent2">
                              <a:lumMod val="60000"/>
                              <a:lumOff val="40000"/>
                            </a:schemeClr>
                          </a:solidFill>
                          <a:effectLst/>
                        </a:rPr>
                        <a:t>Less Cost and Effort</a:t>
                      </a: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extLst>
                  <a:ext uri="{0D108BD9-81ED-4DB2-BD59-A6C34878D82A}">
                    <a16:rowId xmlns:a16="http://schemas.microsoft.com/office/drawing/2014/main" val="1185874871"/>
                  </a:ext>
                </a:extLst>
              </a:tr>
              <a:tr h="834770">
                <a:tc>
                  <a:txBody>
                    <a:bodyPr/>
                    <a:lstStyle/>
                    <a:p>
                      <a:pPr algn="ctr"/>
                      <a:r>
                        <a:rPr lang="en-US" sz="1600" dirty="0">
                          <a:solidFill>
                            <a:schemeClr val="accent2">
                              <a:lumMod val="60000"/>
                              <a:lumOff val="40000"/>
                            </a:schemeClr>
                          </a:solidFill>
                          <a:effectLst/>
                        </a:rPr>
                        <a:t>10 – 20</a:t>
                      </a: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tc>
                  <a:txBody>
                    <a:bodyPr/>
                    <a:lstStyle/>
                    <a:p>
                      <a:pPr algn="l">
                        <a:buFont typeface="Arial" panose="020B0604020202020204" pitchFamily="34" charset="0"/>
                        <a:buChar char="•"/>
                      </a:pPr>
                      <a:r>
                        <a:rPr lang="en-US" sz="1600" dirty="0">
                          <a:solidFill>
                            <a:schemeClr val="accent2">
                              <a:lumMod val="60000"/>
                              <a:lumOff val="40000"/>
                            </a:schemeClr>
                          </a:solidFill>
                          <a:effectLst/>
                        </a:rPr>
                        <a:t>Complex Code</a:t>
                      </a:r>
                    </a:p>
                    <a:p>
                      <a:pPr algn="l">
                        <a:buFont typeface="Arial" panose="020B0604020202020204" pitchFamily="34" charset="0"/>
                        <a:buChar char="•"/>
                      </a:pPr>
                      <a:r>
                        <a:rPr lang="en-US" sz="1600" dirty="0">
                          <a:solidFill>
                            <a:schemeClr val="accent2">
                              <a:lumMod val="60000"/>
                              <a:lumOff val="40000"/>
                            </a:schemeClr>
                          </a:solidFill>
                          <a:effectLst/>
                        </a:rPr>
                        <a:t>Medium Testability</a:t>
                      </a:r>
                    </a:p>
                    <a:p>
                      <a:pPr algn="l">
                        <a:buFont typeface="Arial" panose="020B0604020202020204" pitchFamily="34" charset="0"/>
                        <a:buChar char="•"/>
                      </a:pPr>
                      <a:r>
                        <a:rPr lang="en-US" sz="1600" dirty="0">
                          <a:solidFill>
                            <a:schemeClr val="accent2">
                              <a:lumMod val="60000"/>
                              <a:lumOff val="40000"/>
                            </a:schemeClr>
                          </a:solidFill>
                          <a:effectLst/>
                        </a:rPr>
                        <a:t>Medium Cost and Effort</a:t>
                      </a: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extLst>
                  <a:ext uri="{0D108BD9-81ED-4DB2-BD59-A6C34878D82A}">
                    <a16:rowId xmlns:a16="http://schemas.microsoft.com/office/drawing/2014/main" val="1789196236"/>
                  </a:ext>
                </a:extLst>
              </a:tr>
              <a:tr h="834770">
                <a:tc>
                  <a:txBody>
                    <a:bodyPr/>
                    <a:lstStyle/>
                    <a:p>
                      <a:pPr algn="ctr"/>
                      <a:r>
                        <a:rPr lang="en-US" sz="1600">
                          <a:solidFill>
                            <a:schemeClr val="accent2">
                              <a:lumMod val="60000"/>
                              <a:lumOff val="40000"/>
                            </a:schemeClr>
                          </a:solidFill>
                          <a:effectLst/>
                        </a:rPr>
                        <a:t>20 – 40</a:t>
                      </a: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tc>
                  <a:txBody>
                    <a:bodyPr/>
                    <a:lstStyle/>
                    <a:p>
                      <a:pPr algn="l">
                        <a:buFont typeface="Arial" panose="020B0604020202020204" pitchFamily="34" charset="0"/>
                        <a:buChar char="•"/>
                      </a:pPr>
                      <a:r>
                        <a:rPr lang="en-US" sz="1600" dirty="0">
                          <a:solidFill>
                            <a:schemeClr val="accent2">
                              <a:lumMod val="60000"/>
                              <a:lumOff val="40000"/>
                            </a:schemeClr>
                          </a:solidFill>
                          <a:effectLst/>
                        </a:rPr>
                        <a:t>Very Complex Code</a:t>
                      </a:r>
                    </a:p>
                    <a:p>
                      <a:pPr algn="l">
                        <a:buFont typeface="Arial" panose="020B0604020202020204" pitchFamily="34" charset="0"/>
                        <a:buChar char="•"/>
                      </a:pPr>
                      <a:r>
                        <a:rPr lang="en-US" sz="1600" dirty="0">
                          <a:solidFill>
                            <a:schemeClr val="accent2">
                              <a:lumMod val="60000"/>
                              <a:lumOff val="40000"/>
                            </a:schemeClr>
                          </a:solidFill>
                          <a:effectLst/>
                        </a:rPr>
                        <a:t>Low Testability</a:t>
                      </a:r>
                    </a:p>
                    <a:p>
                      <a:pPr algn="l">
                        <a:buFont typeface="Arial" panose="020B0604020202020204" pitchFamily="34" charset="0"/>
                        <a:buChar char="•"/>
                      </a:pPr>
                      <a:r>
                        <a:rPr lang="en-US" sz="1600" dirty="0">
                          <a:solidFill>
                            <a:schemeClr val="accent2">
                              <a:lumMod val="60000"/>
                              <a:lumOff val="40000"/>
                            </a:schemeClr>
                          </a:solidFill>
                          <a:effectLst/>
                        </a:rPr>
                        <a:t>High Cost and Effort</a:t>
                      </a: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extLst>
                  <a:ext uri="{0D108BD9-81ED-4DB2-BD59-A6C34878D82A}">
                    <a16:rowId xmlns:a16="http://schemas.microsoft.com/office/drawing/2014/main" val="1658367699"/>
                  </a:ext>
                </a:extLst>
              </a:tr>
              <a:tr h="834770">
                <a:tc>
                  <a:txBody>
                    <a:bodyPr/>
                    <a:lstStyle/>
                    <a:p>
                      <a:pPr algn="ctr"/>
                      <a:r>
                        <a:rPr lang="en-US" sz="1600">
                          <a:solidFill>
                            <a:schemeClr val="accent2">
                              <a:lumMod val="60000"/>
                              <a:lumOff val="40000"/>
                            </a:schemeClr>
                          </a:solidFill>
                          <a:effectLst/>
                        </a:rPr>
                        <a:t>&gt; 40</a:t>
                      </a: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tc>
                  <a:txBody>
                    <a:bodyPr/>
                    <a:lstStyle/>
                    <a:p>
                      <a:pPr algn="l">
                        <a:buFont typeface="Arial" panose="020B0604020202020204" pitchFamily="34" charset="0"/>
                        <a:buChar char="•"/>
                      </a:pPr>
                      <a:r>
                        <a:rPr lang="en-US" sz="1600" dirty="0">
                          <a:solidFill>
                            <a:schemeClr val="accent2">
                              <a:lumMod val="60000"/>
                              <a:lumOff val="40000"/>
                            </a:schemeClr>
                          </a:solidFill>
                          <a:effectLst/>
                        </a:rPr>
                        <a:t>Highly Complex Code</a:t>
                      </a:r>
                    </a:p>
                    <a:p>
                      <a:pPr algn="l">
                        <a:buFont typeface="Arial" panose="020B0604020202020204" pitchFamily="34" charset="0"/>
                        <a:buChar char="•"/>
                      </a:pPr>
                      <a:r>
                        <a:rPr lang="en-US" sz="1600" dirty="0">
                          <a:solidFill>
                            <a:schemeClr val="accent2">
                              <a:lumMod val="60000"/>
                              <a:lumOff val="40000"/>
                            </a:schemeClr>
                          </a:solidFill>
                          <a:effectLst/>
                        </a:rPr>
                        <a:t>Not at all Testable</a:t>
                      </a:r>
                    </a:p>
                    <a:p>
                      <a:pPr algn="l">
                        <a:buFont typeface="Arial" panose="020B0604020202020204" pitchFamily="34" charset="0"/>
                        <a:buChar char="•"/>
                      </a:pPr>
                      <a:r>
                        <a:rPr lang="en-US" sz="1600" dirty="0">
                          <a:solidFill>
                            <a:schemeClr val="accent2">
                              <a:lumMod val="60000"/>
                              <a:lumOff val="40000"/>
                            </a:schemeClr>
                          </a:solidFill>
                          <a:effectLst/>
                        </a:rPr>
                        <a:t>Very High Cost and Effort</a:t>
                      </a:r>
                    </a:p>
                  </a:txBody>
                  <a:tcPr marL="84939" marR="84939" marT="67951" marB="67951" anchor="ctr">
                    <a:lnL w="9525" cap="flat" cmpd="sng" algn="ctr">
                      <a:solidFill>
                        <a:srgbClr val="515455"/>
                      </a:solidFill>
                      <a:prstDash val="solid"/>
                      <a:round/>
                      <a:headEnd type="none" w="med" len="med"/>
                      <a:tailEnd type="none" w="med" len="med"/>
                    </a:lnL>
                    <a:lnR w="9525" cap="flat" cmpd="sng" algn="ctr">
                      <a:solidFill>
                        <a:srgbClr val="515455"/>
                      </a:solidFill>
                      <a:prstDash val="solid"/>
                      <a:round/>
                      <a:headEnd type="none" w="med" len="med"/>
                      <a:tailEnd type="none" w="med" len="med"/>
                    </a:lnR>
                    <a:lnT w="9525" cap="flat" cmpd="sng" algn="ctr">
                      <a:solidFill>
                        <a:srgbClr val="515455"/>
                      </a:solidFill>
                      <a:prstDash val="solid"/>
                      <a:round/>
                      <a:headEnd type="none" w="med" len="med"/>
                      <a:tailEnd type="none" w="med" len="med"/>
                    </a:lnT>
                    <a:lnB w="9525" cap="flat" cmpd="sng" algn="ctr">
                      <a:solidFill>
                        <a:srgbClr val="515455"/>
                      </a:solidFill>
                      <a:prstDash val="solid"/>
                      <a:round/>
                      <a:headEnd type="none" w="med" len="med"/>
                      <a:tailEnd type="none" w="med" len="med"/>
                    </a:lnB>
                    <a:solidFill>
                      <a:srgbClr val="242525"/>
                    </a:solidFill>
                  </a:tcPr>
                </a:tc>
                <a:extLst>
                  <a:ext uri="{0D108BD9-81ED-4DB2-BD59-A6C34878D82A}">
                    <a16:rowId xmlns:a16="http://schemas.microsoft.com/office/drawing/2014/main" val="1654037761"/>
                  </a:ext>
                </a:extLst>
              </a:tr>
            </a:tbl>
          </a:graphicData>
        </a:graphic>
      </p:graphicFrame>
    </p:spTree>
    <p:extLst>
      <p:ext uri="{BB962C8B-B14F-4D97-AF65-F5344CB8AC3E}">
        <p14:creationId xmlns:p14="http://schemas.microsoft.com/office/powerpoint/2010/main" val="32797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are Black Box testing techniques? </a:t>
            </a:r>
            <a:br>
              <a:rPr lang="en-US" b="1" dirty="0"/>
            </a:br>
            <a:endParaRPr lang="en-US" dirty="0"/>
          </a:p>
        </p:txBody>
      </p:sp>
      <p:sp>
        <p:nvSpPr>
          <p:cNvPr id="3" name="Content Placeholder 2"/>
          <p:cNvSpPr>
            <a:spLocks noGrp="1"/>
          </p:cNvSpPr>
          <p:nvPr>
            <p:ph idx="1"/>
          </p:nvPr>
        </p:nvSpPr>
        <p:spPr/>
        <p:txBody>
          <a:bodyPr/>
          <a:lstStyle/>
          <a:p>
            <a:pPr fontAlgn="base"/>
            <a:r>
              <a:rPr lang="en-US" dirty="0"/>
              <a:t>There are various </a:t>
            </a:r>
            <a:r>
              <a:rPr lang="en-US" dirty="0">
                <a:hlinkClick r:id="rId2"/>
              </a:rPr>
              <a:t>test case design techniques</a:t>
            </a:r>
            <a:r>
              <a:rPr lang="en-US" dirty="0"/>
              <a:t> applied for black-box testing:</a:t>
            </a:r>
          </a:p>
          <a:p>
            <a:pPr fontAlgn="base"/>
            <a:r>
              <a:rPr lang="en-US" dirty="0"/>
              <a:t>Boundary Value Analysis</a:t>
            </a:r>
          </a:p>
          <a:p>
            <a:pPr fontAlgn="base"/>
            <a:r>
              <a:rPr lang="en-US" dirty="0"/>
              <a:t>Equivalence partitioning</a:t>
            </a:r>
          </a:p>
          <a:p>
            <a:pPr fontAlgn="base"/>
            <a:r>
              <a:rPr lang="en-US" dirty="0"/>
              <a:t>State Transition Testing</a:t>
            </a:r>
          </a:p>
          <a:p>
            <a:pPr fontAlgn="base"/>
            <a:r>
              <a:rPr lang="en-US" dirty="0"/>
              <a:t>Decision Table Testing</a:t>
            </a:r>
          </a:p>
          <a:p>
            <a:pPr fontAlgn="base"/>
            <a:r>
              <a:rPr lang="en-US" dirty="0"/>
              <a:t>Graph-Based Testing</a:t>
            </a:r>
          </a:p>
          <a:p>
            <a:pPr fontAlgn="base"/>
            <a:r>
              <a:rPr lang="en-US" dirty="0"/>
              <a:t>Error Guessing Technique</a:t>
            </a:r>
          </a:p>
          <a:p>
            <a:endParaRPr lang="en-US" dirty="0"/>
          </a:p>
        </p:txBody>
      </p:sp>
    </p:spTree>
    <p:extLst>
      <p:ext uri="{BB962C8B-B14F-4D97-AF65-F5344CB8AC3E}">
        <p14:creationId xmlns:p14="http://schemas.microsoft.com/office/powerpoint/2010/main" val="15526570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d0481ec-7190-4821-a24f-03ea10e99dd8}" enabled="1" method="Standard" siteId="{83030971-88c6-461e-8552-c8ee9d60e0b7}" contentBits="1" removed="0"/>
</clbl:labelList>
</file>

<file path=docProps/app.xml><?xml version="1.0" encoding="utf-8"?>
<Properties xmlns="http://schemas.openxmlformats.org/officeDocument/2006/extended-properties" xmlns:vt="http://schemas.openxmlformats.org/officeDocument/2006/docPropsVTypes">
  <Template>Retrospect</Template>
  <TotalTime>228</TotalTime>
  <Words>2108</Words>
  <Application>Microsoft Office PowerPoint</Application>
  <PresentationFormat>Widescreen</PresentationFormat>
  <Paragraphs>229</Paragraphs>
  <Slides>20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Arimo</vt:lpstr>
      <vt:lpstr>Calibri</vt:lpstr>
      <vt:lpstr>Calibri Light</vt:lpstr>
      <vt:lpstr>Consolas</vt:lpstr>
      <vt:lpstr>inter-regular</vt:lpstr>
      <vt:lpstr>Nunito</vt:lpstr>
      <vt:lpstr>Open Sans</vt:lpstr>
      <vt:lpstr>Retrospect</vt:lpstr>
      <vt:lpstr>Software Testing</vt:lpstr>
      <vt:lpstr>    What is software testing ?</vt:lpstr>
      <vt:lpstr>Verification &amp; Validation </vt:lpstr>
      <vt:lpstr>PowerPoint Presentation</vt:lpstr>
      <vt:lpstr>White-box testing</vt:lpstr>
      <vt:lpstr>   Statement coverage Read A Read B if A &gt; B    Print “A is greater than B” else     Print “B is greater than A” endif    </vt:lpstr>
      <vt:lpstr>Cyclomatic Complexity</vt:lpstr>
      <vt:lpstr>Formula for CC</vt:lpstr>
      <vt:lpstr>What are Black Box testing techniques?  </vt:lpstr>
      <vt:lpstr>Equivalence partitioning</vt:lpstr>
      <vt:lpstr>Boundary Value Analysis</vt:lpstr>
      <vt:lpstr>Functional testing</vt:lpstr>
      <vt:lpstr>Non-functional testing</vt:lpstr>
      <vt:lpstr>Agile Testing</vt:lpstr>
      <vt:lpstr>Behavior Driven Development (BDD)</vt:lpstr>
      <vt:lpstr>Acceptance Test Driven Development (ATDD)</vt:lpstr>
      <vt:lpstr>Exploratory Testing</vt:lpstr>
      <vt:lpstr>Validation /Requirement Validation</vt:lpstr>
      <vt:lpstr>REQUIREMENT REALTED MAINTENACE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Mangaonkar, Omkar</dc:creator>
  <cp:lastModifiedBy>Atharva Angre</cp:lastModifiedBy>
  <cp:revision>22</cp:revision>
  <dcterms:created xsi:type="dcterms:W3CDTF">2024-12-10T14:49:24Z</dcterms:created>
  <dcterms:modified xsi:type="dcterms:W3CDTF">2024-12-18T05:40:34Z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Retrospect:11</vt:lpwstr>
  </property>
  <property fmtid="{D5CDD505-2E9C-101B-9397-08002B2CF9AE}" pid="3" name="ClassificationContentMarkingHeaderText">
    <vt:lpwstr>Classified: RESTRICTED</vt:lpwstr>
  </property>
</Properties>
</file>