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9" r:id="rId13"/>
    <p:sldId id="280" r:id="rId14"/>
    <p:sldId id="272" r:id="rId15"/>
    <p:sldId id="273" r:id="rId16"/>
    <p:sldId id="274" r:id="rId17"/>
    <p:sldId id="275" r:id="rId18"/>
    <p:sldId id="276" r:id="rId19"/>
    <p:sldId id="31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229049" y="784651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748026" y="1"/>
            <a:ext cx="51434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6" y="859912"/>
            <a:ext cx="640294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4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229049" y="784651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748026" y="1"/>
            <a:ext cx="51434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54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508002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229049" y="784651"/>
            <a:ext cx="808990" cy="1078653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748026" y="1"/>
            <a:ext cx="51434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5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22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0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2379217"/>
            <a:ext cx="782048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2133415"/>
            <a:ext cx="73270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28-Apr-25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89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2zuL9MW6wc?feature=oemb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quasec.com/cloud-native-academy/kubernetes-101/kubernetes-devops/" TargetMode="External"/><Relationship Id="rId2" Type="http://schemas.openxmlformats.org/officeDocument/2006/relationships/hyperlink" Target="https://spacelift.io/blog/kubernetes-devop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tutorials/kubernetes_101/" TargetMode="External"/><Relationship Id="rId2" Type="http://schemas.openxmlformats.org/officeDocument/2006/relationships/hyperlink" Target="https://www.youtube.com/watch?v=r2zuL9MW6w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ow-Kubernetes-helps-Devops-1-2048.jpg"/>
          <p:cNvPicPr>
            <a:picLocks noChangeAspect="1"/>
          </p:cNvPicPr>
          <p:nvPr/>
        </p:nvPicPr>
        <p:blipFill>
          <a:blip r:embed="rId2"/>
          <a:srcRect b="43573"/>
          <a:stretch/>
        </p:blipFill>
        <p:spPr>
          <a:xfrm>
            <a:off x="0" y="-723459"/>
            <a:ext cx="9144000" cy="386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B0C2E-8478-E5BD-9BE9-4A0839BD8E6A}"/>
              </a:ext>
            </a:extLst>
          </p:cNvPr>
          <p:cNvSpPr txBox="1"/>
          <p:nvPr/>
        </p:nvSpPr>
        <p:spPr>
          <a:xfrm>
            <a:off x="777145" y="3653513"/>
            <a:ext cx="416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Slides By </a:t>
            </a:r>
            <a:r>
              <a:rPr lang="en-US" sz="24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Atharva Shah</a:t>
            </a: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SYMCA, 2023510051</a:t>
            </a:r>
            <a:b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Technical Specialist @AccuKnox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19B70-6D97-44DC-7966-F56FD590BA97}"/>
              </a:ext>
            </a:extLst>
          </p:cNvPr>
          <p:cNvSpPr txBox="1"/>
          <p:nvPr/>
        </p:nvSpPr>
        <p:spPr>
          <a:xfrm>
            <a:off x="914400" y="5361034"/>
            <a:ext cx="5383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https://www.linkedin.com/in/atharva-shah-tech/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35772-32FC-46A2-B339-70B61D44820A}"/>
              </a:ext>
            </a:extLst>
          </p:cNvPr>
          <p:cNvSpPr txBox="1"/>
          <p:nvPr/>
        </p:nvSpPr>
        <p:spPr>
          <a:xfrm>
            <a:off x="914400" y="569958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https://github.com/HighnessAtharva/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9928B-CADE-D100-15D1-6196F240F8D6}"/>
              </a:ext>
            </a:extLst>
          </p:cNvPr>
          <p:cNvSpPr txBox="1"/>
          <p:nvPr/>
        </p:nvSpPr>
        <p:spPr>
          <a:xfrm>
            <a:off x="914400" y="600171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https://atharvashah.netlify.app/</a:t>
            </a:r>
          </a:p>
        </p:txBody>
      </p:sp>
      <p:pic>
        <p:nvPicPr>
          <p:cNvPr id="1026" name="Picture 2" descr="Linkedin logo png, Linkedin icon transparent png 18930480 PNG">
            <a:extLst>
              <a:ext uri="{FF2B5EF4-FFF2-40B4-BE49-F238E27FC236}">
                <a16:creationId xmlns:a16="http://schemas.microsoft.com/office/drawing/2014/main" id="{ED5DFB97-B136-9294-7FC0-77A86702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5" y="5331336"/>
            <a:ext cx="367849" cy="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59BF5A8E-673C-1F0A-35C5-8794AD89F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" y="5748035"/>
            <a:ext cx="233362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Icon Images – Browse 6,917,332 Stock Photos, Vectors, and Video |  Adobe Stock">
            <a:extLst>
              <a:ext uri="{FF2B5EF4-FFF2-40B4-BE49-F238E27FC236}">
                <a16:creationId xmlns:a16="http://schemas.microsoft.com/office/drawing/2014/main" id="{B0583B35-43B0-7771-B5F8-3F911D2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2" y="6020691"/>
            <a:ext cx="300606" cy="3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ow-Kubernetes-helps-Devop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57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00" dirty="0"/>
              <a:t>Intro </a:t>
            </a:r>
            <a:r>
              <a:rPr sz="2400" spc="180" dirty="0"/>
              <a:t>- </a:t>
            </a:r>
            <a:r>
              <a:rPr sz="2400" spc="330" dirty="0"/>
              <a:t>What</a:t>
            </a:r>
            <a:r>
              <a:rPr sz="2400" spc="-245" dirty="0"/>
              <a:t> </a:t>
            </a:r>
            <a:r>
              <a:rPr sz="2400" spc="160" dirty="0"/>
              <a:t>is </a:t>
            </a:r>
            <a:r>
              <a:rPr sz="2400" spc="280" dirty="0"/>
              <a:t>Kubernetes?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6" y="2489696"/>
            <a:ext cx="6781165" cy="17075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 defTabSz="914400">
              <a:lnSpc>
                <a:spcPct val="101600"/>
              </a:lnSpc>
              <a:spcBef>
                <a:spcPts val="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Gill Sans MT"/>
                <a:cs typeface="Gill Sans MT"/>
              </a:rPr>
              <a:t>K8s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spun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source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next-gen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lessons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learned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Borg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Omega.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 defTabSz="914400">
              <a:lnSpc>
                <a:spcPct val="101600"/>
              </a:lnSpc>
              <a:spcBef>
                <a:spcPts val="15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ground-up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loosely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coupled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collection 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centered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deploying, maintaining, and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scaling  applications.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00" dirty="0"/>
              <a:t>Intro</a:t>
            </a:r>
            <a:r>
              <a:rPr sz="2400" spc="85" dirty="0"/>
              <a:t> </a:t>
            </a:r>
            <a:r>
              <a:rPr sz="2400" spc="180" dirty="0"/>
              <a:t>-</a:t>
            </a:r>
            <a:r>
              <a:rPr sz="2400" spc="85" dirty="0"/>
              <a:t> </a:t>
            </a:r>
            <a:r>
              <a:rPr sz="2400" spc="330" dirty="0"/>
              <a:t>What</a:t>
            </a:r>
            <a:r>
              <a:rPr sz="2400" spc="85" dirty="0"/>
              <a:t> </a:t>
            </a:r>
            <a:r>
              <a:rPr sz="2400" spc="305" dirty="0"/>
              <a:t>Does</a:t>
            </a:r>
            <a:r>
              <a:rPr sz="2400" spc="85" dirty="0"/>
              <a:t> </a:t>
            </a:r>
            <a:r>
              <a:rPr sz="2400" spc="280" dirty="0"/>
              <a:t>Kubernetes</a:t>
            </a:r>
            <a:r>
              <a:rPr sz="2400" spc="85" dirty="0"/>
              <a:t> </a:t>
            </a:r>
            <a:r>
              <a:rPr sz="2400" spc="280" dirty="0"/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2489697"/>
            <a:ext cx="632841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defTabSz="914400">
              <a:spcBef>
                <a:spcPts val="10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distributed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systems.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 defTabSz="914400">
              <a:lnSpc>
                <a:spcPct val="101600"/>
              </a:lnSpc>
              <a:spcBef>
                <a:spcPts val="157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abstracts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underlying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uniform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6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ow-Kubernetes-helps-Devops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How-Kubernetes-helps-Devops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How-Kubernetes-helps-Devops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37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How-Kubernetes-helps-Devops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How-Kubernetes-helps-Devops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34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Kubernetes Explained in 15 Minutes | Hands On (2024 Edition)">
            <a:hlinkClick r:id="" action="ppaction://media"/>
            <a:extLst>
              <a:ext uri="{FF2B5EF4-FFF2-40B4-BE49-F238E27FC236}">
                <a16:creationId xmlns:a16="http://schemas.microsoft.com/office/drawing/2014/main" id="{D2518D05-0DD4-206B-94E7-7249EAB3BC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2613" y="1781238"/>
            <a:ext cx="8458200" cy="477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E1975-199E-F795-CCD9-3AA022136470}"/>
              </a:ext>
            </a:extLst>
          </p:cNvPr>
          <p:cNvSpPr txBox="1"/>
          <p:nvPr/>
        </p:nvSpPr>
        <p:spPr>
          <a:xfrm>
            <a:off x="1960298" y="506113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SCENARIO</a:t>
            </a:r>
          </a:p>
        </p:txBody>
      </p:sp>
    </p:spTree>
    <p:extLst>
      <p:ext uri="{BB962C8B-B14F-4D97-AF65-F5344CB8AC3E}">
        <p14:creationId xmlns:p14="http://schemas.microsoft.com/office/powerpoint/2010/main" val="14072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85775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" y="85788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99951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7" y="857741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822" y="1445577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8026" y="857251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6" y="2641662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1346835">
              <a:spcBef>
                <a:spcPts val="30"/>
              </a:spcBef>
            </a:pPr>
            <a:r>
              <a:rPr spc="450" dirty="0"/>
              <a:t>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ow-Kubernetes-helps-Devop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80" dirty="0"/>
              <a:t>Kubernetes </a:t>
            </a:r>
            <a:r>
              <a:rPr sz="2400" spc="300" dirty="0"/>
              <a:t>Concepts</a:t>
            </a:r>
            <a:r>
              <a:rPr sz="2400" spc="-245" dirty="0"/>
              <a:t>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2489696"/>
            <a:ext cx="6883400" cy="284494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 defTabSz="91440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Cluster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aggregate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cpu,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ram,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disk,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pool.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5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 defTabSz="914400">
              <a:lnSpc>
                <a:spcPct val="101600"/>
              </a:lnSpc>
            </a:pPr>
            <a:r>
              <a:rPr sz="1600" b="1" spc="-10" dirty="0">
                <a:solidFill>
                  <a:srgbClr val="FFFFFF"/>
                </a:solidFill>
                <a:latin typeface="Gill Sans MT"/>
                <a:cs typeface="Gill Sans MT"/>
              </a:rPr>
              <a:t>Master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master(s)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plane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 cluster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decisions including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responding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events.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360680" algn="just" defTabSz="914400">
              <a:lnSpc>
                <a:spcPct val="101600"/>
              </a:lnSpc>
            </a:pPr>
            <a:r>
              <a:rPr sz="1600" b="1" spc="-60" dirty="0">
                <a:solidFill>
                  <a:srgbClr val="FFFFFF"/>
                </a:solidFill>
                <a:latin typeface="Gill Sans MT"/>
                <a:cs typeface="Gill Sans MT"/>
              </a:rPr>
              <a:t>Node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physical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capable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master(s),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38480" defTabSz="914400">
              <a:lnSpc>
                <a:spcPct val="102200"/>
              </a:lnSpc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Namespace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dividing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scoping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access.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350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r>
              <a:rPr sz="2400" spc="-285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6" y="2489696"/>
            <a:ext cx="6684009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defTabSz="914400">
              <a:lnSpc>
                <a:spcPct val="102200"/>
              </a:lnSpc>
              <a:spcBef>
                <a:spcPts val="55"/>
              </a:spcBef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Label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Gill Sans MT"/>
                <a:cs typeface="Gill Sans MT"/>
              </a:rPr>
              <a:t>identify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strict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character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0" dirty="0">
                <a:solidFill>
                  <a:srgbClr val="FFFF00"/>
                </a:solidFill>
                <a:latin typeface="Tahoma"/>
                <a:cs typeface="Tahoma"/>
              </a:rPr>
              <a:t>*</a:t>
            </a:r>
            <a:endParaRPr sz="1300" dirty="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5"/>
              </a:spcBef>
            </a:pPr>
            <a:endParaRPr sz="1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66065" defTabSz="914400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Annotation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300" b="1" spc="-10" dirty="0">
                <a:solidFill>
                  <a:srgbClr val="FFFFFF"/>
                </a:solidFill>
                <a:latin typeface="Gill Sans MT"/>
                <a:cs typeface="Gill Sans MT"/>
              </a:rPr>
              <a:t>non-identifying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metadata.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unstructured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1300" dirty="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40"/>
              </a:spcBef>
            </a:pPr>
            <a:endParaRPr sz="1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53670" defTabSz="914400">
              <a:lnSpc>
                <a:spcPct val="102200"/>
              </a:lnSpc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Selector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filter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equality-based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(=,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==,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!=)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supported.</a:t>
            </a:r>
            <a:endParaRPr sz="13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325" y="5757079"/>
            <a:ext cx="6833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200" spc="-40" dirty="0">
                <a:solidFill>
                  <a:srgbClr val="7890CD"/>
                </a:solidFill>
                <a:latin typeface="Arial"/>
                <a:cs typeface="Arial"/>
              </a:rPr>
              <a:t> </a:t>
            </a:r>
            <a:r>
              <a:rPr sz="1200" u="heavy" spc="-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"/>
                <a:cs typeface="Arial"/>
                <a:hlinkClick r:id="rId2"/>
              </a:rPr>
              <a:t>https://kubernetes.io/docs/concepts/overview/working-with-objects/labels/#syntax-and-character-set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625" y="1176625"/>
            <a:ext cx="2514474" cy="450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775" y="2480015"/>
            <a:ext cx="2161540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defTabSz="914400">
              <a:spcBef>
                <a:spcPts val="34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Labels: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6200" marR="1108075" defTabSz="914400">
              <a:lnSpc>
                <a:spcPct val="115399"/>
              </a:lnSpc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frontned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25"/>
              </a:spcBef>
            </a:pPr>
            <a:endParaRPr sz="1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6200" defTabSz="914400"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description: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“nginx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frontend”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15"/>
              </a:spcBef>
            </a:pPr>
            <a:endParaRPr sz="15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6200" marR="1343660" indent="-64135" defTabSz="914400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Selector: 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</a:t>
            </a:r>
            <a:r>
              <a:rPr sz="1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6200" defTabSz="914400"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4438" y="1321208"/>
            <a:ext cx="37668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8994" marR="5080" indent="-836930">
              <a:lnSpc>
                <a:spcPts val="2850"/>
              </a:lnSpc>
              <a:spcBef>
                <a:spcPts val="220"/>
              </a:spcBef>
            </a:pPr>
            <a:r>
              <a:rPr sz="2400" spc="215" dirty="0"/>
              <a:t>Labels, </a:t>
            </a:r>
            <a:r>
              <a:rPr sz="2400" spc="330" dirty="0"/>
              <a:t>and</a:t>
            </a:r>
            <a:r>
              <a:rPr sz="2400" spc="-65" dirty="0"/>
              <a:t> </a:t>
            </a:r>
            <a:r>
              <a:rPr sz="2400" spc="225" dirty="0"/>
              <a:t>Annotations, 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29" dirty="0"/>
              <a:t>Selectors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124" y="1502183"/>
            <a:ext cx="300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70" dirty="0"/>
              <a:t>Set-based</a:t>
            </a:r>
            <a:r>
              <a:rPr sz="2400" spc="40" dirty="0"/>
              <a:t> </a:t>
            </a:r>
            <a:r>
              <a:rPr sz="2400" spc="215" dirty="0"/>
              <a:t>selectors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27599" y="2460740"/>
            <a:ext cx="3199130" cy="276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defTabSz="914400">
              <a:spcBef>
                <a:spcPts val="34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Operators: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NotIn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Exists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DoesNotExist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25"/>
              </a:spcBef>
              <a:buClr>
                <a:srgbClr val="FFFFFF"/>
              </a:buClr>
              <a:buFont typeface="Arial"/>
              <a:buChar char="●"/>
            </a:pPr>
            <a:endParaRPr sz="1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selectors: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DaemonSet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469900" indent="-328295" defTabSz="914400"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25" y="1227225"/>
            <a:ext cx="3876850" cy="44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5" dirty="0"/>
              <a:t> </a:t>
            </a:r>
            <a:r>
              <a:rPr sz="2400" spc="27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2447963"/>
            <a:ext cx="6685280" cy="2667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 defTabSz="91440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smallest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 comprised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containers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share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context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(namespace,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cgroups</a:t>
            </a:r>
            <a:r>
              <a:rPr sz="13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etc).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389890" defTabSz="914400">
              <a:lnSpc>
                <a:spcPct val="113900"/>
              </a:lnSpc>
              <a:spcBef>
                <a:spcPts val="5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ReplicationController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replicas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lifecycle.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scaling,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deletion.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20"/>
              </a:spcBef>
            </a:pPr>
            <a:endParaRPr sz="15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ReplicaSet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ReplicationController.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12700" marR="5080" defTabSz="914400">
              <a:lnSpc>
                <a:spcPct val="113900"/>
              </a:lnSpc>
              <a:spcBef>
                <a:spcPts val="163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Deployment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declarative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Provides  rollback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granular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mechanisms.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50" y="1329225"/>
            <a:ext cx="1958000" cy="419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8550" y="1578587"/>
            <a:ext cx="2122124" cy="370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3162" y="1264858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05" dirty="0"/>
              <a:t>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798876" y="1887366"/>
            <a:ext cx="1812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15399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‘deployments’ should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addition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076" y="1543133"/>
            <a:ext cx="169608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defTabSz="914400">
              <a:spcBef>
                <a:spcPts val="100"/>
              </a:spcBef>
            </a:pP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ReplicaSet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5080" defTabSz="914400">
              <a:lnSpc>
                <a:spcPct val="115399"/>
              </a:lnSpc>
              <a:spcBef>
                <a:spcPts val="79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Generated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spec.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2447962"/>
            <a:ext cx="68097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defTabSz="914400">
              <a:lnSpc>
                <a:spcPct val="113900"/>
              </a:lnSpc>
              <a:spcBef>
                <a:spcPts val="160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StatefulSet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tailored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maintain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hostname,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persisted.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451484" defTabSz="914400">
              <a:lnSpc>
                <a:spcPct val="113900"/>
              </a:lnSpc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DaemonSet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supplied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Ideal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forwarding,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monitoring.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359" y="1497957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29" dirty="0"/>
              <a:t>StatefulSet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6333" y="2456516"/>
            <a:ext cx="3964304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Attaches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‘headeless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shown)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libri"/>
                <a:cs typeface="Calibri"/>
              </a:rPr>
              <a:t>nginx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ordinal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pattern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defTabSz="914400">
              <a:spcBef>
                <a:spcPts val="240"/>
              </a:spcBef>
            </a:pP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&lt;statefulset </a:t>
            </a:r>
            <a:r>
              <a:rPr sz="1300" i="1" spc="5" dirty="0">
                <a:solidFill>
                  <a:srgbClr val="FFFFFF"/>
                </a:solidFill>
                <a:latin typeface="Calibri"/>
                <a:cs typeface="Calibri"/>
              </a:rPr>
              <a:t>name&gt;-&lt;ordinal</a:t>
            </a:r>
            <a:r>
              <a:rPr sz="13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index&gt;.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marL="340360" marR="26034" indent="-328295" defTabSz="914400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independent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‘volumeClaimTemplates’.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4175" y="1246762"/>
            <a:ext cx="2599074" cy="436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25" y="1502183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35" dirty="0"/>
              <a:t>DaemonSet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4" y="2460741"/>
            <a:ext cx="3711575" cy="68050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Bypasses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5080" indent="-328295" defTabSz="914400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Schedules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while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adhering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tolerances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taints.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286" y="1398689"/>
            <a:ext cx="3072464" cy="40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2447962"/>
            <a:ext cx="68224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defTabSz="914400">
              <a:lnSpc>
                <a:spcPct val="113900"/>
              </a:lnSpc>
              <a:spcBef>
                <a:spcPts val="160"/>
              </a:spcBef>
            </a:pPr>
            <a:r>
              <a:rPr sz="1600" b="1" spc="30" dirty="0">
                <a:solidFill>
                  <a:srgbClr val="FFFFFF"/>
                </a:solidFill>
                <a:latin typeface="Gill Sans MT"/>
                <a:cs typeface="Gill Sans MT"/>
              </a:rPr>
              <a:t>Job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terminates.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completion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and/or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parallelism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condition.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97180" defTabSz="914400">
              <a:lnSpc>
                <a:spcPct val="1139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CronJob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executing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cron-like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schedule.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ow-Kubernetes-helps-Devop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050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41" y="1502183"/>
            <a:ext cx="72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15" dirty="0"/>
              <a:t>Jobs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81009" y="2460740"/>
            <a:ext cx="356107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0640" indent="-328295" defTabSz="914400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spec.completions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parallelized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spec.parallelism</a:t>
            </a:r>
            <a:endParaRPr sz="1300">
              <a:solidFill>
                <a:prstClr val="black"/>
              </a:solidFill>
              <a:latin typeface="Calibri"/>
              <a:cs typeface="Calibri"/>
            </a:endParaRPr>
          </a:p>
          <a:p>
            <a:pPr marL="340360" marR="525780" indent="-328295" defTabSz="914400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25" dirty="0">
                <a:solidFill>
                  <a:srgbClr val="FFFFFF"/>
                </a:solidFill>
                <a:latin typeface="Gill Sans MT"/>
                <a:cs typeface="Gill Sans MT"/>
              </a:rPr>
              <a:t>NOT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automatically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cleaned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completed.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01" y="2308776"/>
            <a:ext cx="3467099" cy="3143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572" y="1502183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15" dirty="0"/>
              <a:t>CronJob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00084" y="2491221"/>
            <a:ext cx="28771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 defTabSz="914400"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Adds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74" y="2347738"/>
            <a:ext cx="3582258" cy="306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315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0" dirty="0"/>
              <a:t> </a:t>
            </a:r>
            <a:r>
              <a:rPr sz="2400" spc="275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6" y="2447962"/>
            <a:ext cx="6728459" cy="1705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defTabSz="91440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L4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accessible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label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groups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cluster-unique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3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55575" defTabSz="914400">
              <a:lnSpc>
                <a:spcPct val="114599"/>
              </a:lnSpc>
            </a:pPr>
            <a:r>
              <a:rPr sz="1600" b="1" spc="-25" dirty="0">
                <a:solidFill>
                  <a:srgbClr val="FFFFFF"/>
                </a:solidFill>
                <a:latin typeface="Gill Sans MT"/>
                <a:cs typeface="Gill Sans MT"/>
              </a:rPr>
              <a:t>Ingress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(usually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http)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outside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world.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load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balancers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routers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usually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offer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SSL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termination,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name-based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hosting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63" y="1502183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35" dirty="0"/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4" y="2460741"/>
            <a:ext cx="4863465" cy="18249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unified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Four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Types: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CluterIP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strictly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cluster-internal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(default)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7560" marR="306070" lvl="1" indent="-313055" defTabSz="914400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NodePort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node’s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statically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port.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7560" marR="307340" lvl="1" indent="-313055" defTabSz="914400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LoadBalancer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provider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7560" marR="5080" lvl="1" indent="-313055" defTabSz="914400">
              <a:lnSpc>
                <a:spcPct val="113599"/>
              </a:lnSpc>
              <a:spcBef>
                <a:spcPts val="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ExternalName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Gill Sans MT"/>
                <a:cs typeface="Gill Sans MT"/>
              </a:rPr>
              <a:t>OUTSIDE</a:t>
            </a:r>
            <a:r>
              <a:rPr sz="1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internally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referenced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name.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62" y="2424801"/>
            <a:ext cx="1609724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714" y="1486582"/>
            <a:ext cx="274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60" dirty="0"/>
              <a:t>Ingress</a:t>
            </a:r>
            <a:r>
              <a:rPr sz="2400" spc="3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70584" y="2452940"/>
            <a:ext cx="3174365" cy="2159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370205" indent="-328295" defTabSz="914400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options.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HAproxy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Contour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Traefik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5080" indent="-328295" defTabSz="914400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specific  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passed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annotations.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137" y="2424801"/>
            <a:ext cx="3305174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6" y="1502183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20" dirty="0"/>
              <a:t> </a:t>
            </a:r>
            <a:r>
              <a:rPr sz="2400" spc="27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6" y="2489696"/>
            <a:ext cx="6666865" cy="30618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 defTabSz="91440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tied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to</a:t>
            </a:r>
            <a:r>
              <a:rPr sz="16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the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Pod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Lifecycle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5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82880" defTabSz="914400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PersistentVolume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(PV)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commonly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backing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NFS,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GCEPersistentDisk,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RBD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ahead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time.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lifecycle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independently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 defTabSz="914400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PersistentVolumeClaim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(PVC)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mapping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directly.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Commonly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defTabSz="914400">
              <a:spcBef>
                <a:spcPts val="55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86995" defTabSz="914400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StorageClass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classes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  These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provisioner,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parameters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well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reclaimPolicy.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825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049" y="144573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8026" y="857251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489" y="150218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00" dirty="0"/>
              <a:t>Volumes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0504" y="2503737"/>
            <a:ext cx="3272049" cy="275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9451" y="2344350"/>
            <a:ext cx="3206949" cy="307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507" y="150218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35" dirty="0"/>
              <a:t>Persistent</a:t>
            </a:r>
            <a:r>
              <a:rPr sz="2400" spc="50" dirty="0"/>
              <a:t> </a:t>
            </a:r>
            <a:r>
              <a:rPr sz="2400" spc="300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83" y="2460740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cluster-wide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Parameters: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ReadOnlyMany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(ROX)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ReadWriteOnce</a:t>
            </a:r>
            <a:r>
              <a:rPr sz="11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(RWO)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ReadWriteMany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(RWX)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persistentVolumeReclaimPolicy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Retain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Recycle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1255395" lvl="2" indent="-313055" defTabSz="914400"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Delete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StorageClass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1" y="2223975"/>
            <a:ext cx="3425157" cy="331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7" y="1502183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35" dirty="0"/>
              <a:t>Persistent </a:t>
            </a:r>
            <a:r>
              <a:rPr sz="2400" spc="310" dirty="0"/>
              <a:t>Volume</a:t>
            </a:r>
            <a:r>
              <a:rPr sz="2400" spc="-75" dirty="0"/>
              <a:t> </a:t>
            </a:r>
            <a:r>
              <a:rPr sz="2400" spc="29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84" y="2460740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PVCs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namespaces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5080" indent="-328295" defTabSz="914400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Claims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StorageClasses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storageClass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51" y="2541700"/>
            <a:ext cx="2876549" cy="2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406" y="1502183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75" dirty="0"/>
              <a:t>Storage</a:t>
            </a:r>
            <a:r>
              <a:rPr sz="2400" spc="30" dirty="0"/>
              <a:t> </a:t>
            </a:r>
            <a:r>
              <a:rPr sz="2400" spc="25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83" y="2460740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 defTabSz="914400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provisioner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Fields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Provisioner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reclaimPolicy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8" y="2061901"/>
            <a:ext cx="3310299" cy="36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ow-Kubernetes-helps-Devops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1502183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</a:t>
            </a:r>
            <a:r>
              <a:rPr sz="2400" spc="-175" dirty="0"/>
              <a:t> </a:t>
            </a:r>
            <a:r>
              <a:rPr sz="2400" spc="254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89" y="2990665"/>
            <a:ext cx="7327020" cy="149855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sz="1600" b="1" spc="-25" dirty="0">
                <a:latin typeface="Gill Sans MT"/>
                <a:cs typeface="Gill Sans MT"/>
              </a:rPr>
              <a:t>ConfigMap </a:t>
            </a:r>
            <a:r>
              <a:rPr b="1" spc="30" dirty="0">
                <a:latin typeface="Gill Sans MT"/>
                <a:cs typeface="Gill Sans MT"/>
              </a:rPr>
              <a:t>- </a:t>
            </a:r>
            <a:r>
              <a:rPr spc="15" dirty="0"/>
              <a:t>Externalized </a:t>
            </a:r>
            <a:r>
              <a:rPr dirty="0"/>
              <a:t>data </a:t>
            </a:r>
            <a:r>
              <a:rPr spc="15" dirty="0"/>
              <a:t>stored </a:t>
            </a:r>
            <a:r>
              <a:rPr spc="20" dirty="0"/>
              <a:t>within </a:t>
            </a:r>
            <a:r>
              <a:rPr spc="10" dirty="0"/>
              <a:t>kubernetes </a:t>
            </a:r>
            <a:r>
              <a:rPr spc="15" dirty="0"/>
              <a:t>that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10" dirty="0"/>
              <a:t>referenced </a:t>
            </a:r>
            <a:r>
              <a:rPr spc="-20" dirty="0"/>
              <a:t>as </a:t>
            </a:r>
            <a:r>
              <a:rPr spc="-25" dirty="0"/>
              <a:t>a  </a:t>
            </a:r>
            <a:r>
              <a:rPr dirty="0"/>
              <a:t>commandline</a:t>
            </a:r>
            <a:r>
              <a:rPr spc="-160" dirty="0"/>
              <a:t> </a:t>
            </a:r>
            <a:r>
              <a:rPr spc="-15" dirty="0"/>
              <a:t>argument,</a:t>
            </a:r>
            <a:r>
              <a:rPr spc="-155" dirty="0"/>
              <a:t> </a:t>
            </a:r>
            <a:r>
              <a:rPr spc="10" dirty="0"/>
              <a:t>environment</a:t>
            </a:r>
            <a:r>
              <a:rPr spc="-155" dirty="0"/>
              <a:t> </a:t>
            </a:r>
            <a:r>
              <a:rPr spc="-5" dirty="0"/>
              <a:t>variable,</a:t>
            </a:r>
            <a:r>
              <a:rPr spc="-155" dirty="0"/>
              <a:t> </a:t>
            </a:r>
            <a:r>
              <a:rPr spc="35" dirty="0"/>
              <a:t>or</a:t>
            </a:r>
            <a:r>
              <a:rPr spc="-155" dirty="0"/>
              <a:t> </a:t>
            </a:r>
            <a:r>
              <a:rPr spc="5" dirty="0"/>
              <a:t>injected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20" dirty="0"/>
              <a:t>file</a:t>
            </a:r>
            <a:r>
              <a:rPr spc="-155" dirty="0"/>
              <a:t> </a:t>
            </a:r>
            <a:r>
              <a:rPr spc="25" dirty="0"/>
              <a:t>into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5" dirty="0"/>
              <a:t>volume</a:t>
            </a:r>
            <a:r>
              <a:rPr spc="-155" dirty="0"/>
              <a:t> </a:t>
            </a:r>
            <a:r>
              <a:rPr spc="-15" dirty="0"/>
              <a:t>mount.</a:t>
            </a:r>
            <a:r>
              <a:rPr spc="-155" dirty="0"/>
              <a:t> </a:t>
            </a:r>
            <a:r>
              <a:rPr spc="-15" dirty="0"/>
              <a:t>Ideal  </a:t>
            </a:r>
            <a:r>
              <a:rPr spc="30" dirty="0"/>
              <a:t>for</a:t>
            </a:r>
            <a:r>
              <a:rPr spc="-160" dirty="0"/>
              <a:t> </a:t>
            </a:r>
            <a:r>
              <a:rPr dirty="0"/>
              <a:t>separating</a:t>
            </a:r>
            <a:r>
              <a:rPr spc="-160" dirty="0"/>
              <a:t> </a:t>
            </a:r>
            <a:r>
              <a:rPr spc="15" dirty="0"/>
              <a:t>containerized</a:t>
            </a:r>
            <a:r>
              <a:rPr spc="-160" dirty="0"/>
              <a:t> </a:t>
            </a:r>
            <a:r>
              <a:rPr spc="10" dirty="0"/>
              <a:t>application</a:t>
            </a:r>
            <a:r>
              <a:rPr spc="-160" dirty="0"/>
              <a:t> </a:t>
            </a:r>
            <a:r>
              <a:rPr spc="15" dirty="0"/>
              <a:t>from</a:t>
            </a:r>
            <a:r>
              <a:rPr spc="-160" dirty="0"/>
              <a:t> </a:t>
            </a:r>
            <a:r>
              <a:rPr dirty="0"/>
              <a:t>configuration.</a:t>
            </a:r>
            <a:endParaRPr sz="1600">
              <a:latin typeface="Gill Sans MT"/>
              <a:cs typeface="Gill Sans MT"/>
            </a:endParaRPr>
          </a:p>
          <a:p>
            <a:pPr marL="461645">
              <a:spcBef>
                <a:spcPts val="40"/>
              </a:spcBef>
            </a:pP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latin typeface="Gill Sans MT"/>
                <a:cs typeface="Gill Sans MT"/>
              </a:rPr>
              <a:t>Secret</a:t>
            </a:r>
            <a:r>
              <a:rPr sz="1600" b="1" spc="-190" dirty="0">
                <a:latin typeface="Gill Sans MT"/>
                <a:cs typeface="Gill Sans MT"/>
              </a:rPr>
              <a:t> </a:t>
            </a:r>
            <a:r>
              <a:rPr b="1" spc="30" dirty="0">
                <a:latin typeface="Gill Sans MT"/>
                <a:cs typeface="Gill Sans MT"/>
              </a:rPr>
              <a:t>-</a:t>
            </a:r>
            <a:r>
              <a:rPr b="1" spc="-105" dirty="0">
                <a:latin typeface="Gill Sans MT"/>
                <a:cs typeface="Gill Sans MT"/>
              </a:rPr>
              <a:t> </a:t>
            </a:r>
            <a:r>
              <a:rPr spc="15" dirty="0"/>
              <a:t>Functionally</a:t>
            </a:r>
            <a:r>
              <a:rPr spc="-150" dirty="0"/>
              <a:t> </a:t>
            </a:r>
            <a:r>
              <a:rPr spc="15" dirty="0"/>
              <a:t>identical</a:t>
            </a:r>
            <a:r>
              <a:rPr spc="-155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15" dirty="0"/>
              <a:t>ConfigMaps,</a:t>
            </a:r>
            <a:r>
              <a:rPr spc="-150" dirty="0"/>
              <a:t> </a:t>
            </a:r>
            <a:r>
              <a:rPr spc="15" dirty="0"/>
              <a:t>but</a:t>
            </a:r>
            <a:r>
              <a:rPr spc="-155" dirty="0"/>
              <a:t> </a:t>
            </a:r>
            <a:r>
              <a:rPr spc="15" dirty="0"/>
              <a:t>stored</a:t>
            </a:r>
            <a:r>
              <a:rPr spc="-150" dirty="0"/>
              <a:t> </a:t>
            </a:r>
            <a:r>
              <a:rPr dirty="0"/>
              <a:t>encoded</a:t>
            </a:r>
            <a:r>
              <a:rPr spc="-150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10" dirty="0"/>
              <a:t>base64,</a:t>
            </a:r>
            <a:r>
              <a:rPr spc="-150" dirty="0"/>
              <a:t> </a:t>
            </a:r>
            <a:r>
              <a:rPr spc="-10" dirty="0"/>
              <a:t>and</a:t>
            </a:r>
            <a:r>
              <a:rPr spc="-150" dirty="0"/>
              <a:t> </a:t>
            </a:r>
            <a:r>
              <a:rPr spc="10" dirty="0"/>
              <a:t>encrypted</a:t>
            </a:r>
            <a:r>
              <a:rPr spc="-155" dirty="0"/>
              <a:t> </a:t>
            </a:r>
            <a:r>
              <a:rPr spc="10" dirty="0"/>
              <a:t>at  </a:t>
            </a:r>
            <a:r>
              <a:rPr spc="20" dirty="0"/>
              <a:t>rest</a:t>
            </a:r>
            <a:r>
              <a:rPr spc="-305" dirty="0"/>
              <a:t> </a:t>
            </a:r>
            <a:r>
              <a:rPr spc="-20" dirty="0"/>
              <a:t>(if </a:t>
            </a:r>
            <a:r>
              <a:rPr spc="-15" dirty="0"/>
              <a:t>configured).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6" y="1502183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80" dirty="0"/>
              <a:t>ConfigMaps </a:t>
            </a:r>
            <a:r>
              <a:rPr sz="2400" spc="330" dirty="0"/>
              <a:t>and</a:t>
            </a:r>
            <a:r>
              <a:rPr sz="2400" spc="-150" dirty="0"/>
              <a:t> </a:t>
            </a:r>
            <a:r>
              <a:rPr sz="2400" spc="25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4" y="2453998"/>
            <a:ext cx="4356735" cy="841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 defTabSz="914400"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Config: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Injected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Passed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(requires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var)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462" y="2165110"/>
            <a:ext cx="1925050" cy="190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5813" y="4156013"/>
            <a:ext cx="2110349" cy="128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6289" y="3529726"/>
            <a:ext cx="1671408" cy="190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751" y="3454726"/>
            <a:ext cx="1473449" cy="198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140" y="1502183"/>
            <a:ext cx="198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10" dirty="0"/>
              <a:t>[Cluster]Role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4" y="2460740"/>
            <a:ext cx="260032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 defTabSz="914400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Permissions translate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url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path.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“”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defaulting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39370" indent="-328295" defTabSz="914400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granted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360" marR="57785" indent="-328295" defTabSz="914400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9000" y="2579013"/>
            <a:ext cx="4097424" cy="178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65" y="1502183"/>
            <a:ext cx="320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50" dirty="0"/>
              <a:t>[Cluster]RoleBinding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2460740"/>
            <a:ext cx="2700020" cy="1282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 defTabSz="914400"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kind: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798195" lvl="1" indent="-313055" defTabSz="914400"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ServiceAccount</a:t>
            </a:r>
            <a:endParaRPr sz="1100">
              <a:solidFill>
                <a:prstClr val="black"/>
              </a:solidFill>
              <a:latin typeface="Tahoma"/>
              <a:cs typeface="Tahoma"/>
            </a:endParaRPr>
          </a:p>
          <a:p>
            <a:pPr marL="340995" indent="-328295" defTabSz="914400">
              <a:spcBef>
                <a:spcPts val="1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roleRef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targets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only.</a:t>
            </a:r>
            <a:endParaRPr sz="13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301" y="2424787"/>
            <a:ext cx="3674099" cy="2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F07A-4C18-3A36-E32D-63B1EEAF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B55A-2D7B-65A5-65B2-149FA997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https://spacelift.io/blog/kubernetes-devops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https://www.aquasec.com/cloud-native-academy/kubernetes-101/kubernetes-devops/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0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31EE-2A7B-6072-A2DE-EF0E403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1A22-AC10-FCC9-56A5-DF47969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Watch this video as discussed in class again → </a:t>
            </a:r>
            <a:r>
              <a:rPr lang="en-US" dirty="0">
                <a:hlinkClick r:id="rId2"/>
              </a:rPr>
              <a:t>https://www.youtube.com/watch?v=r2zuL9MW6wc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Visit the below and ensure to follow along all 6 modules from this page. As a DevOps engineer reading documentation is important, these 6 small exercises will help you get up to speed → </a:t>
            </a:r>
            <a:r>
              <a:rPr lang="en-US" dirty="0">
                <a:hlinkClick r:id="rId3"/>
              </a:rPr>
              <a:t>https://minikube.sigs.k8s.io/docs/tutorials/kubernetes_101/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6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ow-Kubernetes-helps-Devops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2838" y="318762"/>
            <a:ext cx="105696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ow-Kubernetes-helps-Devops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ow-Kubernetes-helps-Devops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ow-Kubernetes-helps-Devop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ow-Kubernetes-helps-Devop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1469</Words>
  <Application>Microsoft Office PowerPoint</Application>
  <PresentationFormat>On-screen Show (4:3)</PresentationFormat>
  <Paragraphs>164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ADLaM Display</vt:lpstr>
      <vt:lpstr>Arial</vt:lpstr>
      <vt:lpstr>Calibri</vt:lpstr>
      <vt:lpstr>Gill Sans MT</vt:lpstr>
      <vt:lpstr>Tahoma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- What is Kubernetes?</vt:lpstr>
      <vt:lpstr>Intro - What Does Kubernetes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Concepts</vt:lpstr>
      <vt:lpstr>Kubernetes Concepts - Core</vt:lpstr>
      <vt:lpstr>Concepts - Core (cont.)</vt:lpstr>
      <vt:lpstr>Labels, and Annotations,  and Selectors</vt:lpstr>
      <vt:lpstr>Set-based selectors</vt:lpstr>
      <vt:lpstr>Concepts - Workloads</vt:lpstr>
      <vt:lpstr>Deployment</vt:lpstr>
      <vt:lpstr>Concepts - Workloads (cont.)</vt:lpstr>
      <vt:lpstr>StatefulSet</vt:lpstr>
      <vt:lpstr>DaemonSet</vt:lpstr>
      <vt:lpstr>Concepts - Workloads (cont.)</vt:lpstr>
      <vt:lpstr>Jobs</vt:lpstr>
      <vt:lpstr>CronJob</vt:lpstr>
      <vt:lpstr>Concepts - Network</vt:lpstr>
      <vt:lpstr>Service</vt:lpstr>
      <vt:lpstr>Ingress Controller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[Cluster]Role</vt:lpstr>
      <vt:lpstr>[Cluster]RoleBinding</vt:lpstr>
      <vt:lpstr>Further Reading</vt:lpstr>
      <vt:lpstr>ASSIGNMENT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ATHARVA SHAH  (Student)</cp:lastModifiedBy>
  <cp:revision>6</cp:revision>
  <dcterms:created xsi:type="dcterms:W3CDTF">2013-01-27T09:14:16Z</dcterms:created>
  <dcterms:modified xsi:type="dcterms:W3CDTF">2025-04-28T14:15:18Z</dcterms:modified>
  <cp:category/>
</cp:coreProperties>
</file>