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364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19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orldhatchlearning.wordpress.com/2018/09/15/xerox-parc-had-created-a-computer-with-a-mouse-and-windows-and-bitmap-screen-before-apple-or-microsoft-in-fact-steve-jobs-saw-it-and-copied-it-for-the-macintosh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ogle.com/search?sca_esv=bdc65ffe85f8e301&amp;cs=0&amp;q=Xerox+Star&amp;sa=X&amp;ved=2ahUKEwiGn6O-0euOAxX6xjgGHa04FAwQxccNegQIBBAB&amp;mstk=AUtExfDWau5hN-sHnUt2_PmZTDqjcz5GIq9hv0y8sZPwRaVgLkLi070RhqG-XrwN44I0BY1iovfTY-D5Jo37CkoL01VY3TzcJGb5CFF_PCtgF2zMpOaA1YiLdBDK-sTHVFQpWTZoWW67pA3hdiFeyGU8LI9tA7tCS4wUgsav0_fYWApG1vseeeBK8UTf7yBeQh6TB7dM&amp;csui=3" TargetMode="External"/><Relationship Id="rId4" Type="http://schemas.openxmlformats.org/officeDocument/2006/relationships/hyperlink" Target="https://www.youtube.com/watch?v=_OwG_rQ_Hqw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The Importance of the 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Understanding the critical role UI plays in Human–Computer Interaction (HCI).</a:t>
            </a:r>
          </a:p>
          <a:p>
            <a:r>
              <a:rPr dirty="0"/>
              <a:t>UI is the user's window into the system – it can be seen, heard, touched.</a:t>
            </a:r>
          </a:p>
          <a:p>
            <a:r>
              <a:rPr dirty="0"/>
              <a:t>Goal: Make computing easy, productive, and enjoyable.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The Blossoming of the World Wide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dirty="0"/>
          </a:p>
          <a:p>
            <a:r>
              <a:rPr dirty="0"/>
              <a:t>1960s: Internet roots in ARPANET (DARPA).</a:t>
            </a:r>
          </a:p>
          <a:p>
            <a:r>
              <a:rPr dirty="0"/>
              <a:t>1991: Tim Berners-Lee introduced HTML and the World Wide Web.</a:t>
            </a:r>
          </a:p>
          <a:p>
            <a:r>
              <a:rPr dirty="0"/>
              <a:t>1993: Mosaic browser – graphical web browsing.</a:t>
            </a:r>
          </a:p>
          <a:p>
            <a:r>
              <a:rPr dirty="0"/>
              <a:t>1994–1996: Netscape Navigator, Internet Explorer, commercial internet expansion.</a:t>
            </a:r>
          </a:p>
          <a:p>
            <a:r>
              <a:rPr dirty="0"/>
              <a:t>2000s+: Web becomes a dominant UI platform; multimedia &amp; interactivity increase.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Brief History of Screen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1970s: Text-only, cryptic, monochrome screens; high learning curve.</a:t>
            </a:r>
          </a:p>
          <a:p>
            <a:r>
              <a:t>1980s: Better grouping, alignment, meaningful captions; prompts on screen.</a:t>
            </a:r>
          </a:p>
          <a:p>
            <a:r>
              <a:t>1990s+: GUI design – borders, buttons, icons, list boxes, drop-downs.</a:t>
            </a:r>
          </a:p>
          <a:p>
            <a:r>
              <a:t>Today: Responsive, touch-friendly, accessible designs.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What’s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Integration of GUI and Web technologies.</a:t>
            </a:r>
          </a:p>
          <a:p>
            <a:r>
              <a:t>More immersive interfaces – AR, VR, voice, gesture.</a:t>
            </a:r>
          </a:p>
          <a:p>
            <a:r>
              <a:t>Personalization &amp; AI-driven adaptive UIs.</a:t>
            </a:r>
          </a:p>
          <a:p>
            <a:r>
              <a:t>Focus on accessibility, inclusivity, and cross-platform consistency.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Defining the 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dirty="0"/>
          </a:p>
          <a:p>
            <a:r>
              <a:rPr dirty="0"/>
              <a:t>UI is the part of the system that people can see, hear, touch, talk to, or otherwise understand.</a:t>
            </a:r>
          </a:p>
          <a:p>
            <a:r>
              <a:rPr dirty="0"/>
              <a:t>Two components:</a:t>
            </a:r>
          </a:p>
          <a:p>
            <a:pPr lvl="1"/>
            <a:r>
              <a:rPr dirty="0"/>
              <a:t>Input – How users communicate with the computer (keyboard, mouse, touch, voice).</a:t>
            </a:r>
          </a:p>
          <a:p>
            <a:pPr lvl="1"/>
            <a:r>
              <a:rPr dirty="0"/>
              <a:t>Output – How the computer communicates results (display, audio, haptic).</a:t>
            </a:r>
          </a:p>
          <a:p>
            <a:r>
              <a:rPr dirty="0"/>
              <a:t>Best UI: Not noticed by the user, allowing focus on tasks rather than mechanics.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Importance of Good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Poor design causes frustration, inefficiency, errors, and even safety risks.</a:t>
            </a:r>
          </a:p>
          <a:p>
            <a:r>
              <a:rPr dirty="0"/>
              <a:t>Good design improves task performance, reduces errors, and increases satisfaction.</a:t>
            </a:r>
          </a:p>
          <a:p>
            <a:r>
              <a:rPr dirty="0"/>
              <a:t>Challenges: Limited time/resources, lack of knowledge about design principles.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Benefits of Good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/>
          </a:p>
          <a:p>
            <a:r>
              <a:t>Improved productivity – e.g., 25% faster task completion.</a:t>
            </a:r>
          </a:p>
          <a:p>
            <a:r>
              <a:t>Reduced training time &amp; costs.</a:t>
            </a:r>
          </a:p>
          <a:p>
            <a:r>
              <a:t>Fewer support calls; lower operational costs.</a:t>
            </a:r>
          </a:p>
          <a:p>
            <a:r>
              <a:t>Higher user satisfaction; better customer service.</a:t>
            </a:r>
          </a:p>
          <a:p>
            <a:r>
              <a:t>Economic value – every $1 spent on usability returns $10–$100.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 Brief History of the Human–Computer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Early communication: gestures → spoken language → written language.</a:t>
            </a:r>
          </a:p>
          <a:p>
            <a:r>
              <a:t>Computers initially relied on typed commands (command-line interfaces).</a:t>
            </a:r>
          </a:p>
          <a:p>
            <a:r>
              <a:t>Other methods explored: voice recognition, handwriting recognition.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Introduction of the Graphical 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dirty="0"/>
          </a:p>
          <a:p>
            <a:r>
              <a:rPr dirty="0"/>
              <a:t>1970s: Xerox PARC introduced mouse-based pointing and selection.</a:t>
            </a:r>
          </a:p>
          <a:p>
            <a:r>
              <a:rPr dirty="0"/>
              <a:t>First GUIs: Xerox Alto, STAR – introduced direct manipulation.</a:t>
            </a:r>
          </a:p>
          <a:p>
            <a:r>
              <a:rPr dirty="0"/>
              <a:t>1984: Apple Macintosh – first mass-market GUI.</a:t>
            </a:r>
          </a:p>
          <a:p>
            <a:r>
              <a:rPr dirty="0"/>
              <a:t>1985: Microsoft Windows 1.0; Commodore Amiga.</a:t>
            </a:r>
          </a:p>
          <a:p>
            <a:r>
              <a:rPr dirty="0"/>
              <a:t>1990s: Color, 3D effects, advanced widgets, cross-platform GUIs.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Rectangle 104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0"/>
            <a:ext cx="4571993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0"/>
            <a:ext cx="457199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0987" y="2267042"/>
            <a:ext cx="3429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s Xerox PARC Turns 47, The Lesson ...">
            <a:extLst>
              <a:ext uri="{FF2B5EF4-FFF2-40B4-BE49-F238E27FC236}">
                <a16:creationId xmlns:a16="http://schemas.microsoft.com/office/drawing/2014/main" id="{86DCF279-7005-288F-B7D8-DFCD6D935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6660" y="1187870"/>
            <a:ext cx="3213305" cy="215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Xerox Parc's three-button mouse. Three ...">
            <a:extLst>
              <a:ext uri="{FF2B5EF4-FFF2-40B4-BE49-F238E27FC236}">
                <a16:creationId xmlns:a16="http://schemas.microsoft.com/office/drawing/2014/main" id="{54D7A4CD-C675-72C2-D043-50E7F9F47C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6660" y="3506581"/>
            <a:ext cx="3213301" cy="245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0E5167-16A7-3F2D-CCF7-76A00C850746}"/>
              </a:ext>
            </a:extLst>
          </p:cNvPr>
          <p:cNvSpPr txBox="1"/>
          <p:nvPr/>
        </p:nvSpPr>
        <p:spPr>
          <a:xfrm>
            <a:off x="5438653" y="1081825"/>
            <a:ext cx="3233027" cy="51327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defTabSz="914400">
              <a:lnSpc>
                <a:spcPct val="90000"/>
              </a:lnSpc>
              <a:spcAft>
                <a:spcPts val="750"/>
              </a:spcAft>
            </a:pPr>
            <a:r>
              <a:rPr lang="en-US" sz="2800" b="0" i="0" dirty="0">
                <a:effectLst/>
              </a:rPr>
              <a:t>Xerox PARC had created a computer with a mouse and windows and bitmap screen before Apple or Microsoft, in fact Steve Jobs saw it and copied it for the Macintosh.</a:t>
            </a:r>
          </a:p>
          <a:p>
            <a:pPr defTabSz="914400">
              <a:lnSpc>
                <a:spcPct val="90000"/>
              </a:lnSpc>
              <a:spcAft>
                <a:spcPts val="750"/>
              </a:spcAft>
            </a:pPr>
            <a:r>
              <a:rPr lang="en-US" sz="2800" b="0" i="0" dirty="0">
                <a:effectLst/>
              </a:rPr>
              <a:t> </a:t>
            </a:r>
            <a:r>
              <a:rPr lang="en-US" sz="2800" b="0" i="0" dirty="0">
                <a:solidFill>
                  <a:srgbClr val="FF0000"/>
                </a:solidFill>
                <a:effectLst/>
              </a:rPr>
              <a:t>So how did they completely fail to lead personal computers?</a:t>
            </a:r>
          </a:p>
          <a:p>
            <a:pPr defTabSz="914400">
              <a:lnSpc>
                <a:spcPct val="90000"/>
              </a:lnSpc>
              <a:spcAft>
                <a:spcPts val="750"/>
              </a:spcAft>
            </a:pPr>
            <a:r>
              <a:rPr lang="en-US" sz="2800" dirty="0">
                <a:solidFill>
                  <a:srgbClr val="FF0000"/>
                </a:solidFill>
                <a:hlinkClick r:id="rId4"/>
              </a:rPr>
              <a:t>answer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endParaRPr lang="en-US" sz="2800" b="0" i="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7147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151F3819-4351-4730-8E02-40BF286E0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Rectangle 2061">
            <a:extLst>
              <a:ext uri="{FF2B5EF4-FFF2-40B4-BE49-F238E27FC236}">
                <a16:creationId xmlns:a16="http://schemas.microsoft.com/office/drawing/2014/main" id="{7DAE5130-F148-4C5A-A6CB-48165DC76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9143997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5C5A9-B81F-4A2F-587B-9F51DBD6F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0415" y="334851"/>
            <a:ext cx="4923430" cy="1605267"/>
          </a:xfrm>
        </p:spPr>
        <p:txBody>
          <a:bodyPr>
            <a:normAutofit fontScale="90000"/>
          </a:bodyPr>
          <a:lstStyle/>
          <a:p>
            <a:r>
              <a:rPr lang="en-US" dirty="0"/>
              <a:t>Link to the video of demonstration of first Machine</a:t>
            </a:r>
          </a:p>
        </p:txBody>
      </p:sp>
      <p:pic>
        <p:nvPicPr>
          <p:cNvPr id="2050" name="Picture 2" descr="The first GUIs">
            <a:extLst>
              <a:ext uri="{FF2B5EF4-FFF2-40B4-BE49-F238E27FC236}">
                <a16:creationId xmlns:a16="http://schemas.microsoft.com/office/drawing/2014/main" id="{0B89C256-6F48-FDCD-7BCC-EDEAFE3DC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9796"/>
          <a:stretch>
            <a:fillRect/>
          </a:stretch>
        </p:blipFill>
        <p:spPr bwMode="auto">
          <a:xfrm>
            <a:off x="-6" y="3429008"/>
            <a:ext cx="3028950" cy="3428999"/>
          </a:xfrm>
          <a:custGeom>
            <a:avLst/>
            <a:gdLst/>
            <a:ahLst/>
            <a:cxnLst/>
            <a:rect l="l" t="t" r="r" b="b"/>
            <a:pathLst>
              <a:path w="4038600" h="3428999">
                <a:moveTo>
                  <a:pt x="0" y="0"/>
                </a:moveTo>
                <a:lnTo>
                  <a:pt x="3832764" y="0"/>
                </a:lnTo>
                <a:lnTo>
                  <a:pt x="3833410" y="4411"/>
                </a:lnTo>
                <a:cubicBezTo>
                  <a:pt x="3834310" y="12542"/>
                  <a:pt x="3834933" y="20617"/>
                  <a:pt x="3835321" y="28434"/>
                </a:cubicBezTo>
                <a:cubicBezTo>
                  <a:pt x="3843020" y="30350"/>
                  <a:pt x="3840588" y="61692"/>
                  <a:pt x="3852266" y="50998"/>
                </a:cubicBezTo>
                <a:cubicBezTo>
                  <a:pt x="3853153" y="61314"/>
                  <a:pt x="3849223" y="70391"/>
                  <a:pt x="3856614" y="62023"/>
                </a:cubicBezTo>
                <a:cubicBezTo>
                  <a:pt x="3857136" y="65272"/>
                  <a:pt x="3858208" y="66796"/>
                  <a:pt x="3859557" y="67517"/>
                </a:cubicBezTo>
                <a:lnTo>
                  <a:pt x="3860141" y="67604"/>
                </a:lnTo>
                <a:lnTo>
                  <a:pt x="3861913" y="90672"/>
                </a:lnTo>
                <a:lnTo>
                  <a:pt x="3863084" y="93141"/>
                </a:lnTo>
                <a:cubicBezTo>
                  <a:pt x="3863070" y="98407"/>
                  <a:pt x="3863057" y="103672"/>
                  <a:pt x="3863043" y="108938"/>
                </a:cubicBezTo>
                <a:lnTo>
                  <a:pt x="3863660" y="116693"/>
                </a:lnTo>
                <a:lnTo>
                  <a:pt x="3862518" y="119721"/>
                </a:lnTo>
                <a:cubicBezTo>
                  <a:pt x="3862017" y="122528"/>
                  <a:pt x="3862239" y="125949"/>
                  <a:pt x="3864097" y="130743"/>
                </a:cubicBezTo>
                <a:lnTo>
                  <a:pt x="3864775" y="131693"/>
                </a:lnTo>
                <a:lnTo>
                  <a:pt x="3864231" y="141960"/>
                </a:lnTo>
                <a:cubicBezTo>
                  <a:pt x="3863734" y="145469"/>
                  <a:pt x="3862886" y="148837"/>
                  <a:pt x="3861543" y="151981"/>
                </a:cubicBezTo>
                <a:cubicBezTo>
                  <a:pt x="3876816" y="176028"/>
                  <a:pt x="3873891" y="209754"/>
                  <a:pt x="3881956" y="241275"/>
                </a:cubicBezTo>
                <a:cubicBezTo>
                  <a:pt x="3880805" y="282291"/>
                  <a:pt x="3871108" y="290637"/>
                  <a:pt x="3883245" y="317540"/>
                </a:cubicBezTo>
                <a:cubicBezTo>
                  <a:pt x="3887431" y="330343"/>
                  <a:pt x="3884915" y="349601"/>
                  <a:pt x="3894824" y="382132"/>
                </a:cubicBezTo>
                <a:cubicBezTo>
                  <a:pt x="3902184" y="412768"/>
                  <a:pt x="3905028" y="440981"/>
                  <a:pt x="3912029" y="468465"/>
                </a:cubicBezTo>
                <a:cubicBezTo>
                  <a:pt x="3918870" y="501219"/>
                  <a:pt x="3919171" y="493504"/>
                  <a:pt x="3923563" y="512872"/>
                </a:cubicBezTo>
                <a:cubicBezTo>
                  <a:pt x="3925161" y="516259"/>
                  <a:pt x="3933257" y="548851"/>
                  <a:pt x="3935302" y="551780"/>
                </a:cubicBezTo>
                <a:cubicBezTo>
                  <a:pt x="3940193" y="569420"/>
                  <a:pt x="3948108" y="591435"/>
                  <a:pt x="3952908" y="618713"/>
                </a:cubicBezTo>
                <a:cubicBezTo>
                  <a:pt x="3949597" y="640336"/>
                  <a:pt x="3968857" y="662091"/>
                  <a:pt x="3964097" y="689135"/>
                </a:cubicBezTo>
                <a:cubicBezTo>
                  <a:pt x="3963409" y="698730"/>
                  <a:pt x="3967777" y="726290"/>
                  <a:pt x="3972561" y="730194"/>
                </a:cubicBezTo>
                <a:cubicBezTo>
                  <a:pt x="3974287" y="735671"/>
                  <a:pt x="3973869" y="742863"/>
                  <a:pt x="3978553" y="744105"/>
                </a:cubicBezTo>
                <a:cubicBezTo>
                  <a:pt x="3984369" y="746793"/>
                  <a:pt x="3979392" y="769550"/>
                  <a:pt x="3985056" y="764665"/>
                </a:cubicBezTo>
                <a:cubicBezTo>
                  <a:pt x="3981721" y="780759"/>
                  <a:pt x="3994221" y="788526"/>
                  <a:pt x="3998681" y="799644"/>
                </a:cubicBezTo>
                <a:cubicBezTo>
                  <a:pt x="3996807" y="806167"/>
                  <a:pt x="3999133" y="812044"/>
                  <a:pt x="4002586" y="819512"/>
                </a:cubicBezTo>
                <a:lnTo>
                  <a:pt x="4007152" y="829775"/>
                </a:lnTo>
                <a:cubicBezTo>
                  <a:pt x="4007290" y="831346"/>
                  <a:pt x="4007429" y="832918"/>
                  <a:pt x="4007568" y="834489"/>
                </a:cubicBezTo>
                <a:cubicBezTo>
                  <a:pt x="4008582" y="842878"/>
                  <a:pt x="4012501" y="870527"/>
                  <a:pt x="4013238" y="880111"/>
                </a:cubicBezTo>
                <a:lnTo>
                  <a:pt x="4011990" y="891990"/>
                </a:lnTo>
                <a:cubicBezTo>
                  <a:pt x="4012878" y="895711"/>
                  <a:pt x="4017741" y="899277"/>
                  <a:pt x="4018561" y="902435"/>
                </a:cubicBezTo>
                <a:lnTo>
                  <a:pt x="4016914" y="910937"/>
                </a:lnTo>
                <a:cubicBezTo>
                  <a:pt x="4021666" y="910045"/>
                  <a:pt x="4017754" y="920062"/>
                  <a:pt x="4017630" y="927631"/>
                </a:cubicBezTo>
                <a:cubicBezTo>
                  <a:pt x="4017765" y="943134"/>
                  <a:pt x="4017899" y="958638"/>
                  <a:pt x="4018033" y="974141"/>
                </a:cubicBezTo>
                <a:lnTo>
                  <a:pt x="4020844" y="1002853"/>
                </a:lnTo>
                <a:lnTo>
                  <a:pt x="4019159" y="1011649"/>
                </a:lnTo>
                <a:cubicBezTo>
                  <a:pt x="4018755" y="1030805"/>
                  <a:pt x="4025427" y="1051984"/>
                  <a:pt x="4019983" y="1065586"/>
                </a:cubicBezTo>
                <a:cubicBezTo>
                  <a:pt x="4019342" y="1071115"/>
                  <a:pt x="4019489" y="1076118"/>
                  <a:pt x="4020124" y="1080768"/>
                </a:cubicBezTo>
                <a:lnTo>
                  <a:pt x="4023046" y="1093182"/>
                </a:lnTo>
                <a:lnTo>
                  <a:pt x="4030993" y="1117768"/>
                </a:lnTo>
                <a:cubicBezTo>
                  <a:pt x="4017255" y="1119010"/>
                  <a:pt x="4036257" y="1175819"/>
                  <a:pt x="4024084" y="1169607"/>
                </a:cubicBezTo>
                <a:cubicBezTo>
                  <a:pt x="4026558" y="1192318"/>
                  <a:pt x="4002019" y="1213340"/>
                  <a:pt x="4015242" y="1235237"/>
                </a:cubicBezTo>
                <a:cubicBezTo>
                  <a:pt x="4014162" y="1269305"/>
                  <a:pt x="4018570" y="1317827"/>
                  <a:pt x="4017602" y="1350990"/>
                </a:cubicBezTo>
                <a:cubicBezTo>
                  <a:pt x="4023169" y="1344874"/>
                  <a:pt x="4021893" y="1374627"/>
                  <a:pt x="4021736" y="1378298"/>
                </a:cubicBezTo>
                <a:cubicBezTo>
                  <a:pt x="4018952" y="1400570"/>
                  <a:pt x="4019832" y="1419813"/>
                  <a:pt x="4016278" y="1458310"/>
                </a:cubicBezTo>
                <a:cubicBezTo>
                  <a:pt x="4018014" y="1492373"/>
                  <a:pt x="4008830" y="1521984"/>
                  <a:pt x="4018868" y="1553366"/>
                </a:cubicBezTo>
                <a:cubicBezTo>
                  <a:pt x="4016990" y="1555494"/>
                  <a:pt x="4015540" y="1558122"/>
                  <a:pt x="4014402" y="1561090"/>
                </a:cubicBezTo>
                <a:lnTo>
                  <a:pt x="4011936" y="1570307"/>
                </a:lnTo>
                <a:lnTo>
                  <a:pt x="4012405" y="1571592"/>
                </a:lnTo>
                <a:cubicBezTo>
                  <a:pt x="4013272" y="1577147"/>
                  <a:pt x="4012836" y="1580457"/>
                  <a:pt x="4011825" y="1582767"/>
                </a:cubicBezTo>
                <a:lnTo>
                  <a:pt x="4010160" y="1584906"/>
                </a:lnTo>
                <a:lnTo>
                  <a:pt x="4009282" y="1592480"/>
                </a:lnTo>
                <a:lnTo>
                  <a:pt x="4004224" y="1632608"/>
                </a:lnTo>
                <a:lnTo>
                  <a:pt x="4004766" y="1633033"/>
                </a:lnTo>
                <a:cubicBezTo>
                  <a:pt x="4005917" y="1634501"/>
                  <a:pt x="4006652" y="1636551"/>
                  <a:pt x="4006536" y="1639879"/>
                </a:cubicBezTo>
                <a:cubicBezTo>
                  <a:pt x="4015184" y="1636475"/>
                  <a:pt x="4009709" y="1642588"/>
                  <a:pt x="4008603" y="1652696"/>
                </a:cubicBezTo>
                <a:cubicBezTo>
                  <a:pt x="4021787" y="1649666"/>
                  <a:pt x="4013526" y="1677353"/>
                  <a:pt x="4020520" y="1683689"/>
                </a:cubicBezTo>
                <a:cubicBezTo>
                  <a:pt x="4019410" y="1691182"/>
                  <a:pt x="4018476" y="1699055"/>
                  <a:pt x="4017793" y="1707144"/>
                </a:cubicBezTo>
                <a:cubicBezTo>
                  <a:pt x="4017716" y="1708742"/>
                  <a:pt x="4017637" y="1710339"/>
                  <a:pt x="4017559" y="1711937"/>
                </a:cubicBezTo>
                <a:lnTo>
                  <a:pt x="4017686" y="1712065"/>
                </a:lnTo>
                <a:cubicBezTo>
                  <a:pt x="4017911" y="1713173"/>
                  <a:pt x="4017938" y="1714774"/>
                  <a:pt x="4017696" y="1717183"/>
                </a:cubicBezTo>
                <a:lnTo>
                  <a:pt x="4017133" y="1720681"/>
                </a:lnTo>
                <a:lnTo>
                  <a:pt x="4016678" y="1729981"/>
                </a:lnTo>
                <a:lnTo>
                  <a:pt x="4017384" y="1733388"/>
                </a:lnTo>
                <a:lnTo>
                  <a:pt x="4018907" y="1735034"/>
                </a:lnTo>
                <a:cubicBezTo>
                  <a:pt x="4018834" y="1735303"/>
                  <a:pt x="4018762" y="1735573"/>
                  <a:pt x="4018689" y="1735842"/>
                </a:cubicBezTo>
                <a:cubicBezTo>
                  <a:pt x="4015637" y="1741502"/>
                  <a:pt x="4011570" y="1742214"/>
                  <a:pt x="4022227" y="1754258"/>
                </a:cubicBezTo>
                <a:cubicBezTo>
                  <a:pt x="4017088" y="1767842"/>
                  <a:pt x="4023675" y="1773031"/>
                  <a:pt x="4025215" y="1794468"/>
                </a:cubicBezTo>
                <a:cubicBezTo>
                  <a:pt x="4020602" y="1801685"/>
                  <a:pt x="4021846" y="1809129"/>
                  <a:pt x="4024929" y="1817026"/>
                </a:cubicBezTo>
                <a:cubicBezTo>
                  <a:pt x="4022135" y="1836468"/>
                  <a:pt x="4026097" y="1856359"/>
                  <a:pt x="4026330" y="1879330"/>
                </a:cubicBezTo>
                <a:lnTo>
                  <a:pt x="4036998" y="1941432"/>
                </a:lnTo>
                <a:lnTo>
                  <a:pt x="4036084" y="2000732"/>
                </a:lnTo>
                <a:cubicBezTo>
                  <a:pt x="4034263" y="2008113"/>
                  <a:pt x="4032229" y="2015157"/>
                  <a:pt x="4030076" y="2021755"/>
                </a:cubicBezTo>
                <a:cubicBezTo>
                  <a:pt x="4035967" y="2031320"/>
                  <a:pt x="4023973" y="2053600"/>
                  <a:pt x="4037221" y="2057342"/>
                </a:cubicBezTo>
                <a:cubicBezTo>
                  <a:pt x="4034697" y="2066435"/>
                  <a:pt x="4028501" y="2069516"/>
                  <a:pt x="4037394" y="2070619"/>
                </a:cubicBezTo>
                <a:cubicBezTo>
                  <a:pt x="4036804" y="2073734"/>
                  <a:pt x="4037226" y="2076065"/>
                  <a:pt x="4038135" y="2078045"/>
                </a:cubicBezTo>
                <a:lnTo>
                  <a:pt x="4038600" y="2078724"/>
                </a:lnTo>
                <a:lnTo>
                  <a:pt x="4032779" y="2098845"/>
                </a:lnTo>
                <a:lnTo>
                  <a:pt x="4032983" y="2102024"/>
                </a:lnTo>
                <a:lnTo>
                  <a:pt x="4027939" y="2114492"/>
                </a:lnTo>
                <a:lnTo>
                  <a:pt x="4018466" y="2141885"/>
                </a:lnTo>
                <a:cubicBezTo>
                  <a:pt x="4016935" y="2144144"/>
                  <a:pt x="4008999" y="2172239"/>
                  <a:pt x="4006867" y="2173326"/>
                </a:cubicBezTo>
                <a:cubicBezTo>
                  <a:pt x="4012131" y="2208338"/>
                  <a:pt x="3995887" y="2179358"/>
                  <a:pt x="3992697" y="2212754"/>
                </a:cubicBezTo>
                <a:cubicBezTo>
                  <a:pt x="4005768" y="2234675"/>
                  <a:pt x="3987982" y="2231911"/>
                  <a:pt x="3984358" y="2281700"/>
                </a:cubicBezTo>
                <a:cubicBezTo>
                  <a:pt x="3976909" y="2307292"/>
                  <a:pt x="3981397" y="2321058"/>
                  <a:pt x="3966554" y="2358247"/>
                </a:cubicBezTo>
                <a:cubicBezTo>
                  <a:pt x="3960999" y="2394590"/>
                  <a:pt x="3953833" y="2470676"/>
                  <a:pt x="3951025" y="2499761"/>
                </a:cubicBezTo>
                <a:cubicBezTo>
                  <a:pt x="3960739" y="2527319"/>
                  <a:pt x="3950548" y="2509832"/>
                  <a:pt x="3949702" y="2532758"/>
                </a:cubicBezTo>
                <a:cubicBezTo>
                  <a:pt x="3938760" y="2520705"/>
                  <a:pt x="3952389" y="2562520"/>
                  <a:pt x="3938861" y="2556795"/>
                </a:cubicBezTo>
                <a:cubicBezTo>
                  <a:pt x="3939134" y="2561148"/>
                  <a:pt x="3939827" y="2565547"/>
                  <a:pt x="3940623" y="2570003"/>
                </a:cubicBezTo>
                <a:cubicBezTo>
                  <a:pt x="3940759" y="2570781"/>
                  <a:pt x="3940897" y="2571558"/>
                  <a:pt x="3941033" y="2572336"/>
                </a:cubicBezTo>
                <a:lnTo>
                  <a:pt x="3940366" y="2580478"/>
                </a:lnTo>
                <a:lnTo>
                  <a:pt x="3943063" y="2584265"/>
                </a:lnTo>
                <a:lnTo>
                  <a:pt x="3944125" y="2597587"/>
                </a:lnTo>
                <a:cubicBezTo>
                  <a:pt x="3944077" y="2602348"/>
                  <a:pt x="3943504" y="2607198"/>
                  <a:pt x="3942089" y="2612155"/>
                </a:cubicBezTo>
                <a:cubicBezTo>
                  <a:pt x="3932438" y="2625816"/>
                  <a:pt x="3941792" y="2663179"/>
                  <a:pt x="3929196" y="2679622"/>
                </a:cubicBezTo>
                <a:cubicBezTo>
                  <a:pt x="3925571" y="2686502"/>
                  <a:pt x="3920517" y="2712894"/>
                  <a:pt x="3923315" y="2720986"/>
                </a:cubicBezTo>
                <a:cubicBezTo>
                  <a:pt x="3923036" y="2727128"/>
                  <a:pt x="3920401" y="2732389"/>
                  <a:pt x="3923961" y="2738269"/>
                </a:cubicBezTo>
                <a:cubicBezTo>
                  <a:pt x="3928018" y="2746479"/>
                  <a:pt x="3916599" y="2759296"/>
                  <a:pt x="3922927" y="2761348"/>
                </a:cubicBezTo>
                <a:cubicBezTo>
                  <a:pt x="3919813" y="2786694"/>
                  <a:pt x="3907933" y="2868089"/>
                  <a:pt x="3905273" y="2890343"/>
                </a:cubicBezTo>
                <a:cubicBezTo>
                  <a:pt x="3905945" y="2891698"/>
                  <a:pt x="3906516" y="2893225"/>
                  <a:pt x="3906968" y="2894872"/>
                </a:cubicBezTo>
                <a:cubicBezTo>
                  <a:pt x="3909594" y="2904456"/>
                  <a:pt x="3907729" y="2916058"/>
                  <a:pt x="3902804" y="2920783"/>
                </a:cubicBezTo>
                <a:cubicBezTo>
                  <a:pt x="3885416" y="2946524"/>
                  <a:pt x="3880691" y="2976695"/>
                  <a:pt x="3873409" y="3003309"/>
                </a:cubicBezTo>
                <a:cubicBezTo>
                  <a:pt x="3866483" y="3034202"/>
                  <a:pt x="3883685" y="3021162"/>
                  <a:pt x="3865677" y="3054172"/>
                </a:cubicBezTo>
                <a:cubicBezTo>
                  <a:pt x="3869656" y="3061216"/>
                  <a:pt x="3869021" y="3066386"/>
                  <a:pt x="3865322" y="3073552"/>
                </a:cubicBezTo>
                <a:cubicBezTo>
                  <a:pt x="3862309" y="3088769"/>
                  <a:pt x="3874353" y="3094511"/>
                  <a:pt x="3864576" y="3105939"/>
                </a:cubicBezTo>
                <a:cubicBezTo>
                  <a:pt x="3871414" y="3106866"/>
                  <a:pt x="3862070" y="3136685"/>
                  <a:pt x="3869897" y="3133416"/>
                </a:cubicBezTo>
                <a:cubicBezTo>
                  <a:pt x="3873987" y="3146871"/>
                  <a:pt x="3863598" y="3146263"/>
                  <a:pt x="3866944" y="3159200"/>
                </a:cubicBezTo>
                <a:cubicBezTo>
                  <a:pt x="3866209" y="3171160"/>
                  <a:pt x="3861238" y="3148758"/>
                  <a:pt x="3858655" y="3160960"/>
                </a:cubicBezTo>
                <a:cubicBezTo>
                  <a:pt x="3856672" y="3176428"/>
                  <a:pt x="3845007" y="3169580"/>
                  <a:pt x="3857964" y="3189916"/>
                </a:cubicBezTo>
                <a:cubicBezTo>
                  <a:pt x="3851730" y="3203678"/>
                  <a:pt x="3857918" y="3210651"/>
                  <a:pt x="3857749" y="3234304"/>
                </a:cubicBezTo>
                <a:lnTo>
                  <a:pt x="3855596" y="3240571"/>
                </a:lnTo>
                <a:lnTo>
                  <a:pt x="3861634" y="3248569"/>
                </a:lnTo>
                <a:cubicBezTo>
                  <a:pt x="3864052" y="3253014"/>
                  <a:pt x="3865516" y="3258342"/>
                  <a:pt x="3864663" y="3265444"/>
                </a:cubicBezTo>
                <a:cubicBezTo>
                  <a:pt x="3848300" y="3307894"/>
                  <a:pt x="3875588" y="3268090"/>
                  <a:pt x="3865146" y="3338829"/>
                </a:cubicBezTo>
                <a:cubicBezTo>
                  <a:pt x="3862730" y="3342195"/>
                  <a:pt x="3864130" y="3351680"/>
                  <a:pt x="3867052" y="3351725"/>
                </a:cubicBezTo>
                <a:cubicBezTo>
                  <a:pt x="3865794" y="3356006"/>
                  <a:pt x="3859439" y="3365106"/>
                  <a:pt x="3863912" y="3367707"/>
                </a:cubicBezTo>
                <a:cubicBezTo>
                  <a:pt x="3863241" y="3379301"/>
                  <a:pt x="3861774" y="3390600"/>
                  <a:pt x="3859561" y="3401335"/>
                </a:cubicBezTo>
                <a:lnTo>
                  <a:pt x="3853212" y="3423129"/>
                </a:lnTo>
                <a:lnTo>
                  <a:pt x="3856572" y="3428759"/>
                </a:lnTo>
                <a:lnTo>
                  <a:pt x="3856601" y="3428999"/>
                </a:lnTo>
                <a:lnTo>
                  <a:pt x="0" y="34289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Xerox Star 8010 Information System - The Interface Experience: Bard  Graduate Center">
            <a:extLst>
              <a:ext uri="{FF2B5EF4-FFF2-40B4-BE49-F238E27FC236}">
                <a16:creationId xmlns:a16="http://schemas.microsoft.com/office/drawing/2014/main" id="{6E2993E4-99B0-E6BF-8E75-A65A9CAF6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5806"/>
          <a:stretch>
            <a:fillRect/>
          </a:stretch>
        </p:blipFill>
        <p:spPr bwMode="auto">
          <a:xfrm>
            <a:off x="6" y="-7"/>
            <a:ext cx="2874574" cy="3493830"/>
          </a:xfrm>
          <a:custGeom>
            <a:avLst/>
            <a:gdLst/>
            <a:ahLst/>
            <a:cxnLst/>
            <a:rect l="l" t="t" r="r" b="b"/>
            <a:pathLst>
              <a:path w="3832765" h="3429000">
                <a:moveTo>
                  <a:pt x="0" y="0"/>
                </a:moveTo>
                <a:lnTo>
                  <a:pt x="3647227" y="0"/>
                </a:lnTo>
                <a:lnTo>
                  <a:pt x="3639550" y="38855"/>
                </a:lnTo>
                <a:cubicBezTo>
                  <a:pt x="3636650" y="54773"/>
                  <a:pt x="3634345" y="68219"/>
                  <a:pt x="3632595" y="77266"/>
                </a:cubicBezTo>
                <a:cubicBezTo>
                  <a:pt x="3626536" y="79781"/>
                  <a:pt x="3626501" y="84794"/>
                  <a:pt x="3629067" y="94172"/>
                </a:cubicBezTo>
                <a:cubicBezTo>
                  <a:pt x="3627578" y="163765"/>
                  <a:pt x="3557526" y="242917"/>
                  <a:pt x="3584106" y="259179"/>
                </a:cubicBezTo>
                <a:cubicBezTo>
                  <a:pt x="3583700" y="275569"/>
                  <a:pt x="3606846" y="331307"/>
                  <a:pt x="3599938" y="369872"/>
                </a:cubicBezTo>
                <a:cubicBezTo>
                  <a:pt x="3585388" y="383902"/>
                  <a:pt x="3596928" y="466732"/>
                  <a:pt x="3595032" y="485807"/>
                </a:cubicBezTo>
                <a:cubicBezTo>
                  <a:pt x="3585943" y="488250"/>
                  <a:pt x="3592517" y="521115"/>
                  <a:pt x="3579338" y="516547"/>
                </a:cubicBezTo>
                <a:cubicBezTo>
                  <a:pt x="3573622" y="519766"/>
                  <a:pt x="3573367" y="529229"/>
                  <a:pt x="3578241" y="534293"/>
                </a:cubicBezTo>
                <a:cubicBezTo>
                  <a:pt x="3576722" y="545474"/>
                  <a:pt x="3569890" y="551581"/>
                  <a:pt x="3577790" y="563888"/>
                </a:cubicBezTo>
                <a:cubicBezTo>
                  <a:pt x="3576008" y="579306"/>
                  <a:pt x="3555937" y="592508"/>
                  <a:pt x="3568362" y="606614"/>
                </a:cubicBezTo>
                <a:cubicBezTo>
                  <a:pt x="3548060" y="617296"/>
                  <a:pt x="3566748" y="665721"/>
                  <a:pt x="3562360" y="696544"/>
                </a:cubicBezTo>
                <a:cubicBezTo>
                  <a:pt x="3540870" y="749643"/>
                  <a:pt x="3563552" y="814684"/>
                  <a:pt x="3525923" y="839698"/>
                </a:cubicBezTo>
                <a:cubicBezTo>
                  <a:pt x="3535181" y="895191"/>
                  <a:pt x="3521523" y="937628"/>
                  <a:pt x="3518879" y="980382"/>
                </a:cubicBezTo>
                <a:cubicBezTo>
                  <a:pt x="3513995" y="999599"/>
                  <a:pt x="3527321" y="1012505"/>
                  <a:pt x="3515302" y="1028426"/>
                </a:cubicBezTo>
                <a:cubicBezTo>
                  <a:pt x="3518279" y="1066840"/>
                  <a:pt x="3496325" y="1148092"/>
                  <a:pt x="3536738" y="1210870"/>
                </a:cubicBezTo>
                <a:lnTo>
                  <a:pt x="3591526" y="1380154"/>
                </a:lnTo>
                <a:cubicBezTo>
                  <a:pt x="3610626" y="1430030"/>
                  <a:pt x="3618402" y="1446676"/>
                  <a:pt x="3627364" y="1475232"/>
                </a:cubicBezTo>
                <a:cubicBezTo>
                  <a:pt x="3630584" y="1500131"/>
                  <a:pt x="3621205" y="1517302"/>
                  <a:pt x="3629315" y="1551492"/>
                </a:cubicBezTo>
                <a:cubicBezTo>
                  <a:pt x="3627771" y="1569255"/>
                  <a:pt x="3642142" y="1604305"/>
                  <a:pt x="3642065" y="1616703"/>
                </a:cubicBezTo>
                <a:cubicBezTo>
                  <a:pt x="3644190" y="1615867"/>
                  <a:pt x="3646228" y="1622618"/>
                  <a:pt x="3644837" y="1625880"/>
                </a:cubicBezTo>
                <a:cubicBezTo>
                  <a:pt x="3644873" y="1682450"/>
                  <a:pt x="3660396" y="1644242"/>
                  <a:pt x="3653089" y="1681195"/>
                </a:cubicBezTo>
                <a:cubicBezTo>
                  <a:pt x="3653672" y="1703685"/>
                  <a:pt x="3678100" y="1693642"/>
                  <a:pt x="3669268" y="1720463"/>
                </a:cubicBezTo>
                <a:cubicBezTo>
                  <a:pt x="3672709" y="1747068"/>
                  <a:pt x="3683894" y="1760489"/>
                  <a:pt x="3680555" y="1787683"/>
                </a:cubicBezTo>
                <a:cubicBezTo>
                  <a:pt x="3683815" y="1812577"/>
                  <a:pt x="3690283" y="1832624"/>
                  <a:pt x="3690144" y="1854892"/>
                </a:cubicBezTo>
                <a:cubicBezTo>
                  <a:pt x="3694176" y="1862246"/>
                  <a:pt x="3696364" y="1869845"/>
                  <a:pt x="3692847" y="1879545"/>
                </a:cubicBezTo>
                <a:lnTo>
                  <a:pt x="3705899" y="1950159"/>
                </a:lnTo>
                <a:cubicBezTo>
                  <a:pt x="3705811" y="1963349"/>
                  <a:pt x="3696947" y="1944883"/>
                  <a:pt x="3698529" y="1956744"/>
                </a:cubicBezTo>
                <a:cubicBezTo>
                  <a:pt x="3704089" y="1967128"/>
                  <a:pt x="3694319" y="1972691"/>
                  <a:pt x="3700670" y="1983128"/>
                </a:cubicBezTo>
                <a:cubicBezTo>
                  <a:pt x="3707325" y="1975376"/>
                  <a:pt x="3704290" y="2019261"/>
                  <a:pt x="3710819" y="2016104"/>
                </a:cubicBezTo>
                <a:cubicBezTo>
                  <a:pt x="3703899" y="2032806"/>
                  <a:pt x="3716180" y="2041037"/>
                  <a:pt x="3716263" y="2057358"/>
                </a:cubicBezTo>
                <a:cubicBezTo>
                  <a:pt x="3714181" y="2066395"/>
                  <a:pt x="3708419" y="2088153"/>
                  <a:pt x="3713451" y="2092532"/>
                </a:cubicBezTo>
                <a:cubicBezTo>
                  <a:pt x="3702969" y="2134723"/>
                  <a:pt x="3713408" y="2112089"/>
                  <a:pt x="3712825" y="2145702"/>
                </a:cubicBezTo>
                <a:cubicBezTo>
                  <a:pt x="3711099" y="2175441"/>
                  <a:pt x="3721651" y="2170882"/>
                  <a:pt x="3710370" y="2205762"/>
                </a:cubicBezTo>
                <a:cubicBezTo>
                  <a:pt x="3706686" y="2213193"/>
                  <a:pt x="3707151" y="2225380"/>
                  <a:pt x="3711407" y="2232983"/>
                </a:cubicBezTo>
                <a:cubicBezTo>
                  <a:pt x="3712139" y="2234292"/>
                  <a:pt x="3712959" y="2235411"/>
                  <a:pt x="3713840" y="2236309"/>
                </a:cubicBezTo>
                <a:cubicBezTo>
                  <a:pt x="3705311" y="2258197"/>
                  <a:pt x="3712810" y="2264929"/>
                  <a:pt x="3706371" y="2276362"/>
                </a:cubicBezTo>
                <a:cubicBezTo>
                  <a:pt x="3707813" y="2303313"/>
                  <a:pt x="3719116" y="2319717"/>
                  <a:pt x="3713548" y="2330164"/>
                </a:cubicBezTo>
                <a:cubicBezTo>
                  <a:pt x="3716700" y="2349548"/>
                  <a:pt x="3722681" y="2379563"/>
                  <a:pt x="3725281" y="2392669"/>
                </a:cubicBezTo>
                <a:cubicBezTo>
                  <a:pt x="3729704" y="2396182"/>
                  <a:pt x="3728251" y="2402767"/>
                  <a:pt x="3729156" y="2408800"/>
                </a:cubicBezTo>
                <a:cubicBezTo>
                  <a:pt x="3733288" y="2414878"/>
                  <a:pt x="3733591" y="2443086"/>
                  <a:pt x="3731527" y="2451803"/>
                </a:cubicBezTo>
                <a:lnTo>
                  <a:pt x="3736702" y="2478754"/>
                </a:lnTo>
                <a:cubicBezTo>
                  <a:pt x="3728550" y="2525478"/>
                  <a:pt x="3760386" y="2545889"/>
                  <a:pt x="3730701" y="2582746"/>
                </a:cubicBezTo>
                <a:cubicBezTo>
                  <a:pt x="3730821" y="2599785"/>
                  <a:pt x="3740171" y="2587220"/>
                  <a:pt x="3740291" y="2604259"/>
                </a:cubicBezTo>
                <a:cubicBezTo>
                  <a:pt x="3743848" y="2626667"/>
                  <a:pt x="3731064" y="2615985"/>
                  <a:pt x="3745312" y="2636571"/>
                </a:cubicBezTo>
                <a:cubicBezTo>
                  <a:pt x="3741774" y="2677126"/>
                  <a:pt x="3756230" y="2698390"/>
                  <a:pt x="3745913" y="2734956"/>
                </a:cubicBezTo>
                <a:cubicBezTo>
                  <a:pt x="3751211" y="2727858"/>
                  <a:pt x="3750682" y="2814031"/>
                  <a:pt x="3749695" y="2825841"/>
                </a:cubicBezTo>
                <a:cubicBezTo>
                  <a:pt x="3749942" y="2850991"/>
                  <a:pt x="3747920" y="2877551"/>
                  <a:pt x="3747393" y="2915771"/>
                </a:cubicBezTo>
                <a:cubicBezTo>
                  <a:pt x="3750755" y="2949567"/>
                  <a:pt x="3739923" y="2933903"/>
                  <a:pt x="3751447" y="2964244"/>
                </a:cubicBezTo>
                <a:cubicBezTo>
                  <a:pt x="3751616" y="2982921"/>
                  <a:pt x="3749341" y="3024704"/>
                  <a:pt x="3748411" y="3027834"/>
                </a:cubicBezTo>
                <a:lnTo>
                  <a:pt x="3748938" y="3029071"/>
                </a:lnTo>
                <a:cubicBezTo>
                  <a:pt x="3750070" y="3034527"/>
                  <a:pt x="3749794" y="3037871"/>
                  <a:pt x="3748894" y="3040270"/>
                </a:cubicBezTo>
                <a:lnTo>
                  <a:pt x="3747334" y="3042558"/>
                </a:lnTo>
                <a:cubicBezTo>
                  <a:pt x="3747162" y="3045102"/>
                  <a:pt x="3746989" y="3047646"/>
                  <a:pt x="3746817" y="3050190"/>
                </a:cubicBezTo>
                <a:lnTo>
                  <a:pt x="3744491" y="3065086"/>
                </a:lnTo>
                <a:lnTo>
                  <a:pt x="3745283" y="3068003"/>
                </a:lnTo>
                <a:lnTo>
                  <a:pt x="3743686" y="3090671"/>
                </a:lnTo>
                <a:lnTo>
                  <a:pt x="3744246" y="3091046"/>
                </a:lnTo>
                <a:cubicBezTo>
                  <a:pt x="3745467" y="3092400"/>
                  <a:pt x="3746300" y="3094375"/>
                  <a:pt x="3746343" y="3097703"/>
                </a:cubicBezTo>
                <a:cubicBezTo>
                  <a:pt x="3754816" y="3093496"/>
                  <a:pt x="3749641" y="3100105"/>
                  <a:pt x="3749018" y="3110287"/>
                </a:cubicBezTo>
                <a:cubicBezTo>
                  <a:pt x="3762039" y="3106026"/>
                  <a:pt x="3755113" y="3134407"/>
                  <a:pt x="3762400" y="3140063"/>
                </a:cubicBezTo>
                <a:cubicBezTo>
                  <a:pt x="3761648" y="3147641"/>
                  <a:pt x="3761093" y="3155576"/>
                  <a:pt x="3760798" y="3163705"/>
                </a:cubicBezTo>
                <a:cubicBezTo>
                  <a:pt x="3760796" y="3165306"/>
                  <a:pt x="3760795" y="3166906"/>
                  <a:pt x="3760793" y="3168507"/>
                </a:cubicBezTo>
                <a:lnTo>
                  <a:pt x="3760925" y="3168621"/>
                </a:lnTo>
                <a:cubicBezTo>
                  <a:pt x="3761203" y="3169703"/>
                  <a:pt x="3761307" y="3171298"/>
                  <a:pt x="3761180" y="3173722"/>
                </a:cubicBezTo>
                <a:lnTo>
                  <a:pt x="3760784" y="3177263"/>
                </a:lnTo>
                <a:lnTo>
                  <a:pt x="3760776" y="3186578"/>
                </a:lnTo>
                <a:lnTo>
                  <a:pt x="3761644" y="3189908"/>
                </a:lnTo>
                <a:cubicBezTo>
                  <a:pt x="3767239" y="3200999"/>
                  <a:pt x="3784386" y="3192521"/>
                  <a:pt x="3778090" y="3215620"/>
                </a:cubicBezTo>
                <a:cubicBezTo>
                  <a:pt x="3782929" y="3238942"/>
                  <a:pt x="3794645" y="3248487"/>
                  <a:pt x="3792860" y="3273934"/>
                </a:cubicBezTo>
                <a:cubicBezTo>
                  <a:pt x="3797428" y="3295746"/>
                  <a:pt x="3804878" y="3312408"/>
                  <a:pt x="3805965" y="3332638"/>
                </a:cubicBezTo>
                <a:cubicBezTo>
                  <a:pt x="3810325" y="3338359"/>
                  <a:pt x="3812891" y="3344736"/>
                  <a:pt x="3809972" y="3354360"/>
                </a:cubicBezTo>
                <a:cubicBezTo>
                  <a:pt x="3815463" y="3373933"/>
                  <a:pt x="3822569" y="3374995"/>
                  <a:pt x="3820366" y="3391014"/>
                </a:cubicBezTo>
                <a:cubicBezTo>
                  <a:pt x="3832550" y="3396219"/>
                  <a:pt x="3828906" y="3399305"/>
                  <a:pt x="3827143" y="3406519"/>
                </a:cubicBezTo>
                <a:cubicBezTo>
                  <a:pt x="3827126" y="3406819"/>
                  <a:pt x="3827110" y="3407118"/>
                  <a:pt x="3827093" y="3407418"/>
                </a:cubicBezTo>
                <a:lnTo>
                  <a:pt x="3828820" y="3408091"/>
                </a:lnTo>
                <a:lnTo>
                  <a:pt x="3830121" y="3410929"/>
                </a:lnTo>
                <a:lnTo>
                  <a:pt x="3831461" y="3420084"/>
                </a:lnTo>
                <a:cubicBezTo>
                  <a:pt x="3831507" y="3421309"/>
                  <a:pt x="3831554" y="3422534"/>
                  <a:pt x="3831600" y="3423759"/>
                </a:cubicBezTo>
                <a:cubicBezTo>
                  <a:pt x="3831831" y="3426205"/>
                  <a:pt x="3832160" y="3427719"/>
                  <a:pt x="3832580" y="3428642"/>
                </a:cubicBezTo>
                <a:cubicBezTo>
                  <a:pt x="3832626" y="3428658"/>
                  <a:pt x="3832672" y="3428675"/>
                  <a:pt x="3832719" y="3428690"/>
                </a:cubicBezTo>
                <a:lnTo>
                  <a:pt x="3832765" y="3429000"/>
                </a:lnTo>
                <a:lnTo>
                  <a:pt x="0" y="3429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20F04-5E5D-B819-1541-2D629333D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415" y="2193779"/>
            <a:ext cx="4923430" cy="3908909"/>
          </a:xfrm>
        </p:spPr>
        <p:txBody>
          <a:bodyPr>
            <a:normAutofit fontScale="85000" lnSpcReduction="20000"/>
          </a:bodyPr>
          <a:lstStyle/>
          <a:p>
            <a:r>
              <a:rPr lang="en-US" sz="1700" dirty="0">
                <a:hlinkClick r:id="rId4"/>
              </a:rPr>
              <a:t>https://www.youtube.com/watch?v=_OwG_rQ_Hqw</a:t>
            </a:r>
            <a:r>
              <a:rPr lang="en-US" sz="1700" dirty="0"/>
              <a:t> </a:t>
            </a:r>
          </a:p>
          <a:p>
            <a:r>
              <a:rPr lang="en-IN" b="0" i="0" dirty="0">
                <a:solidFill>
                  <a:srgbClr val="001D35"/>
                </a:solidFill>
                <a:effectLst/>
                <a:latin typeface="Google Sans"/>
              </a:rPr>
              <a:t>The Xerox Alto and </a:t>
            </a:r>
            <a:r>
              <a:rPr lang="en-IN" b="0" i="0" dirty="0">
                <a:effectLst/>
                <a:latin typeface="Google Sans"/>
                <a:hlinkClick r:id="rId5"/>
              </a:rPr>
              <a:t>Xerox Star</a:t>
            </a:r>
            <a:r>
              <a:rPr lang="en-IN" b="0" i="0" dirty="0">
                <a:solidFill>
                  <a:srgbClr val="001D35"/>
                </a:solidFill>
                <a:effectLst/>
                <a:latin typeface="Google Sans"/>
              </a:rPr>
              <a:t> computers are foundational in the history of graphical user interfaces (GUIs), with </a:t>
            </a:r>
            <a:r>
              <a:rPr lang="en-IN" dirty="0"/>
              <a:t>the Alto being the first to demonstrate the desktop metaphor and GUI elements, and the Star introducing the concept of direct manipulation.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905784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6A119-3128-5F8F-B87C-F55E8BB2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8BF0E-8917-BF06-3D8A-86D9C9C44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/>
              <a:t>Xerox Alto (1973):</a:t>
            </a:r>
            <a:endParaRPr lang="en-IN" dirty="0"/>
          </a:p>
          <a:p>
            <a:pPr fontAlgn="ctr"/>
            <a:r>
              <a:rPr lang="en-IN" dirty="0"/>
              <a:t>This research computer, while not commercially successful, was groundbreaking for its time. It featured a bitmapped display, a mouse for navigation, and the desktop metaphor, where the screen mimicked a physical workspace. </a:t>
            </a:r>
          </a:p>
          <a:p>
            <a:r>
              <a:rPr lang="en-IN" b="1" dirty="0"/>
              <a:t>Xerox Star (1981):</a:t>
            </a:r>
            <a:endParaRPr lang="en-IN" dirty="0"/>
          </a:p>
          <a:p>
            <a:r>
              <a:rPr lang="en-IN" dirty="0"/>
              <a:t>Building on the Alto's foundation, the Star system emphasized "direct manipulation," where users could interact with on-screen objects in a more intuitive way, using a mouse and icons. This contrasted with command-line interfaces that required users to type in specific instructions. </a:t>
            </a:r>
          </a:p>
        </p:txBody>
      </p:sp>
    </p:spTree>
    <p:extLst>
      <p:ext uri="{BB962C8B-B14F-4D97-AF65-F5344CB8AC3E}">
        <p14:creationId xmlns:p14="http://schemas.microsoft.com/office/powerpoint/2010/main" val="1816332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699</Words>
  <Application>Microsoft Macintosh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Google Sans</vt:lpstr>
      <vt:lpstr>Office Theme</vt:lpstr>
      <vt:lpstr>The Importance of the User Interface</vt:lpstr>
      <vt:lpstr>Defining the User Interface</vt:lpstr>
      <vt:lpstr>The Importance of Good Design</vt:lpstr>
      <vt:lpstr>The Benefits of Good Design</vt:lpstr>
      <vt:lpstr>A Brief History of the Human–Computer Interface</vt:lpstr>
      <vt:lpstr>Introduction of the Graphical User Interface</vt:lpstr>
      <vt:lpstr>PowerPoint Presentation</vt:lpstr>
      <vt:lpstr>Link to the video of demonstration of first Machine</vt:lpstr>
      <vt:lpstr>Interesting History</vt:lpstr>
      <vt:lpstr>The Blossoming of the World Wide Web</vt:lpstr>
      <vt:lpstr>A Brief History of Screen Design</vt:lpstr>
      <vt:lpstr>What’s Next?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Sakina Salmani</cp:lastModifiedBy>
  <cp:revision>3</cp:revision>
  <dcterms:created xsi:type="dcterms:W3CDTF">2013-01-27T09:14:16Z</dcterms:created>
  <dcterms:modified xsi:type="dcterms:W3CDTF">2025-08-03T07:25:31Z</dcterms:modified>
  <cp:category/>
</cp:coreProperties>
</file>