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9" r:id="rId3"/>
    <p:sldId id="286" r:id="rId4"/>
    <p:sldId id="287" r:id="rId5"/>
    <p:sldId id="283" r:id="rId6"/>
    <p:sldId id="288" r:id="rId7"/>
    <p:sldId id="289" r:id="rId8"/>
    <p:sldId id="285" r:id="rId9"/>
    <p:sldId id="284" r:id="rId10"/>
    <p:sldId id="290" r:id="rId11"/>
    <p:sldId id="291" r:id="rId12"/>
    <p:sldId id="292" r:id="rId13"/>
    <p:sldId id="293" r:id="rId14"/>
    <p:sldId id="294" r:id="rId15"/>
    <p:sldId id="29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62" autoAdjust="0"/>
  </p:normalViewPr>
  <p:slideViewPr>
    <p:cSldViewPr>
      <p:cViewPr>
        <p:scale>
          <a:sx n="76" d="100"/>
          <a:sy n="76" d="100"/>
        </p:scale>
        <p:origin x="-10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44"/>
    </p:cViewPr>
  </p:sorterViewPr>
  <p:notesViewPr>
    <p:cSldViewPr>
      <p:cViewPr varScale="1">
        <p:scale>
          <a:sx n="53" d="100"/>
          <a:sy n="53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892C1-ADCF-423C-8F68-5641B06C5125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6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00A-2559-48AB-A0D2-2EA9320613C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B7D4-3A0C-421E-9E92-B1591AABD1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00A-2559-48AB-A0D2-2EA9320613C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B7D4-3A0C-421E-9E92-B1591AABD1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00A-2559-48AB-A0D2-2EA9320613C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B7D4-3A0C-421E-9E92-B1591AABD1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00A-2559-48AB-A0D2-2EA9320613C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B7D4-3A0C-421E-9E92-B1591AABD1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00A-2559-48AB-A0D2-2EA9320613C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B7D4-3A0C-421E-9E92-B1591AABD1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00A-2559-48AB-A0D2-2EA9320613C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B7D4-3A0C-421E-9E92-B1591AABD1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00A-2559-48AB-A0D2-2EA9320613C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B7D4-3A0C-421E-9E92-B1591AABD1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00A-2559-48AB-A0D2-2EA9320613C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B7D4-3A0C-421E-9E92-B1591AABD1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00A-2559-48AB-A0D2-2EA9320613C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B7D4-3A0C-421E-9E92-B1591AABD1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00A-2559-48AB-A0D2-2EA9320613C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B7D4-3A0C-421E-9E92-B1591AABD1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00A-2559-48AB-A0D2-2EA9320613C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B7D4-3A0C-421E-9E92-B1591AABD1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300A-2559-48AB-A0D2-2EA9320613CB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3B7D4-3A0C-421E-9E92-B1591AABD1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Consideration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Hearing</a:t>
            </a:r>
          </a:p>
          <a:p>
            <a:r>
              <a:rPr lang="en-US" dirty="0"/>
              <a:t>As people age, they require louder sounds to hear, a noticeable attribute in almost </a:t>
            </a:r>
            <a:r>
              <a:rPr lang="en-US" dirty="0" smtClean="0"/>
              <a:t>any everyday </a:t>
            </a:r>
            <a:r>
              <a:rPr lang="en-US" dirty="0"/>
              <a:t>activity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Age in Years </a:t>
            </a:r>
            <a:r>
              <a:rPr lang="en-US" b="1" dirty="0" smtClean="0"/>
              <a:t>	Sound </a:t>
            </a:r>
            <a:r>
              <a:rPr lang="en-US" b="1" dirty="0"/>
              <a:t>Level in dB</a:t>
            </a:r>
          </a:p>
          <a:p>
            <a:pPr marL="0" indent="0">
              <a:buNone/>
            </a:pPr>
            <a:r>
              <a:rPr lang="en-US" dirty="0" smtClean="0"/>
              <a:t>25			 </a:t>
            </a:r>
            <a:r>
              <a:rPr lang="en-US" dirty="0"/>
              <a:t>57</a:t>
            </a:r>
          </a:p>
          <a:p>
            <a:pPr marL="0" indent="0">
              <a:buNone/>
            </a:pPr>
            <a:r>
              <a:rPr lang="en-US" dirty="0" smtClean="0"/>
              <a:t>45			 </a:t>
            </a:r>
            <a:r>
              <a:rPr lang="en-US" dirty="0"/>
              <a:t>65</a:t>
            </a:r>
          </a:p>
          <a:p>
            <a:pPr marL="0" indent="0">
              <a:buNone/>
            </a:pPr>
            <a:r>
              <a:rPr lang="en-US" dirty="0" smtClean="0"/>
              <a:t>65			 </a:t>
            </a:r>
            <a:r>
              <a:rPr lang="en-US" dirty="0"/>
              <a:t>74</a:t>
            </a:r>
          </a:p>
          <a:p>
            <a:pPr marL="0" indent="0">
              <a:buNone/>
            </a:pPr>
            <a:r>
              <a:rPr lang="en-US" dirty="0"/>
              <a:t>85 </a:t>
            </a:r>
            <a:r>
              <a:rPr lang="en-US" dirty="0" smtClean="0"/>
              <a:t>			  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3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Vision</a:t>
            </a:r>
          </a:p>
          <a:p>
            <a:r>
              <a:rPr lang="en-US" dirty="0"/>
              <a:t>Older adults read prose text in smaller type fonts more slowly than younger </a:t>
            </a:r>
            <a:r>
              <a:rPr lang="en-US" dirty="0" smtClean="0"/>
              <a:t>adults.</a:t>
            </a:r>
          </a:p>
          <a:p>
            <a:r>
              <a:rPr lang="en-US" b="1" dirty="0"/>
              <a:t>Brain processing </a:t>
            </a:r>
            <a:r>
              <a:rPr lang="en-US" dirty="0"/>
              <a:t>also appears to slow with age. Working memory, attention </a:t>
            </a:r>
            <a:r>
              <a:rPr lang="en-US" dirty="0" smtClean="0"/>
              <a:t>capacity, and </a:t>
            </a:r>
            <a:r>
              <a:rPr lang="en-US" dirty="0"/>
              <a:t>visual search appear to be degraded.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80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Human Interaction Speeds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Reading-</a:t>
            </a:r>
            <a:r>
              <a:rPr lang="en-US" dirty="0"/>
              <a:t>The average adult, reading English prose in the United States, has a </a:t>
            </a:r>
            <a:r>
              <a:rPr lang="en-US" dirty="0" smtClean="0"/>
              <a:t>reading speed </a:t>
            </a:r>
            <a:r>
              <a:rPr lang="en-US" dirty="0"/>
              <a:t>in the order of 250–300 words per minute.</a:t>
            </a:r>
            <a:endParaRPr lang="en-US" b="1" dirty="0" smtClean="0"/>
          </a:p>
          <a:p>
            <a:r>
              <a:rPr lang="en-US" b="1" dirty="0" smtClean="0"/>
              <a:t>Listening-</a:t>
            </a:r>
            <a:r>
              <a:rPr lang="en-US" dirty="0" smtClean="0"/>
              <a:t>Words </a:t>
            </a:r>
            <a:r>
              <a:rPr lang="en-US" dirty="0"/>
              <a:t>can be comfortably heard and understood at a rate of 150 to </a:t>
            </a:r>
            <a:r>
              <a:rPr lang="en-US" dirty="0" smtClean="0"/>
              <a:t>160 words </a:t>
            </a:r>
            <a:r>
              <a:rPr lang="en-US" dirty="0"/>
              <a:t>per minute.</a:t>
            </a:r>
            <a:endParaRPr lang="en-US" b="1" dirty="0" smtClean="0"/>
          </a:p>
          <a:p>
            <a:r>
              <a:rPr lang="en-US" b="1" dirty="0" smtClean="0"/>
              <a:t>Speaking-</a:t>
            </a:r>
            <a:r>
              <a:rPr lang="en-US" dirty="0"/>
              <a:t>Dictating to a computer occurs at a rate of about 105 words per minute</a:t>
            </a:r>
            <a:endParaRPr lang="en-US" b="1" dirty="0" smtClean="0"/>
          </a:p>
          <a:p>
            <a:r>
              <a:rPr lang="en-US" b="1" dirty="0" smtClean="0"/>
              <a:t>Keying-</a:t>
            </a:r>
            <a:r>
              <a:rPr lang="en-US" dirty="0"/>
              <a:t>Fast typewriter typists can key at rates of 150 words per minute and </a:t>
            </a:r>
            <a:r>
              <a:rPr lang="en-US" dirty="0" smtClean="0"/>
              <a:t>higher. Average </a:t>
            </a:r>
            <a:r>
              <a:rPr lang="en-US" dirty="0"/>
              <a:t>typing speed is considered to be about 60–70 words per minute.</a:t>
            </a:r>
            <a:endParaRPr lang="en-US" b="1" dirty="0" smtClean="0"/>
          </a:p>
          <a:p>
            <a:r>
              <a:rPr lang="en-US" b="1" dirty="0"/>
              <a:t>Hand </a:t>
            </a:r>
            <a:r>
              <a:rPr lang="en-US" b="1" dirty="0" smtClean="0"/>
              <a:t>printing-</a:t>
            </a:r>
            <a:r>
              <a:rPr lang="en-US" dirty="0"/>
              <a:t>People hand print memorized text at about 31 words per minute.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for Gaining an Understanding of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  <a:cs typeface="Times New Roman" pitchFamily="18" charset="0"/>
              </a:rPr>
              <a:t>Visit user locations, particularly if they are unfamiliar to you, to gain an </a:t>
            </a:r>
            <a:r>
              <a:rPr lang="en-US" dirty="0" smtClean="0">
                <a:latin typeface="+mj-lt"/>
                <a:cs typeface="Times New Roman" pitchFamily="18" charset="0"/>
              </a:rPr>
              <a:t>understanding of </a:t>
            </a:r>
            <a:r>
              <a:rPr lang="en-US" dirty="0">
                <a:latin typeface="+mj-lt"/>
                <a:cs typeface="Times New Roman" pitchFamily="18" charset="0"/>
              </a:rPr>
              <a:t>the user’s </a:t>
            </a:r>
            <a:r>
              <a:rPr lang="en-US" sz="3500" dirty="0">
                <a:latin typeface="+mj-lt"/>
                <a:cs typeface="Times New Roman" pitchFamily="18" charset="0"/>
              </a:rPr>
              <a:t>work</a:t>
            </a:r>
            <a:r>
              <a:rPr lang="en-US" dirty="0">
                <a:latin typeface="+mj-lt"/>
                <a:cs typeface="Times New Roman" pitchFamily="18" charset="0"/>
              </a:rPr>
              <a:t> environment.</a:t>
            </a:r>
          </a:p>
          <a:p>
            <a:r>
              <a:rPr lang="en-US" dirty="0">
                <a:latin typeface="+mj-lt"/>
                <a:cs typeface="Times New Roman" pitchFamily="18" charset="0"/>
              </a:rPr>
              <a:t>Talk with users about their problems, difficulties, wishes, and what works </a:t>
            </a:r>
            <a:r>
              <a:rPr lang="en-US" dirty="0" smtClean="0">
                <a:latin typeface="+mj-lt"/>
                <a:cs typeface="Times New Roman" pitchFamily="18" charset="0"/>
              </a:rPr>
              <a:t>well now</a:t>
            </a:r>
            <a:r>
              <a:rPr lang="en-US" dirty="0">
                <a:latin typeface="+mj-lt"/>
                <a:cs typeface="Times New Roman" pitchFamily="18" charset="0"/>
              </a:rPr>
              <a:t>. Establish direct contact; avoid relying on intermediaries.</a:t>
            </a:r>
          </a:p>
          <a:p>
            <a:r>
              <a:rPr lang="en-US" dirty="0">
                <a:latin typeface="+mj-lt"/>
                <a:cs typeface="Times New Roman" pitchFamily="18" charset="0"/>
              </a:rPr>
              <a:t>Observe users working or performing a task to see what they do, their </a:t>
            </a:r>
            <a:r>
              <a:rPr lang="en-US" dirty="0" smtClean="0">
                <a:latin typeface="+mj-lt"/>
                <a:cs typeface="Times New Roman" pitchFamily="18" charset="0"/>
              </a:rPr>
              <a:t>difficulties, and </a:t>
            </a:r>
            <a:r>
              <a:rPr lang="en-US" dirty="0">
                <a:latin typeface="+mj-lt"/>
                <a:cs typeface="Times New Roman" pitchFamily="18" charset="0"/>
              </a:rPr>
              <a:t>their problems.</a:t>
            </a:r>
          </a:p>
          <a:p>
            <a:r>
              <a:rPr lang="en-US" dirty="0">
                <a:latin typeface="+mj-lt"/>
                <a:cs typeface="Times New Roman" pitchFamily="18" charset="0"/>
              </a:rPr>
              <a:t>Videotape users working or performing a task to illustrate and study </a:t>
            </a:r>
            <a:r>
              <a:rPr lang="en-US" dirty="0" smtClean="0">
                <a:latin typeface="+mj-lt"/>
                <a:cs typeface="Times New Roman" pitchFamily="18" charset="0"/>
              </a:rPr>
              <a:t>problems and </a:t>
            </a:r>
            <a:r>
              <a:rPr lang="en-US" dirty="0">
                <a:latin typeface="+mj-lt"/>
                <a:cs typeface="Times New Roman" pitchFamily="18" charset="0"/>
              </a:rPr>
              <a:t>difficulties</a:t>
            </a:r>
            <a:r>
              <a:rPr lang="en-US" dirty="0" smtClean="0">
                <a:latin typeface="+mj-lt"/>
                <a:cs typeface="Times New Roman" pitchFamily="18" charset="0"/>
              </a:rPr>
              <a:t>.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0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for Gaining an Understanding of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about the work organization where the system may be installed.</a:t>
            </a:r>
          </a:p>
          <a:p>
            <a:r>
              <a:rPr lang="en-US" dirty="0"/>
              <a:t>Have users think aloud as they do something to uncover details that may </a:t>
            </a:r>
            <a:r>
              <a:rPr lang="en-US" dirty="0" smtClean="0"/>
              <a:t>not otherwise </a:t>
            </a:r>
            <a:r>
              <a:rPr lang="en-US" dirty="0"/>
              <a:t>be solicited.</a:t>
            </a:r>
          </a:p>
          <a:p>
            <a:r>
              <a:rPr lang="en-US" dirty="0"/>
              <a:t>Try the job yourself. It may expose difficulties that are not known, or </a:t>
            </a:r>
            <a:r>
              <a:rPr lang="en-US" dirty="0" smtClean="0"/>
              <a:t>expressed, by </a:t>
            </a:r>
            <a:r>
              <a:rPr lang="en-US" dirty="0"/>
              <a:t>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24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for Gaining an Understanding of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 surveys and questionnaires to obtain a larger sample of user opinions.</a:t>
            </a:r>
          </a:p>
          <a:p>
            <a:r>
              <a:rPr lang="en-US" dirty="0"/>
              <a:t>Establish testable behavioral target goals to give management a measure </a:t>
            </a:r>
            <a:r>
              <a:rPr lang="en-US" dirty="0" smtClean="0"/>
              <a:t>for what </a:t>
            </a:r>
            <a:r>
              <a:rPr lang="en-US" dirty="0"/>
              <a:t>progress has been made and what is still required.</a:t>
            </a:r>
          </a:p>
        </p:txBody>
      </p:sp>
    </p:spTree>
    <p:extLst>
      <p:ext uri="{BB962C8B-B14F-4D97-AF65-F5344CB8AC3E}">
        <p14:creationId xmlns:p14="http://schemas.microsoft.com/office/powerpoint/2010/main" val="246651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Considerations in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5" t="28767" r="16918" b="19007"/>
          <a:stretch/>
        </p:blipFill>
        <p:spPr bwMode="auto">
          <a:xfrm>
            <a:off x="457200" y="1441536"/>
            <a:ext cx="8458200" cy="495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74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business systems, </a:t>
            </a:r>
            <a:r>
              <a:rPr lang="en-US" b="1" i="1" dirty="0"/>
              <a:t>novice</a:t>
            </a:r>
            <a:r>
              <a:rPr lang="en-US" i="1" dirty="0"/>
              <a:t> </a:t>
            </a:r>
            <a:r>
              <a:rPr lang="en-US" dirty="0"/>
              <a:t>users have been found to: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Depend on system features that assist recognition memory: menus, </a:t>
            </a:r>
            <a:r>
              <a:rPr lang="en-US" dirty="0" smtClean="0"/>
              <a:t>prompting information</a:t>
            </a:r>
            <a:r>
              <a:rPr lang="en-US" dirty="0"/>
              <a:t>, and instructional and help screens.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Need restricted vocabularies, simple tasks, small numbers of possibilities, </a:t>
            </a:r>
            <a:r>
              <a:rPr lang="en-US" dirty="0" smtClean="0"/>
              <a:t>and very </a:t>
            </a:r>
            <a:r>
              <a:rPr lang="en-US" dirty="0"/>
              <a:t>informative feedback.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View practice as an aid to moving up to expert status.</a:t>
            </a:r>
          </a:p>
        </p:txBody>
      </p:sp>
    </p:spTree>
    <p:extLst>
      <p:ext uri="{BB962C8B-B14F-4D97-AF65-F5344CB8AC3E}">
        <p14:creationId xmlns:p14="http://schemas.microsoft.com/office/powerpoint/2010/main" val="36384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Experts</a:t>
            </a:r>
            <a:r>
              <a:rPr lang="en-US" dirty="0"/>
              <a:t>, on the other hand: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Rely upon free recall.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Expect rapid performance.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Need less informative feedback.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Seek efficiency by bypassing novice memory aids, reducing keystrokes, </a:t>
            </a:r>
            <a:r>
              <a:rPr lang="en-US" dirty="0" smtClean="0"/>
              <a:t>chunking and </a:t>
            </a:r>
            <a:r>
              <a:rPr lang="en-US" dirty="0"/>
              <a:t>summarizing information, and introducing new vocabularies.</a:t>
            </a:r>
          </a:p>
        </p:txBody>
      </p:sp>
    </p:spTree>
    <p:extLst>
      <p:ext uri="{BB962C8B-B14F-4D97-AF65-F5344CB8AC3E}">
        <p14:creationId xmlns:p14="http://schemas.microsoft.com/office/powerpoint/2010/main" val="31803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Considerations in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3" t="15069" r="18170" b="37329"/>
          <a:stretch/>
        </p:blipFill>
        <p:spPr bwMode="auto">
          <a:xfrm>
            <a:off x="381000" y="1600200"/>
            <a:ext cx="823690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39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 of </a:t>
            </a:r>
            <a:r>
              <a:rPr lang="en-US" b="1" dirty="0"/>
              <a:t>mandatory</a:t>
            </a:r>
            <a:r>
              <a:rPr lang="en-US" dirty="0"/>
              <a:t> use can be summarized as follows: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computer is used as part of employment.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Time and effort in learning to use the computer are willingly invested.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High motivation is often used to overcome low usability characteristics.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user may possess a technical background.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job may consist of a single task or function.</a:t>
            </a:r>
          </a:p>
        </p:txBody>
      </p:sp>
    </p:spTree>
    <p:extLst>
      <p:ext uri="{BB962C8B-B14F-4D97-AF65-F5344CB8AC3E}">
        <p14:creationId xmlns:p14="http://schemas.microsoft.com/office/powerpoint/2010/main" val="23087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Characteristics </a:t>
            </a:r>
            <a:r>
              <a:rPr lang="en-US" dirty="0"/>
              <a:t>of the </a:t>
            </a:r>
            <a:r>
              <a:rPr lang="en-US" b="1" dirty="0"/>
              <a:t>discretionary</a:t>
            </a:r>
            <a:r>
              <a:rPr lang="en-US" dirty="0"/>
              <a:t> user are as follows: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Use of the computer or system is not absolutely necessary.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Technical details are of no interest.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Extra effort to use the system may not be invested.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High motivation to use the system may not be exhibited.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May be easily disenchanted.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Voluntary use may have to be encouraged.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Is from a heterogeneous culture.</a:t>
            </a:r>
          </a:p>
        </p:txBody>
      </p:sp>
    </p:spTree>
    <p:extLst>
      <p:ext uri="{BB962C8B-B14F-4D97-AF65-F5344CB8AC3E}">
        <p14:creationId xmlns:p14="http://schemas.microsoft.com/office/powerpoint/2010/main" val="26323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Considerations in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5" t="37914" r="5461" b="29695"/>
          <a:stretch/>
        </p:blipFill>
        <p:spPr bwMode="auto">
          <a:xfrm>
            <a:off x="152400" y="2057400"/>
            <a:ext cx="875569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5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Considerations in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9" t="54795" r="5847" b="21404"/>
          <a:stretch/>
        </p:blipFill>
        <p:spPr bwMode="auto">
          <a:xfrm>
            <a:off x="380999" y="2514600"/>
            <a:ext cx="861790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4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603</Words>
  <Application>Microsoft Office PowerPoint</Application>
  <PresentationFormat>On-screen Show (4:3)</PresentationFormat>
  <Paragraphs>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Design Consideration</vt:lpstr>
      <vt:lpstr>Human Considerations in Design</vt:lpstr>
      <vt:lpstr>PowerPoint Presentation</vt:lpstr>
      <vt:lpstr>PowerPoint Presentation</vt:lpstr>
      <vt:lpstr>Human Considerations in Design</vt:lpstr>
      <vt:lpstr>PowerPoint Presentation</vt:lpstr>
      <vt:lpstr>PowerPoint Presentation</vt:lpstr>
      <vt:lpstr>Human Considerations in Design</vt:lpstr>
      <vt:lpstr>Human Considerations in Design</vt:lpstr>
      <vt:lpstr>PowerPoint Presentation</vt:lpstr>
      <vt:lpstr>PowerPoint Presentation</vt:lpstr>
      <vt:lpstr>Human Interaction Speeds</vt:lpstr>
      <vt:lpstr>Methods for Gaining an Understanding of Users</vt:lpstr>
      <vt:lpstr>Methods for Gaining an Understanding of Users</vt:lpstr>
      <vt:lpstr>Methods for Gaining an Understanding of Users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Shahrukh Salmani</dc:creator>
  <cp:lastModifiedBy>mca</cp:lastModifiedBy>
  <cp:revision>40</cp:revision>
  <dcterms:created xsi:type="dcterms:W3CDTF">2017-01-22T08:40:58Z</dcterms:created>
  <dcterms:modified xsi:type="dcterms:W3CDTF">2017-01-31T05:50:36Z</dcterms:modified>
</cp:coreProperties>
</file>