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8"/>
  </p:notesMasterIdLst>
  <p:sldIdLst>
    <p:sldId id="256" r:id="rId2"/>
    <p:sldId id="263" r:id="rId3"/>
    <p:sldId id="265" r:id="rId4"/>
    <p:sldId id="264" r:id="rId5"/>
    <p:sldId id="267" r:id="rId6"/>
    <p:sldId id="268" r:id="rId7"/>
    <p:sldId id="269" r:id="rId8"/>
    <p:sldId id="270" r:id="rId9"/>
    <p:sldId id="271" r:id="rId10"/>
    <p:sldId id="318" r:id="rId11"/>
    <p:sldId id="257" r:id="rId12"/>
    <p:sldId id="258" r:id="rId13"/>
    <p:sldId id="315" r:id="rId14"/>
    <p:sldId id="310" r:id="rId15"/>
    <p:sldId id="311" r:id="rId16"/>
    <p:sldId id="312" r:id="rId17"/>
    <p:sldId id="313" r:id="rId18"/>
    <p:sldId id="314" r:id="rId19"/>
    <p:sldId id="260" r:id="rId20"/>
    <p:sldId id="316" r:id="rId21"/>
    <p:sldId id="273" r:id="rId22"/>
    <p:sldId id="317" r:id="rId23"/>
    <p:sldId id="274" r:id="rId24"/>
    <p:sldId id="275" r:id="rId25"/>
    <p:sldId id="307" r:id="rId26"/>
    <p:sldId id="308" r:id="rId27"/>
    <p:sldId id="309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9" d="100"/>
          <a:sy n="89" d="100"/>
        </p:scale>
        <p:origin x="125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D0F0726-D73B-40C5-910B-F1E608934CB2}" type="datetimeFigureOut">
              <a:rPr lang="en-US" smtClean="0"/>
              <a:t>1/5/2021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2EEFD1-852D-484B-AC2B-353875E0957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8233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9359E07-7CDB-42D2-AC07-C182E555ADF5}" type="slidenum">
              <a:rPr lang="en-US"/>
              <a:pPr/>
              <a:t>5</a:t>
            </a:fld>
            <a:endParaRPr lang="en-US"/>
          </a:p>
        </p:txBody>
      </p:sp>
      <p:sp>
        <p:nvSpPr>
          <p:cNvPr id="655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817407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963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62238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7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065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149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1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168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0425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70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736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2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373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3523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475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20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5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782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825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49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885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5437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987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94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7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089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3162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EC6EEF5-9F50-4249-8156-A7962B6A7685}" type="slidenum">
              <a:rPr lang="en-US"/>
              <a:pPr/>
              <a:t>6</a:t>
            </a:fld>
            <a:endParaRPr lang="en-US"/>
          </a:p>
        </p:txBody>
      </p:sp>
      <p:sp>
        <p:nvSpPr>
          <p:cNvPr id="665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24596164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1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1922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3204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5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94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037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69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397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0724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CCDB1-FAE2-4038-9F06-D41C98CCEEB3}" type="slidenum">
              <a:rPr lang="en-US"/>
              <a:pPr/>
              <a:t>7</a:t>
            </a:fld>
            <a:endParaRPr lang="en-US"/>
          </a:p>
        </p:txBody>
      </p:sp>
      <p:sp>
        <p:nvSpPr>
          <p:cNvPr id="696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2109033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589650-ED30-40C9-9EC7-E623B8A4FDCC}" type="slidenum">
              <a:rPr lang="en-US"/>
              <a:pPr/>
              <a:t>8</a:t>
            </a:fld>
            <a:endParaRPr lang="en-US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mtClean="0"/>
          </a:p>
        </p:txBody>
      </p:sp>
    </p:spTree>
    <p:extLst>
      <p:ext uri="{BB962C8B-B14F-4D97-AF65-F5344CB8AC3E}">
        <p14:creationId xmlns:p14="http://schemas.microsoft.com/office/powerpoint/2010/main" val="13917266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3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US">
              <a:solidFill>
                <a:prstClr val="white"/>
              </a:solidFill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4514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3281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7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defTabSz="457200" fontAlgn="base">
              <a:lnSpc>
                <a:spcPct val="6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pitchFamily="34" charset="0"/>
              <a:buNone/>
            </a:pPr>
            <a:endParaRPr lang="en-US">
              <a:solidFill>
                <a:prstClr val="white"/>
              </a:solidFill>
              <a:latin typeface="Arial" pitchFamily="34" charset="0"/>
              <a:cs typeface="Lucida Sans Unicode" pitchFamily="34" charset="0"/>
            </a:endParaRPr>
          </a:p>
        </p:txBody>
      </p:sp>
      <p:sp>
        <p:nvSpPr>
          <p:cNvPr id="65538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067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30233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5" name="Text Box 1"/>
          <p:cNvSpPr txBox="1">
            <a:spLocks noChangeArrowheads="1"/>
          </p:cNvSpPr>
          <p:nvPr/>
        </p:nvSpPr>
        <p:spPr bwMode="auto">
          <a:xfrm>
            <a:off x="0" y="-6470650"/>
            <a:ext cx="1588" cy="1433195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7586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2938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09" name="Text Box 1"/>
          <p:cNvSpPr txBox="1">
            <a:spLocks noChangeArrowheads="1"/>
          </p:cNvSpPr>
          <p:nvPr/>
        </p:nvSpPr>
        <p:spPr bwMode="auto">
          <a:xfrm>
            <a:off x="2143125" y="695325"/>
            <a:ext cx="2571750" cy="34290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8610" name="Rectangle 2"/>
          <p:cNvSpPr txBox="1"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76875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8114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1/5/2021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457200"/>
            <a:ext cx="7772400" cy="1470025"/>
          </a:xfrm>
        </p:spPr>
        <p:txBody>
          <a:bodyPr/>
          <a:lstStyle/>
          <a:p>
            <a:r>
              <a:rPr lang="en-US" dirty="0" smtClean="0"/>
              <a:t>Introduction to Human Machine Interaction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1981200"/>
            <a:ext cx="6400800" cy="762000"/>
          </a:xfrm>
        </p:spPr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Unit-1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4" name="Picture 2" descr="C:\Users\mca\Desktop\hci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2939845"/>
            <a:ext cx="50292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085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6" name="Picture 2" descr="MultiTOUCH Screens, Displays, Monitors | Buy &amp; Rent Her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251618"/>
            <a:ext cx="3728508" cy="3101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op 10 Ways Interactive Displays Improve Education | Parmete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86068" y="135079"/>
            <a:ext cx="4845965" cy="3217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10 Ways Interactive Touch Screen Displays Improve Education | ViewSonic  Library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08" y="3397184"/>
            <a:ext cx="7298292" cy="31967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7448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Bennett (1979) was the first to use the term </a:t>
            </a:r>
            <a:r>
              <a:rPr lang="en-US" i="1" dirty="0"/>
              <a:t>usability </a:t>
            </a:r>
            <a:r>
              <a:rPr lang="en-US" dirty="0"/>
              <a:t>to describe the effectiveness </a:t>
            </a:r>
            <a:r>
              <a:rPr lang="en-US" dirty="0" smtClean="0"/>
              <a:t>of human </a:t>
            </a:r>
            <a:r>
              <a:rPr lang="en-US" dirty="0"/>
              <a:t>performance</a:t>
            </a:r>
            <a:r>
              <a:rPr lang="en-US" dirty="0" smtClean="0"/>
              <a:t>.</a:t>
            </a:r>
          </a:p>
          <a:p>
            <a:r>
              <a:rPr lang="en-US" dirty="0" err="1"/>
              <a:t>Shackel</a:t>
            </a:r>
            <a:r>
              <a:rPr lang="en-US" dirty="0"/>
              <a:t> (1991) simply </a:t>
            </a:r>
            <a:r>
              <a:rPr lang="en-US" dirty="0" smtClean="0"/>
              <a:t>defined usability </a:t>
            </a:r>
            <a:r>
              <a:rPr lang="en-US" dirty="0"/>
              <a:t>as “the capability to be used by humans easily and effectively, where,</a:t>
            </a:r>
          </a:p>
          <a:p>
            <a:r>
              <a:rPr lang="en-US" dirty="0"/>
              <a:t>easily = to a specified level of subjective assessment,</a:t>
            </a:r>
          </a:p>
          <a:p>
            <a:r>
              <a:rPr lang="en-US" dirty="0"/>
              <a:t>effectively = to a specified level of human performance.”</a:t>
            </a:r>
          </a:p>
        </p:txBody>
      </p:sp>
    </p:spTree>
    <p:extLst>
      <p:ext uri="{BB962C8B-B14F-4D97-AF65-F5344CB8AC3E}">
        <p14:creationId xmlns:p14="http://schemas.microsoft.com/office/powerpoint/2010/main" val="31068002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Common Usability Problems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Ambiguous menus and icons.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Languages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that permit only single-direction movement through a system.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Input and direct manipulation limits.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Highlighting and selection limitations.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Unclear step sequences.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More steps to manage the interface than to perform tasks.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Complex linkage between and within applications.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Inadequate feedback and confirmation.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Lack of system anticipation and intelligence.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>
                <a:latin typeface="Times New Roman" pitchFamily="18" charset="0"/>
                <a:cs typeface="Times New Roman" pitchFamily="18" charset="0"/>
              </a:rPr>
              <a:t>Inadequate error messages, help, tutorials, and documentation</a:t>
            </a:r>
          </a:p>
        </p:txBody>
      </p:sp>
    </p:spTree>
    <p:extLst>
      <p:ext uri="{BB962C8B-B14F-4D97-AF65-F5344CB8AC3E}">
        <p14:creationId xmlns:p14="http://schemas.microsoft.com/office/powerpoint/2010/main" val="18203159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frustration साठी इमेज परिणाम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3657600"/>
            <a:ext cx="2924033" cy="26223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frustration in usability साठी इमेज परिणाम&quot;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800" y="88710"/>
            <a:ext cx="3962400" cy="3095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0" name="Picture 6" descr="frustration in usability साठी इमेज परिणाम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93903"/>
            <a:ext cx="2743200" cy="2219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52" name="Picture 8" descr="frustration in usability साठी इमेज परिणाम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3340693"/>
            <a:ext cx="2895600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35650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https://miro.medium.com/max/2800/0*ksGk0Uwf8CaqlOjz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76200"/>
            <a:ext cx="9144000" cy="655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9141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https://user-images.githubusercontent.com/54663751/65814956-3e474b00-e1e9-11e9-8d36-d3df2e175b4c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638"/>
            <a:ext cx="8009467" cy="6278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35871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 descr="https://cloud.netlifyusercontent.com/assets/344dbf88-fdf9-42bb-adb4-46f01eedd629/699d0819-0061-4523-ac48-fcfb97f539bd/icons-order-preview-opt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0"/>
            <a:ext cx="7543800" cy="5638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90810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संबंधित इमे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1" y="274637"/>
            <a:ext cx="8699844" cy="620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01700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 descr="संबंधित इमेज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322500"/>
            <a:ext cx="6858000" cy="58070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40880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Some Practical Measures of Usability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Are people asking a lot of questions or often reaching for a manual</a:t>
            </a:r>
            <a:r>
              <a:rPr lang="en-US" b="1" dirty="0" smtClean="0"/>
              <a:t>?</a:t>
            </a:r>
          </a:p>
          <a:p>
            <a:r>
              <a:rPr lang="en-US" b="1" dirty="0"/>
              <a:t>Are frequent exasperation responses heard? </a:t>
            </a:r>
            <a:endParaRPr lang="en-US" dirty="0" smtClean="0"/>
          </a:p>
          <a:p>
            <a:r>
              <a:rPr lang="en-US" b="1" dirty="0"/>
              <a:t>Are there many irrelevant actions being performed</a:t>
            </a:r>
            <a:r>
              <a:rPr lang="en-US" b="1" dirty="0" smtClean="0"/>
              <a:t>?</a:t>
            </a:r>
          </a:p>
          <a:p>
            <a:r>
              <a:rPr lang="en-US" b="1" dirty="0"/>
              <a:t>Are there many things to ignore</a:t>
            </a:r>
            <a:r>
              <a:rPr lang="en-US" b="1" dirty="0" smtClean="0"/>
              <a:t>?</a:t>
            </a:r>
          </a:p>
          <a:p>
            <a:r>
              <a:rPr lang="en-US" b="1" dirty="0"/>
              <a:t>Do a number of people want to use the product?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5279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5334000"/>
          </a:xfrm>
        </p:spPr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User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interface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design is a subset of a field of study called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human-machine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interaction (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HMI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 </a:t>
            </a:r>
          </a:p>
          <a:p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Human-Computer 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Interaction 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(HCI</a:t>
            </a:r>
            <a:r>
              <a:rPr lang="en-US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the study, planning, and design of how people and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computer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work together so that a person's needs are satisfied in the most effective way. </a:t>
            </a:r>
            <a:endParaRPr lang="en-US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Human Machine Interaction </a:t>
            </a:r>
            <a:r>
              <a:rPr lang="en-IN" dirty="0">
                <a:latin typeface="Times New Roman" pitchFamily="18" charset="0"/>
                <a:cs typeface="Times New Roman" pitchFamily="18" charset="0"/>
              </a:rPr>
              <a:t>is a multidisciplinary field with contributions from Human-Computer interaction (HCI), Human-Robot Interaction (HRI), Robotics, Artificial Intelligence (AI), Humanoid robots and exoskeleton control.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Typically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information is displayed in a graphic format (Graphical User Interface or GUI).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625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5" y="1737122"/>
            <a:ext cx="5612714" cy="2210594"/>
          </a:xfrm>
          <a:prstGeom prst="rect">
            <a:avLst/>
          </a:prstGeom>
        </p:spPr>
      </p:pic>
      <p:pic>
        <p:nvPicPr>
          <p:cNvPr id="2050" name="Picture 2" descr="https://storage.googleapis.com/fplsblog/Likert%20Scale/4-points-likert-scale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267200"/>
            <a:ext cx="3260554" cy="233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storage.googleapis.com/fplsblog/Likert%20Scale/5-point-likert-scale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0" y="274638"/>
            <a:ext cx="5254625" cy="1885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https://storage.googleapis.com/fplsblog/Likert%20Scale/5-point-likert-scale-customer-satisfaction.jpg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7160" y="3569308"/>
            <a:ext cx="4537407" cy="30400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13850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Graphical User Interface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User interface is a collection of techniques and mechanisms to interact with something.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What the user interacts with is a collection of elements referred to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objects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Objects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are always visible to the user and are used to perform tasks.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People perform operations called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actions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on objects. </a:t>
            </a:r>
          </a:p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 and Indirect Manipulation</a:t>
            </a:r>
          </a:p>
          <a:p>
            <a:endParaRPr lang="en-US" sz="20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8959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indirect manipulation in hci example साठी इमेज परिणाम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8352" y="457200"/>
            <a:ext cx="7067296" cy="53004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030857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vs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Focus on data and applications.</a:t>
            </a:r>
          </a:p>
          <a:p>
            <a:r>
              <a:rPr lang="en-US" dirty="0" smtClean="0"/>
              <a:t>User task is to install,configure,personalize</a:t>
            </a:r>
            <a:r>
              <a:rPr lang="en-US" dirty="0"/>
              <a:t> </a:t>
            </a:r>
            <a:r>
              <a:rPr lang="en-US" dirty="0" smtClean="0"/>
              <a:t>and upgrade programs.</a:t>
            </a:r>
          </a:p>
          <a:p>
            <a:r>
              <a:rPr lang="en-US" dirty="0" smtClean="0"/>
              <a:t>Response is instantaneous.</a:t>
            </a:r>
          </a:p>
          <a:p>
            <a:r>
              <a:rPr lang="en-US" dirty="0" smtClean="0"/>
              <a:t>Navigation through menus, trees, </a:t>
            </a:r>
            <a:r>
              <a:rPr lang="en-US" dirty="0" err="1" smtClean="0"/>
              <a:t>list,wizard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Security is tightly  controlled.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Focus on Information and Navigation.</a:t>
            </a:r>
          </a:p>
          <a:p>
            <a:r>
              <a:rPr lang="en-US" dirty="0" smtClean="0"/>
              <a:t>User task is to link to site, browse or read pages, fill or register for services.</a:t>
            </a:r>
          </a:p>
          <a:p>
            <a:r>
              <a:rPr lang="en-US" dirty="0" smtClean="0"/>
              <a:t>Response is variable</a:t>
            </a:r>
          </a:p>
          <a:p>
            <a:r>
              <a:rPr lang="en-US" dirty="0" smtClean="0"/>
              <a:t>Navigation through bookmarks, typed URLs.</a:t>
            </a:r>
          </a:p>
          <a:p>
            <a:r>
              <a:rPr lang="en-US" dirty="0" smtClean="0"/>
              <a:t>Renowned for security exposure.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6324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 </a:t>
            </a:r>
            <a:r>
              <a:rPr lang="en-US" dirty="0" err="1" smtClean="0"/>
              <a:t>vs</a:t>
            </a:r>
            <a:r>
              <a:rPr lang="en-US" dirty="0" smtClean="0"/>
              <a:t> WEB</a:t>
            </a:r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ctr"/>
            <a:r>
              <a:rPr lang="en-US" dirty="0" smtClean="0"/>
              <a:t>GUI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variations limited.</a:t>
            </a:r>
          </a:p>
          <a:p>
            <a:r>
              <a:rPr lang="en-US" dirty="0" smtClean="0"/>
              <a:t>Presentation elements are </a:t>
            </a:r>
            <a:r>
              <a:rPr lang="en-US" dirty="0" err="1" smtClean="0"/>
              <a:t>toolbars,windows,menus,controls</a:t>
            </a:r>
            <a:r>
              <a:rPr lang="en-US" dirty="0" smtClean="0"/>
              <a:t> etc.</a:t>
            </a:r>
          </a:p>
          <a:p>
            <a:r>
              <a:rPr lang="en-US" dirty="0" smtClean="0"/>
              <a:t>Data from trusted sources or known people.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 algn="ctr"/>
            <a:r>
              <a:rPr lang="en-US" dirty="0" smtClean="0"/>
              <a:t>WEB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Hardware variations enormous.</a:t>
            </a:r>
          </a:p>
          <a:p>
            <a:r>
              <a:rPr lang="en-US" dirty="0" smtClean="0"/>
              <a:t>Browser and pages</a:t>
            </a:r>
          </a:p>
          <a:p>
            <a:endParaRPr lang="en-US" dirty="0"/>
          </a:p>
          <a:p>
            <a:r>
              <a:rPr lang="en-US" dirty="0" smtClean="0"/>
              <a:t>Sources are not always trusted and its full of unknown content.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01862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706" t="21825" r="30502" b="16667"/>
          <a:stretch/>
        </p:blipFill>
        <p:spPr bwMode="auto">
          <a:xfrm>
            <a:off x="0" y="0"/>
            <a:ext cx="9144000" cy="6629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6088559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820" t="20238" r="30726" b="14880"/>
          <a:stretch/>
        </p:blipFill>
        <p:spPr bwMode="auto">
          <a:xfrm>
            <a:off x="228600" y="21771"/>
            <a:ext cx="8839200" cy="67600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459120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709" t="25794" r="30726" b="20238"/>
          <a:stretch/>
        </p:blipFill>
        <p:spPr bwMode="auto">
          <a:xfrm>
            <a:off x="3629" y="0"/>
            <a:ext cx="9118784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266161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/>
            </a:r>
            <a:br>
              <a:rPr lang="en-GB" b="1" dirty="0"/>
            </a:br>
            <a:r>
              <a:rPr lang="en-GB" b="1" dirty="0"/>
              <a:t>USER INTERFACE </a:t>
            </a:r>
            <a:r>
              <a:rPr lang="en-GB" b="1" dirty="0" smtClean="0"/>
              <a:t>DESIGN GOALS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lnSpc>
                <a:spcPct val="9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>
                <a:solidFill>
                  <a:srgbClr val="FF0000"/>
                </a:solidFill>
              </a:rPr>
              <a:t>GENERAL DESIGN PRINCIPLES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Tx/>
              <a:buChar char="•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Accessibility</a:t>
            </a:r>
            <a:endParaRPr lang="en-GB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Aesthetically Pleasing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Availability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Clarity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Compatibility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Configurability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Consistency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Control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 smtClean="0"/>
              <a:t>Directness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824456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PRINCIPLES OF </a:t>
            </a:r>
            <a:br>
              <a:rPr lang="en-GB" b="1" dirty="0"/>
            </a:br>
            <a:r>
              <a:rPr lang="en-GB" b="1" dirty="0"/>
              <a:t>USER INTERFACE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Efficiency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Familiarity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Flexibility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Forgiveness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Immersion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Obviousness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Operability 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Perceptibility</a:t>
            </a:r>
          </a:p>
        </p:txBody>
      </p:sp>
    </p:spTree>
    <p:extLst>
      <p:ext uri="{BB962C8B-B14F-4D97-AF65-F5344CB8AC3E}">
        <p14:creationId xmlns:p14="http://schemas.microsoft.com/office/powerpoint/2010/main" val="37149132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The user interface is the  part of a computer interface and its software that people can see, hear, touch , talk to or otherwise understand or direct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user interface has essentially two interface: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Input: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how a person communicates his or her desires to the computer. (keyboard, mouse, trackball, voice,  one’s finger </a:t>
            </a:r>
            <a:r>
              <a:rPr lang="en-US" dirty="0" err="1">
                <a:latin typeface="Times New Roman" pitchFamily="18" charset="0"/>
                <a:cs typeface="Times New Roman" pitchFamily="18" charset="0"/>
              </a:rPr>
              <a:t>etc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).</a:t>
            </a:r>
          </a:p>
          <a:p>
            <a:pPr>
              <a:buFont typeface="Wingdings" pitchFamily="2" charset="2"/>
              <a:buChar char="Ø"/>
            </a:pPr>
            <a:r>
              <a:rPr lang="en-US" b="1" dirty="0">
                <a:latin typeface="Times New Roman" pitchFamily="18" charset="0"/>
                <a:cs typeface="Times New Roman" pitchFamily="18" charset="0"/>
              </a:rPr>
              <a:t>Output: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 how the computer conveys the results of its computations and requirements to the user.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57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b="1" dirty="0"/>
              <a:t>PRINCIPLES OF </a:t>
            </a:r>
            <a:br>
              <a:rPr lang="en-GB" b="1" dirty="0"/>
            </a:br>
            <a:r>
              <a:rPr lang="en-GB" b="1" dirty="0"/>
              <a:t>USER INTERFACE DESIGN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Positive First Impression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Predictability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Recovery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Responsiveness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Safety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Simplicity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Transparency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Trade-offs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dirty="0"/>
              <a:t>Visibility</a:t>
            </a:r>
          </a:p>
        </p:txBody>
      </p:sp>
    </p:spTree>
    <p:extLst>
      <p:ext uri="{BB962C8B-B14F-4D97-AF65-F5344CB8AC3E}">
        <p14:creationId xmlns:p14="http://schemas.microsoft.com/office/powerpoint/2010/main" val="229894400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u="sng" dirty="0"/>
          </a:p>
          <a:p>
            <a:pPr>
              <a:lnSpc>
                <a:spcPct val="93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dirty="0"/>
              <a:t>Accessibility</a:t>
            </a:r>
          </a:p>
          <a:p>
            <a:pPr>
              <a:lnSpc>
                <a:spcPct val="81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dirty="0"/>
          </a:p>
          <a:p>
            <a:pPr>
              <a:lnSpc>
                <a:spcPct val="81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Systems should be designed to be usable, without modification, by as many people as possible</a:t>
            </a:r>
            <a:r>
              <a:rPr lang="en-GB" sz="2800" dirty="0" smtClean="0"/>
              <a:t>.</a:t>
            </a:r>
          </a:p>
          <a:p>
            <a:pPr marL="0" indent="0">
              <a:lnSpc>
                <a:spcPct val="81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dirty="0"/>
          </a:p>
          <a:p>
            <a:pPr>
              <a:lnSpc>
                <a:spcPct val="8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/>
              <a:t>Availability</a:t>
            </a:r>
          </a:p>
          <a:p>
            <a:pPr>
              <a:lnSpc>
                <a:spcPct val="87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u="sng" dirty="0"/>
          </a:p>
          <a:p>
            <a:pPr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Make all objects available at all times.</a:t>
            </a:r>
          </a:p>
          <a:p>
            <a:pPr>
              <a:lnSpc>
                <a:spcPct val="87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Avoid the use of modes</a:t>
            </a:r>
          </a:p>
        </p:txBody>
      </p:sp>
    </p:spTree>
    <p:extLst>
      <p:ext uri="{BB962C8B-B14F-4D97-AF65-F5344CB8AC3E}">
        <p14:creationId xmlns:p14="http://schemas.microsoft.com/office/powerpoint/2010/main" val="41227823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823912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u="sng" dirty="0"/>
              <a:t/>
            </a:r>
            <a:br>
              <a:rPr lang="en-GB" sz="1600" b="1" u="sng" dirty="0"/>
            </a:br>
            <a:r>
              <a:rPr lang="en-GB" sz="3600" b="1" dirty="0"/>
              <a:t>GENERAL DESIGN PRINCIPLES</a:t>
            </a:r>
            <a:r>
              <a:rPr lang="en-GB" u="sng" dirty="0"/>
              <a:t> </a:t>
            </a: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8077200" cy="3962400"/>
          </a:xfrm>
          <a:ln/>
        </p:spPr>
        <p:txBody>
          <a:bodyPr/>
          <a:lstStyle/>
          <a:p>
            <a:pPr>
              <a:lnSpc>
                <a:spcPct val="87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dirty="0"/>
              <a:t>Aesthetically Pleasing</a:t>
            </a:r>
          </a:p>
          <a:p>
            <a:pPr>
              <a:lnSpc>
                <a:spcPct val="87000"/>
              </a:lnSpc>
              <a:spcBef>
                <a:spcPts val="7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000" dirty="0"/>
          </a:p>
          <a:p>
            <a:pPr>
              <a:lnSpc>
                <a:spcPct val="87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Provide visual appeal by:</a:t>
            </a:r>
          </a:p>
          <a:p>
            <a:pPr lvl="1">
              <a:lnSpc>
                <a:spcPct val="87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Providing meaningful contrast between screen elements</a:t>
            </a:r>
          </a:p>
          <a:p>
            <a:pPr lvl="1">
              <a:lnSpc>
                <a:spcPct val="87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Creating groupings</a:t>
            </a:r>
          </a:p>
          <a:p>
            <a:pPr lvl="1">
              <a:lnSpc>
                <a:spcPct val="87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Aligning screen elements and groups</a:t>
            </a:r>
          </a:p>
          <a:p>
            <a:pPr lvl="1">
              <a:lnSpc>
                <a:spcPct val="87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Providing three-dimensional representation</a:t>
            </a:r>
          </a:p>
          <a:p>
            <a:pPr lvl="1">
              <a:lnSpc>
                <a:spcPct val="87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Using </a:t>
            </a:r>
            <a:r>
              <a:rPr lang="en-GB" sz="2400" dirty="0" err="1"/>
              <a:t>color</a:t>
            </a:r>
            <a:r>
              <a:rPr lang="en-GB" sz="2400" dirty="0"/>
              <a:t> and graphics effectively and simply</a:t>
            </a:r>
          </a:p>
        </p:txBody>
      </p:sp>
    </p:spTree>
    <p:extLst>
      <p:ext uri="{BB962C8B-B14F-4D97-AF65-F5344CB8AC3E}">
        <p14:creationId xmlns:p14="http://schemas.microsoft.com/office/powerpoint/2010/main" val="154750340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4838" cy="823912"/>
          </a:xfrm>
          <a:ln/>
        </p:spPr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51816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/>
              <a:t>Clarity</a:t>
            </a:r>
          </a:p>
          <a:p>
            <a:pPr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u="sng" dirty="0"/>
          </a:p>
          <a:p>
            <a:pPr>
              <a:lnSpc>
                <a:spcPct val="85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interface should be visually, conceptually, and linguistically clear, including:</a:t>
            </a:r>
          </a:p>
          <a:p>
            <a:pPr lvl="1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Visual elements </a:t>
            </a:r>
          </a:p>
          <a:p>
            <a:pPr lvl="1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Functions</a:t>
            </a:r>
          </a:p>
          <a:p>
            <a:pPr lvl="1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Metaphors</a:t>
            </a:r>
          </a:p>
          <a:p>
            <a:pPr lvl="1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Words and text</a:t>
            </a:r>
          </a:p>
          <a:p>
            <a:pPr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200" b="1" u="sng" dirty="0"/>
          </a:p>
          <a:p>
            <a:pPr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/>
              <a:t>Compatibility</a:t>
            </a:r>
          </a:p>
          <a:p>
            <a:pPr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u="sng" dirty="0"/>
          </a:p>
          <a:p>
            <a:pPr>
              <a:lnSpc>
                <a:spcPct val="85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Provide compatibility with the following:</a:t>
            </a:r>
          </a:p>
          <a:p>
            <a:pPr lvl="1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The user</a:t>
            </a:r>
          </a:p>
          <a:p>
            <a:pPr lvl="1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The task and job</a:t>
            </a:r>
          </a:p>
          <a:p>
            <a:pPr lvl="1">
              <a:lnSpc>
                <a:spcPct val="85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The product</a:t>
            </a:r>
          </a:p>
          <a:p>
            <a:pPr>
              <a:lnSpc>
                <a:spcPct val="85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Adopt the user’s perspective.</a:t>
            </a:r>
          </a:p>
        </p:txBody>
      </p:sp>
    </p:spTree>
    <p:extLst>
      <p:ext uri="{BB962C8B-B14F-4D97-AF65-F5344CB8AC3E}">
        <p14:creationId xmlns:p14="http://schemas.microsoft.com/office/powerpoint/2010/main" val="161285265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098" name="Picture 2" descr="Image result for action butt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143000"/>
            <a:ext cx="7071817" cy="40656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0847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1066800"/>
            <a:ext cx="7230797" cy="457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30928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1"/>
          <p:cNvSpPr>
            <a:spLocks noGrp="1" noChangeArrowheads="1"/>
          </p:cNvSpPr>
          <p:nvPr>
            <p:ph type="title"/>
          </p:nvPr>
        </p:nvSpPr>
        <p:spPr>
          <a:xfrm>
            <a:off x="533400" y="304800"/>
            <a:ext cx="8224838" cy="823912"/>
          </a:xfrm>
          <a:ln/>
        </p:spPr>
        <p:txBody>
          <a:bodyPr/>
          <a:lstStyle/>
          <a:p>
            <a:pPr>
              <a:lnSpc>
                <a:spcPct val="76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001000" cy="51816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 smtClean="0"/>
              <a:t>Comprehensibility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45000"/>
              <a:buFont typeface="Wingdings" pitchFamily="2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system should be easily learned and understood: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What to look at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What it is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What to do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When to do it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Where to do it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Why to do it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How to do it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Flow of actions, response, visual presentations, and information should be: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In a sensible order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Easy to recollect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Easy to place in context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800" u="sng" dirty="0"/>
          </a:p>
          <a:p>
            <a:pPr>
              <a:lnSpc>
                <a:spcPct val="85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u="sng" dirty="0"/>
          </a:p>
        </p:txBody>
      </p:sp>
    </p:spTree>
    <p:extLst>
      <p:ext uri="{BB962C8B-B14F-4D97-AF65-F5344CB8AC3E}">
        <p14:creationId xmlns:p14="http://schemas.microsoft.com/office/powerpoint/2010/main" val="275435620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229600" cy="4608513"/>
          </a:xfrm>
          <a:ln/>
        </p:spPr>
        <p:txBody>
          <a:bodyPr lIns="90000" tIns="46800" rIns="90000" bIns="46800"/>
          <a:lstStyle/>
          <a:p>
            <a:pPr>
              <a:lnSpc>
                <a:spcPct val="75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b="1" u="sng" dirty="0"/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dirty="0"/>
              <a:t>Configurability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Permit easy personalization, configuration, and reconfiguration of settings.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Enhances a sense of control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Encourages an active role in </a:t>
            </a:r>
            <a:r>
              <a:rPr lang="en-GB" sz="2400" dirty="0" smtClean="0"/>
              <a:t>understanding</a:t>
            </a:r>
          </a:p>
          <a:p>
            <a:pPr marL="457200" lvl="1" indent="0">
              <a:lnSpc>
                <a:spcPct val="90000"/>
              </a:lnSpc>
              <a:spcBef>
                <a:spcPts val="5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  <a:p>
            <a:pPr>
              <a:lnSpc>
                <a:spcPct val="81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27500336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2867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077200" cy="42672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7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/>
              <a:t>Consistency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u="sng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A system should look, act, and operate the same throughout. Similar components should: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Have a similar look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Have similar uses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Operate similarly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The same action should always yield the same result.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The function of elements should not change.</a:t>
            </a:r>
          </a:p>
          <a:p>
            <a:pPr>
              <a:lnSpc>
                <a:spcPct val="90000"/>
              </a:lnSpc>
              <a:spcBef>
                <a:spcPts val="7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The position of standard elements should not change.</a:t>
            </a:r>
          </a:p>
        </p:txBody>
      </p:sp>
    </p:spTree>
    <p:extLst>
      <p:ext uri="{BB962C8B-B14F-4D97-AF65-F5344CB8AC3E}">
        <p14:creationId xmlns:p14="http://schemas.microsoft.com/office/powerpoint/2010/main" val="2230656564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457200"/>
            <a:ext cx="8026390" cy="5867400"/>
          </a:xfrm>
        </p:spPr>
      </p:pic>
    </p:spTree>
    <p:extLst>
      <p:ext uri="{BB962C8B-B14F-4D97-AF65-F5344CB8AC3E}">
        <p14:creationId xmlns:p14="http://schemas.microsoft.com/office/powerpoint/2010/main" val="136311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40000"/>
              </a:lnSpc>
            </a:pPr>
            <a:r>
              <a:rPr lang="en-US" sz="3000" b="1" dirty="0" smtClean="0">
                <a:latin typeface="Times New Roman" pitchFamily="18" charset="0"/>
                <a:cs typeface="Times New Roman" pitchFamily="18" charset="0"/>
              </a:rPr>
              <a:t>HCI </a:t>
            </a:r>
            <a:r>
              <a:rPr lang="en-US" sz="3000" b="1" dirty="0">
                <a:latin typeface="Times New Roman" pitchFamily="18" charset="0"/>
                <a:cs typeface="Times New Roman" pitchFamily="18" charset="0"/>
              </a:rPr>
              <a:t>designers must consider a variety of factors: 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people want and expect, physical limitations and abilities people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possess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how information processing systems </a:t>
            </a:r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work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pPr lvl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what people find enjoyable and attractive. </a:t>
            </a:r>
          </a:p>
          <a:p>
            <a:pPr lvl="1">
              <a:lnSpc>
                <a:spcPct val="140000"/>
              </a:lnSpc>
            </a:pPr>
            <a:r>
              <a:rPr lang="en-US" dirty="0">
                <a:latin typeface="Times New Roman" pitchFamily="18" charset="0"/>
                <a:cs typeface="Times New Roman" pitchFamily="18" charset="0"/>
              </a:rPr>
              <a:t>Technical characteristics and limitations of the computer hardware and software must also be considered.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794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94432"/>
            <a:ext cx="7772400" cy="6206368"/>
          </a:xfrm>
        </p:spPr>
      </p:pic>
    </p:spTree>
    <p:extLst>
      <p:ext uri="{BB962C8B-B14F-4D97-AF65-F5344CB8AC3E}">
        <p14:creationId xmlns:p14="http://schemas.microsoft.com/office/powerpoint/2010/main" val="282249038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3600" b="1" dirty="0" smtClean="0"/>
              <a:t>GENERAL </a:t>
            </a:r>
            <a:r>
              <a:rPr lang="en-GB" sz="3600" b="1" dirty="0"/>
              <a:t>DESIGN PRINCIPLES</a:t>
            </a:r>
            <a:r>
              <a:rPr lang="en-GB" dirty="0"/>
              <a:t> </a:t>
            </a:r>
          </a:p>
        </p:txBody>
      </p:sp>
      <p:sp>
        <p:nvSpPr>
          <p:cNvPr id="296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447800"/>
            <a:ext cx="8077200" cy="48006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/>
              <a:t>Consistency (Continued)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900" u="sng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Inconsistency causes: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More specialization by system users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Greater demand for higher skills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More preparation time and less production time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More frequent changes in procedures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More error-tolerant systems (because errors are more likely)</a:t>
            </a:r>
            <a:r>
              <a:rPr lang="ar-SA" sz="2000"/>
              <a:t>‏</a:t>
            </a:r>
            <a:endParaRPr lang="en-GB" sz="2000"/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More kinds of documentation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More time to find information in documents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More unlearning and learning when systems are changed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More demands on supervisors and managers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More things to do wrong</a:t>
            </a:r>
          </a:p>
        </p:txBody>
      </p:sp>
    </p:spTree>
    <p:extLst>
      <p:ext uri="{BB962C8B-B14F-4D97-AF65-F5344CB8AC3E}">
        <p14:creationId xmlns:p14="http://schemas.microsoft.com/office/powerpoint/2010/main" val="160836384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823912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3072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752600"/>
            <a:ext cx="8001000" cy="4437063"/>
          </a:xfrm>
          <a:ln/>
        </p:spPr>
        <p:txBody>
          <a:bodyPr/>
          <a:lstStyle/>
          <a:p>
            <a:pPr marL="427038" lvl="1" indent="-215900">
              <a:lnSpc>
                <a:spcPct val="76000"/>
              </a:lnSpc>
              <a:buSzPct val="45000"/>
              <a:buFont typeface="Wingdings" pitchFamily="2" charset="2"/>
              <a:buNone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u="sng"/>
              <a:t>Control</a:t>
            </a:r>
          </a:p>
          <a:p>
            <a:pPr marL="427038" lvl="1" indent="-215900">
              <a:lnSpc>
                <a:spcPct val="90000"/>
              </a:lnSpc>
              <a:buSzPct val="45000"/>
              <a:buFont typeface="Wingdings" pitchFamily="2" charset="2"/>
              <a:buNone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endParaRPr lang="en-GB" sz="1000" u="sng"/>
          </a:p>
          <a:p>
            <a:pPr marL="427038" lvl="1" indent="-215900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sz="2400"/>
              <a:t>The user must control the interaction.</a:t>
            </a:r>
          </a:p>
          <a:p>
            <a:pPr marL="427038" lvl="1" indent="-215900"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sz="2400"/>
              <a:t>The context maintained must be from the perspective </a:t>
            </a:r>
            <a:br>
              <a:rPr lang="en-GB" sz="2400"/>
            </a:br>
            <a:r>
              <a:rPr lang="en-GB" sz="2400"/>
              <a:t>of the user.</a:t>
            </a:r>
          </a:p>
          <a:p>
            <a:pPr marL="427038" lvl="1" indent="-215900">
              <a:lnSpc>
                <a:spcPct val="90000"/>
              </a:lnSpc>
              <a:spcBef>
                <a:spcPts val="500"/>
              </a:spcBef>
              <a:buSzPct val="45000"/>
              <a:buFont typeface="Wingdings" pitchFamily="2" charset="2"/>
              <a:buChar char="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sz="2400"/>
              <a:t>The means to achieve goals should be flexible and compatible with the user's skills, experiences, habits </a:t>
            </a:r>
            <a:br>
              <a:rPr lang="en-GB" sz="2400"/>
            </a:br>
            <a:r>
              <a:rPr lang="en-GB" sz="2400"/>
              <a:t>and preferences.</a:t>
            </a:r>
          </a:p>
          <a:p>
            <a:pPr marL="427038" lvl="1" indent="-215900">
              <a:lnSpc>
                <a:spcPct val="90000"/>
              </a:lnSpc>
              <a:spcBef>
                <a:spcPts val="500"/>
              </a:spcBef>
              <a:buSzPct val="45000"/>
              <a:buFont typeface="Wingdings" pitchFamily="2" charset="2"/>
              <a:buChar char="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sz="2400"/>
              <a:t>Avoid modes because they constrain the actions available.</a:t>
            </a:r>
          </a:p>
          <a:p>
            <a:pPr marL="427038" lvl="1" indent="-215900">
              <a:lnSpc>
                <a:spcPct val="90000"/>
              </a:lnSpc>
              <a:spcBef>
                <a:spcPts val="500"/>
              </a:spcBef>
              <a:buSzPct val="45000"/>
              <a:buFont typeface="Wingdings" pitchFamily="2" charset="2"/>
              <a:buChar char=""/>
              <a:tabLst>
                <a:tab pos="606425" algn="l"/>
                <a:tab pos="1063625" algn="l"/>
                <a:tab pos="1520825" algn="l"/>
                <a:tab pos="1978025" algn="l"/>
                <a:tab pos="2435225" algn="l"/>
                <a:tab pos="2892425" algn="l"/>
                <a:tab pos="3349625" algn="l"/>
                <a:tab pos="3806825" algn="l"/>
                <a:tab pos="4264025" algn="l"/>
                <a:tab pos="4721225" algn="l"/>
                <a:tab pos="5178425" algn="l"/>
                <a:tab pos="5635625" algn="l"/>
                <a:tab pos="6092825" algn="l"/>
                <a:tab pos="6550025" algn="l"/>
                <a:tab pos="7007225" algn="l"/>
                <a:tab pos="7464425" algn="l"/>
                <a:tab pos="7921625" algn="l"/>
                <a:tab pos="8378825" algn="l"/>
                <a:tab pos="8836025" algn="l"/>
                <a:tab pos="9293225" algn="l"/>
              </a:tabLst>
            </a:pPr>
            <a:r>
              <a:rPr lang="en-GB" sz="2400"/>
              <a:t>Permit the user to customize the interface but provide defaults.</a:t>
            </a:r>
          </a:p>
        </p:txBody>
      </p:sp>
    </p:spTree>
    <p:extLst>
      <p:ext uri="{BB962C8B-B14F-4D97-AF65-F5344CB8AC3E}">
        <p14:creationId xmlns:p14="http://schemas.microsoft.com/office/powerpoint/2010/main" val="180826171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/>
              <a:t/>
            </a:r>
            <a:br>
              <a:rPr lang="en-GB" sz="16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3174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51054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/>
              <a:t>Directness</a:t>
            </a:r>
            <a:endParaRPr lang="en-GB" sz="1000" u="sng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Provide direct ways to accomplish tasks.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Available alternatives should be visible.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solidFill>
                  <a:srgbClr val="FF0000"/>
                </a:solidFill>
              </a:rPr>
              <a:t>The effect of actions on objects should be visible.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b="1" u="sng" dirty="0"/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/>
              <a:t>Efficiency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Minimize eye and hand movements, and other control actions.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Transitions between various system controls should flow easily and freely.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Navigation paths should be as short as possible.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Eye movement through a screen should be obvious and sequential.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Anticipate the user’s wants and needs whenever possible.</a:t>
            </a:r>
          </a:p>
        </p:txBody>
      </p:sp>
    </p:spTree>
    <p:extLst>
      <p:ext uri="{BB962C8B-B14F-4D97-AF65-F5344CB8AC3E}">
        <p14:creationId xmlns:p14="http://schemas.microsoft.com/office/powerpoint/2010/main" val="48828940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868362"/>
          </a:xfrm>
          <a:ln/>
        </p:spPr>
        <p:txBody>
          <a:bodyPr lIns="90000" tIns="46800" rIns="90000" bIns="46800"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3277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524000"/>
            <a:ext cx="8001000" cy="47244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u="sng" dirty="0"/>
              <a:t>Familiarity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Employ familiar concepts and use a language that is familiar </a:t>
            </a:r>
            <a:br>
              <a:rPr lang="en-GB" sz="2000" dirty="0"/>
            </a:br>
            <a:r>
              <a:rPr lang="en-GB" sz="2000" dirty="0"/>
              <a:t>to the user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Keep the interface natural, mimicking the user’s </a:t>
            </a:r>
            <a:r>
              <a:rPr lang="en-GB" sz="2000" dirty="0" err="1"/>
              <a:t>behavior</a:t>
            </a:r>
            <a:r>
              <a:rPr lang="en-GB" sz="2000" dirty="0"/>
              <a:t> patterns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Use real-world metaphors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400" b="1" u="sng" dirty="0"/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b="1" u="sng" dirty="0"/>
              <a:t>Flexibility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A system must be sensitive to the differing needs of its users, enabling a level and type of performance based upon: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Each user’s knowledge and skills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Each user’s experience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Each user’s personal preference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1800" dirty="0"/>
              <a:t>Each user’s habits</a:t>
            </a:r>
          </a:p>
          <a:p>
            <a:pPr marL="0" indent="0">
              <a:lnSpc>
                <a:spcPct val="90000"/>
              </a:lnSpc>
              <a:spcBef>
                <a:spcPts val="600"/>
              </a:spcBef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b="1" dirty="0"/>
          </a:p>
        </p:txBody>
      </p:sp>
    </p:spTree>
    <p:extLst>
      <p:ext uri="{BB962C8B-B14F-4D97-AF65-F5344CB8AC3E}">
        <p14:creationId xmlns:p14="http://schemas.microsoft.com/office/powerpoint/2010/main" val="91510457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/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/>
              <a:t/>
            </a:r>
            <a:br>
              <a:rPr lang="en-GB" sz="16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3379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838200" y="1371600"/>
            <a:ext cx="7620000" cy="50292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/>
              <a:t>Forgiveness</a:t>
            </a:r>
            <a:endParaRPr lang="en-GB" sz="800" dirty="0"/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Tolerate and forgive common and unavoidable human errors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solidFill>
                  <a:srgbClr val="FF0000"/>
                </a:solidFill>
              </a:rPr>
              <a:t>Prevent errors from occurring whenever possible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Protect against possible catastrophic errors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solidFill>
                  <a:srgbClr val="FF0000"/>
                </a:solidFill>
              </a:rPr>
              <a:t>When an error does occur, provide constructive messages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b="1" u="sng" dirty="0"/>
          </a:p>
          <a:p>
            <a:pPr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/>
              <a:t>Immersion</a:t>
            </a:r>
            <a:endParaRPr lang="en-GB" u="sng" dirty="0"/>
          </a:p>
          <a:p>
            <a:pPr>
              <a:lnSpc>
                <a:spcPct val="90000"/>
              </a:lnSpc>
              <a:buSzPct val="45000"/>
              <a:buFont typeface="Wingdings" pitchFamily="2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state of mental focus so intense that awareness and sense of the real world is lost</a:t>
            </a:r>
          </a:p>
          <a:p>
            <a:pPr>
              <a:lnSpc>
                <a:spcPct val="90000"/>
              </a:lnSpc>
              <a:spcBef>
                <a:spcPts val="500"/>
              </a:spcBef>
              <a:buSzPct val="45000"/>
              <a:buFont typeface="Wingdings" pitchFamily="2" charset="2"/>
              <a:buChar char="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Foster immersion within tasks</a:t>
            </a:r>
          </a:p>
        </p:txBody>
      </p:sp>
    </p:spTree>
    <p:extLst>
      <p:ext uri="{BB962C8B-B14F-4D97-AF65-F5344CB8AC3E}">
        <p14:creationId xmlns:p14="http://schemas.microsoft.com/office/powerpoint/2010/main" val="3524465769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1" t="3832" r="29412" b="22499"/>
          <a:stretch/>
        </p:blipFill>
        <p:spPr bwMode="auto">
          <a:xfrm>
            <a:off x="30480" y="152400"/>
            <a:ext cx="8884920" cy="6477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32435775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823912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b="1" u="sng" dirty="0"/>
              <a:t> </a:t>
            </a:r>
          </a:p>
        </p:txBody>
      </p:sp>
      <p:sp>
        <p:nvSpPr>
          <p:cNvPr id="3686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77200" cy="3200400"/>
          </a:xfrm>
          <a:ln/>
        </p:spPr>
        <p:txBody>
          <a:bodyPr/>
          <a:lstStyle/>
          <a:p>
            <a:pPr>
              <a:lnSpc>
                <a:spcPct val="87000"/>
              </a:lnSpc>
              <a:spcBef>
                <a:spcPts val="5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b="1" u="sng" dirty="0"/>
          </a:p>
          <a:p>
            <a:pPr>
              <a:lnSpc>
                <a:spcPct val="87000"/>
              </a:lnSpc>
              <a:spcBef>
                <a:spcPts val="5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dirty="0"/>
              <a:t>Positive First Impression</a:t>
            </a:r>
          </a:p>
          <a:p>
            <a:pPr>
              <a:lnSpc>
                <a:spcPct val="76000"/>
              </a:lnSpc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dirty="0"/>
          </a:p>
          <a:p>
            <a:pPr>
              <a:lnSpc>
                <a:spcPct val="76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Create a positive first impression of the system.</a:t>
            </a:r>
            <a:endParaRPr lang="en-GB" sz="800" dirty="0"/>
          </a:p>
          <a:p>
            <a:pPr lvl="1">
              <a:lnSpc>
                <a:spcPct val="76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Points of prospect</a:t>
            </a:r>
          </a:p>
          <a:p>
            <a:pPr lvl="1">
              <a:lnSpc>
                <a:spcPct val="76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Minimal barriers</a:t>
            </a:r>
          </a:p>
          <a:p>
            <a:pPr lvl="1">
              <a:lnSpc>
                <a:spcPct val="76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Progressive lures</a:t>
            </a:r>
          </a:p>
          <a:p>
            <a:pPr marL="457200" lvl="1" indent="0">
              <a:lnSpc>
                <a:spcPct val="76000"/>
              </a:lnSpc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393857620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823912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b="1" u="sng" dirty="0"/>
              <a:t> </a:t>
            </a:r>
          </a:p>
        </p:txBody>
      </p:sp>
      <p:sp>
        <p:nvSpPr>
          <p:cNvPr id="3789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848600" cy="37338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500"/>
              </a:spcBef>
              <a:spcAft>
                <a:spcPts val="800"/>
              </a:spcAft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/>
              <a:t>Predictability</a:t>
            </a:r>
            <a:endParaRPr lang="en-GB"/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The user should be able to anticipate the natural progression of each task.</a:t>
            </a:r>
            <a:endParaRPr lang="en-GB"/>
          </a:p>
          <a:p>
            <a:pPr lvl="1">
              <a:lnSpc>
                <a:spcPct val="90000"/>
              </a:lnSpc>
              <a:spcBef>
                <a:spcPts val="45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Provide distinct and recognizable screen elements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Provide cues to the result of an action to be performed</a:t>
            </a:r>
            <a:endParaRPr lang="en-GB" sz="800"/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/>
              <a:t>All expectations should be fulfilled uniformly and completely.</a:t>
            </a:r>
          </a:p>
        </p:txBody>
      </p:sp>
    </p:spTree>
    <p:extLst>
      <p:ext uri="{BB962C8B-B14F-4D97-AF65-F5344CB8AC3E}">
        <p14:creationId xmlns:p14="http://schemas.microsoft.com/office/powerpoint/2010/main" val="3950993390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3891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09600" y="1371600"/>
            <a:ext cx="8229600" cy="49530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300"/>
              </a:spcAft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/>
              <a:t>Recovery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A system should permit: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Commands or actions to be abolished or reversed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Immediate return to a certain point if difficulties arise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>
                <a:solidFill>
                  <a:srgbClr val="FF0000"/>
                </a:solidFill>
              </a:rPr>
              <a:t>Ensure that users never lose their work as a result of: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solidFill>
                  <a:srgbClr val="FF0000"/>
                </a:solidFill>
              </a:rPr>
              <a:t>An error on their part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>
                <a:solidFill>
                  <a:srgbClr val="FF0000"/>
                </a:solidFill>
              </a:rPr>
              <a:t>Hardware, software, or communication problems</a:t>
            </a:r>
          </a:p>
          <a:p>
            <a:pPr>
              <a:lnSpc>
                <a:spcPct val="90000"/>
              </a:lnSpc>
              <a:spcBef>
                <a:spcPts val="5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dirty="0">
              <a:solidFill>
                <a:srgbClr val="FF0000"/>
              </a:solidFill>
            </a:endParaRPr>
          </a:p>
          <a:p>
            <a:pPr>
              <a:lnSpc>
                <a:spcPct val="90000"/>
              </a:lnSpc>
              <a:spcBef>
                <a:spcPts val="500"/>
              </a:spcBef>
              <a:spcAft>
                <a:spcPts val="300"/>
              </a:spcAft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 dirty="0"/>
              <a:t>Responsiveness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The system must rapidly respond to the user’s requests.</a:t>
            </a:r>
          </a:p>
          <a:p>
            <a:pPr>
              <a:lnSpc>
                <a:spcPct val="90000"/>
              </a:lnSpc>
              <a:spcBef>
                <a:spcPts val="4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Provide immediate acknowledgment for all actions: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Visual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Textual</a:t>
            </a:r>
          </a:p>
          <a:p>
            <a:pPr lvl="1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Auditory</a:t>
            </a:r>
          </a:p>
        </p:txBody>
      </p:sp>
    </p:spTree>
    <p:extLst>
      <p:ext uri="{BB962C8B-B14F-4D97-AF65-F5344CB8AC3E}">
        <p14:creationId xmlns:p14="http://schemas.microsoft.com/office/powerpoint/2010/main" val="284699084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algn="ctr" eaLnBrk="1" hangingPunct="1">
              <a:buFontTx/>
              <a:buNone/>
            </a:pPr>
            <a:endParaRPr lang="en-US" b="1" dirty="0" smtClean="0"/>
          </a:p>
          <a:p>
            <a:pPr algn="ctr" eaLnBrk="1" hangingPunct="1">
              <a:buFontTx/>
              <a:buNone/>
            </a:pPr>
            <a:r>
              <a:rPr lang="en-US" b="1" dirty="0" smtClean="0"/>
              <a:t>A Brief History of Screen Design</a:t>
            </a:r>
            <a:endParaRPr lang="en-US" dirty="0" smtClean="0"/>
          </a:p>
          <a:p>
            <a:pPr eaLnBrk="1" hangingPunct="1">
              <a:lnSpc>
                <a:spcPct val="140000"/>
              </a:lnSpc>
            </a:pPr>
            <a:endParaRPr lang="en-US" sz="2400" dirty="0" smtClean="0"/>
          </a:p>
          <a:p>
            <a:pPr eaLnBrk="1" hangingPunct="1">
              <a:lnSpc>
                <a:spcPct val="140000"/>
              </a:lnSpc>
            </a:pPr>
            <a:r>
              <a:rPr lang="en-US" sz="2400" dirty="0" smtClean="0"/>
              <a:t>It was visually cluttered, and often possessed a command field that challenged the user to remember what had to be keyed into it. 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 smtClean="0"/>
              <a:t>Ambiguous messages often required referral to a manual to interpret. 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 smtClean="0"/>
              <a:t>Effectively using this kind of screen required a great deal of practice and patience. </a:t>
            </a:r>
          </a:p>
          <a:p>
            <a:pPr eaLnBrk="1" hangingPunct="1">
              <a:lnSpc>
                <a:spcPct val="140000"/>
              </a:lnSpc>
            </a:pPr>
            <a:r>
              <a:rPr lang="en-US" sz="2400" dirty="0" smtClean="0"/>
              <a:t>Most early screens were mono­chromatic, typically presenting green text on black backgrounds.</a:t>
            </a:r>
          </a:p>
        </p:txBody>
      </p:sp>
    </p:spTree>
    <p:extLst>
      <p:ext uri="{BB962C8B-B14F-4D97-AF65-F5344CB8AC3E}">
        <p14:creationId xmlns:p14="http://schemas.microsoft.com/office/powerpoint/2010/main" val="391879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1752600"/>
            <a:ext cx="5867400" cy="3352800"/>
          </a:xfrm>
        </p:spPr>
      </p:pic>
    </p:spTree>
    <p:extLst>
      <p:ext uri="{BB962C8B-B14F-4D97-AF65-F5344CB8AC3E}">
        <p14:creationId xmlns:p14="http://schemas.microsoft.com/office/powerpoint/2010/main" val="79353438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457200"/>
            <a:ext cx="8610600" cy="6096000"/>
          </a:xfrm>
        </p:spPr>
      </p:pic>
    </p:spTree>
    <p:extLst>
      <p:ext uri="{BB962C8B-B14F-4D97-AF65-F5344CB8AC3E}">
        <p14:creationId xmlns:p14="http://schemas.microsoft.com/office/powerpoint/2010/main" val="20865839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823912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/>
              <a:t/>
            </a:r>
            <a:br>
              <a:rPr lang="en-GB" sz="16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399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685800" y="1828800"/>
            <a:ext cx="7924800" cy="38862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7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dirty="0"/>
              <a:t>Safety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dirty="0"/>
          </a:p>
          <a:p>
            <a:pPr>
              <a:lnSpc>
                <a:spcPct val="90000"/>
              </a:lnSpc>
              <a:spcBef>
                <a:spcPts val="7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Protect the user from making mistakes.</a:t>
            </a:r>
          </a:p>
          <a:p>
            <a:pPr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Provide visual cues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Reminders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Lists of choices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Other aids as necessary</a:t>
            </a:r>
          </a:p>
        </p:txBody>
      </p:sp>
    </p:spTree>
    <p:extLst>
      <p:ext uri="{BB962C8B-B14F-4D97-AF65-F5344CB8AC3E}">
        <p14:creationId xmlns:p14="http://schemas.microsoft.com/office/powerpoint/2010/main" val="233127786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51054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7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dirty="0"/>
              <a:t>Simplicity</a:t>
            </a:r>
          </a:p>
          <a:p>
            <a:pPr>
              <a:lnSpc>
                <a:spcPct val="90000"/>
              </a:lnSpc>
              <a:spcBef>
                <a:spcPts val="7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dirty="0"/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Provide as simple an interface as possible.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Five ways to provide simplicity: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Use progressive disclosure, hiding things until they are needed</a:t>
            </a:r>
          </a:p>
          <a:p>
            <a:pPr lvl="2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Present common and necessary functions first</a:t>
            </a:r>
          </a:p>
          <a:p>
            <a:pPr lvl="2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Prominently feature important functions</a:t>
            </a:r>
          </a:p>
          <a:p>
            <a:pPr lvl="2">
              <a:lnSpc>
                <a:spcPct val="90000"/>
              </a:lnSpc>
              <a:spcBef>
                <a:spcPts val="2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 dirty="0"/>
              <a:t>Hide more sophisticated and less frequently used functions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Provide defaults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Minimize screen alignment points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Make common actions simple at the expense of uncommon actions being made harder</a:t>
            </a:r>
          </a:p>
          <a:p>
            <a:pPr lvl="1">
              <a:lnSpc>
                <a:spcPct val="90000"/>
              </a:lnSpc>
              <a:spcBef>
                <a:spcPts val="3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Provide uniformity and consistency</a:t>
            </a:r>
          </a:p>
        </p:txBody>
      </p:sp>
    </p:spTree>
    <p:extLst>
      <p:ext uri="{BB962C8B-B14F-4D97-AF65-F5344CB8AC3E}">
        <p14:creationId xmlns:p14="http://schemas.microsoft.com/office/powerpoint/2010/main" val="2307206248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944562"/>
          </a:xfrm>
          <a:ln/>
        </p:spPr>
        <p:txBody>
          <a:bodyPr lIns="90000" tIns="46800" rIns="90000" bIns="46800">
            <a:normAutofit fontScale="90000"/>
          </a:bodyPr>
          <a:lstStyle/>
          <a:p>
            <a:pPr>
              <a:lnSpc>
                <a:spcPct val="93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800" b="1" dirty="0"/>
              <a:t/>
            </a:r>
            <a:br>
              <a:rPr lang="en-GB" sz="18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419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676400"/>
            <a:ext cx="8229600" cy="4419600"/>
          </a:xfrm>
          <a:ln/>
        </p:spPr>
        <p:txBody>
          <a:bodyPr lIns="90000" tIns="46800" rIns="90000" bIns="46800"/>
          <a:lstStyle/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/>
              <a:t>Transparency</a:t>
            </a:r>
            <a:endParaRPr lang="en-GB" sz="280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Permit the user to focus on the task or job, without concern for the mechanics of the interface.</a:t>
            </a:r>
          </a:p>
          <a:p>
            <a:pPr lvl="1"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000"/>
              <a:t>Workings and reminders of workings inside the computer should be invisible to the user</a:t>
            </a:r>
          </a:p>
          <a:p>
            <a:pPr>
              <a:lnSpc>
                <a:spcPct val="90000"/>
              </a:lnSpc>
              <a:spcBef>
                <a:spcPts val="5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1600"/>
          </a:p>
          <a:p>
            <a:pPr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u="sng"/>
              <a:t>Trade-Offs</a:t>
            </a:r>
            <a:endParaRPr lang="en-GB" sz="280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Final design will be based on a series of trade-offs balancing often-conflicting design principles.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/>
              <a:t>People’s requirements always take precedence over technical requirements.</a:t>
            </a:r>
          </a:p>
        </p:txBody>
      </p:sp>
    </p:spTree>
    <p:extLst>
      <p:ext uri="{BB962C8B-B14F-4D97-AF65-F5344CB8AC3E}">
        <p14:creationId xmlns:p14="http://schemas.microsoft.com/office/powerpoint/2010/main" val="2083599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Rectangle 1"/>
          <p:cNvSpPr>
            <a:spLocks noGrp="1" noChangeArrowheads="1"/>
          </p:cNvSpPr>
          <p:nvPr>
            <p:ph type="title"/>
          </p:nvPr>
        </p:nvSpPr>
        <p:spPr>
          <a:xfrm>
            <a:off x="457200" y="319088"/>
            <a:ext cx="8224838" cy="823912"/>
          </a:xfrm>
          <a:ln/>
        </p:spPr>
        <p:txBody>
          <a:bodyPr>
            <a:normAutofit fontScale="90000"/>
          </a:bodyPr>
          <a:lstStyle/>
          <a:p>
            <a:pPr>
              <a:lnSpc>
                <a:spcPct val="87000"/>
              </a:lnSpc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r>
              <a:rPr lang="en-GB" sz="1600" b="1" dirty="0"/>
              <a:t/>
            </a:r>
            <a:br>
              <a:rPr lang="en-GB" sz="1600" b="1" dirty="0"/>
            </a:br>
            <a:r>
              <a:rPr lang="en-GB" sz="3600" b="1" dirty="0"/>
              <a:t>GENERAL DESIGN PRINCIPLES</a:t>
            </a:r>
            <a:r>
              <a:rPr lang="en-GB" dirty="0"/>
              <a:t> </a:t>
            </a:r>
          </a:p>
        </p:txBody>
      </p:sp>
      <p:sp>
        <p:nvSpPr>
          <p:cNvPr id="4301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4838" cy="3352800"/>
          </a:xfrm>
          <a:ln/>
        </p:spPr>
        <p:txBody>
          <a:bodyPr/>
          <a:lstStyle/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u="sng" dirty="0"/>
              <a:t>Visibility</a:t>
            </a:r>
          </a:p>
          <a:p>
            <a:pPr>
              <a:lnSpc>
                <a:spcPct val="90000"/>
              </a:lnSpc>
              <a:spcBef>
                <a:spcPts val="600"/>
              </a:spcBef>
              <a:buFont typeface="Arial" pitchFamily="34" charset="0"/>
              <a:buNone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endParaRPr lang="en-GB" sz="800" dirty="0"/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A system's status and methods of use should be clearly visible.</a:t>
            </a:r>
          </a:p>
          <a:p>
            <a:pPr>
              <a:lnSpc>
                <a:spcPct val="90000"/>
              </a:lnSpc>
              <a:spcBef>
                <a:spcPts val="600"/>
              </a:spcBef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800" dirty="0"/>
              <a:t>Improve visibility through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Hierarchical organization</a:t>
            </a:r>
          </a:p>
          <a:p>
            <a:pPr lvl="1">
              <a:lnSpc>
                <a:spcPct val="90000"/>
              </a:lnSpc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</a:pPr>
            <a:r>
              <a:rPr lang="en-GB" sz="2400" dirty="0"/>
              <a:t>Context sensitivity</a:t>
            </a:r>
          </a:p>
        </p:txBody>
      </p:sp>
    </p:spTree>
    <p:extLst>
      <p:ext uri="{BB962C8B-B14F-4D97-AF65-F5344CB8AC3E}">
        <p14:creationId xmlns:p14="http://schemas.microsoft.com/office/powerpoint/2010/main" val="1714894026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Summary of Unit 1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18488" cy="4752975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 smtClean="0"/>
              <a:t>HCI &amp; HMI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History of UI design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Usability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Comparison between GUI and WUI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UI design GOALS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5537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152400"/>
            <a:ext cx="8915400" cy="5973763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2000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dirty="0" smtClean="0"/>
              <a:t>	</a:t>
            </a:r>
            <a:r>
              <a:rPr lang="en-US" sz="1600" b="1" dirty="0" smtClean="0"/>
              <a:t>TDX95210		THE CAR RENTAL COMPANY	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	NAME                                            TEL                                 RO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     _________________ ______________________ ____________________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    	PUD	                   RD             C                     RT                   MPD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    ___________     ________    _________      _________         __________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   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	ENTRY ERROR    XX465628996Q.997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/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1600" b="1" dirty="0" smtClean="0"/>
              <a:t>	COMMAND </a:t>
            </a:r>
            <a:r>
              <a:rPr lang="en-US" sz="1600" b="1" dirty="0" smtClean="0">
                <a:sym typeface="Wingdings" pitchFamily="2" charset="2"/>
              </a:rPr>
              <a:t></a:t>
            </a: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sym typeface="Wingdings" pitchFamily="2" charset="2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sz="1600" b="1" dirty="0" smtClean="0">
              <a:sym typeface="Wingdings" pitchFamily="2" charset="2"/>
            </a:endParaRPr>
          </a:p>
          <a:p>
            <a:pPr algn="ctr" eaLnBrk="1" hangingPunct="1">
              <a:lnSpc>
                <a:spcPct val="80000"/>
              </a:lnSpc>
              <a:buFontTx/>
              <a:buNone/>
            </a:pPr>
            <a:r>
              <a:rPr lang="en-US" sz="2400" b="1" dirty="0" smtClean="0">
                <a:sym typeface="Wingdings" pitchFamily="2" charset="2"/>
              </a:rPr>
              <a:t>A 1970s screen.</a:t>
            </a:r>
            <a:br>
              <a:rPr lang="en-US" sz="2400" b="1" dirty="0" smtClean="0">
                <a:sym typeface="Wingdings" pitchFamily="2" charset="2"/>
              </a:rPr>
            </a:br>
            <a:endParaRPr lang="en-US" sz="2400" b="1" dirty="0" smtClean="0">
              <a:sym typeface="Wingdings" pitchFamily="2" charset="2"/>
            </a:endParaRPr>
          </a:p>
        </p:txBody>
      </p:sp>
      <p:sp>
        <p:nvSpPr>
          <p:cNvPr id="31748" name="Line 11"/>
          <p:cNvSpPr>
            <a:spLocks noChangeShapeType="1"/>
          </p:cNvSpPr>
          <p:nvPr/>
        </p:nvSpPr>
        <p:spPr bwMode="auto">
          <a:xfrm>
            <a:off x="228600" y="609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49" name="Line 12"/>
          <p:cNvSpPr>
            <a:spLocks noChangeShapeType="1"/>
          </p:cNvSpPr>
          <p:nvPr/>
        </p:nvSpPr>
        <p:spPr bwMode="auto">
          <a:xfrm>
            <a:off x="228600" y="4114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0" name="Line 13"/>
          <p:cNvSpPr>
            <a:spLocks noChangeShapeType="1"/>
          </p:cNvSpPr>
          <p:nvPr/>
        </p:nvSpPr>
        <p:spPr bwMode="auto">
          <a:xfrm>
            <a:off x="8763000" y="609600"/>
            <a:ext cx="0" cy="3505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1751" name="Line 14"/>
          <p:cNvSpPr>
            <a:spLocks noChangeShapeType="1"/>
          </p:cNvSpPr>
          <p:nvPr/>
        </p:nvSpPr>
        <p:spPr bwMode="auto">
          <a:xfrm>
            <a:off x="228600" y="6096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6413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		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800" dirty="0" smtClean="0"/>
              <a:t>				</a:t>
            </a:r>
            <a:r>
              <a:rPr lang="en-US" sz="2400" dirty="0" smtClean="0"/>
              <a:t>THE CAR RENTAL COMPANY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RENTER» 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	 Name: _______________________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	Telephone: ___________________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LOCATION»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	Office: _______________________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	 Pick-up Date:__________________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	 Return Date: __________________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AUTOMOBIL»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	Class: ______(PR. ST. FU. MD. CO. SC)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	Rate: _____________________________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		Miles per Day:______________________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The maximum allowed miles per day is 150.</a:t>
            </a:r>
          </a:p>
          <a:p>
            <a:pPr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>	Enter </a:t>
            </a:r>
            <a:r>
              <a:rPr lang="en-US" sz="2200" dirty="0" err="1" smtClean="0"/>
              <a:t>Fl</a:t>
            </a:r>
            <a:r>
              <a:rPr lang="en-US" sz="2200" dirty="0" smtClean="0"/>
              <a:t>-Help F3-Exit F12=Cancel</a:t>
            </a:r>
          </a:p>
          <a:p>
            <a:pPr algn="ctr" eaLnBrk="1" hangingPunct="1">
              <a:lnSpc>
                <a:spcPct val="90000"/>
              </a:lnSpc>
              <a:buFontTx/>
              <a:buNone/>
            </a:pPr>
            <a:r>
              <a:rPr lang="en-US" sz="2200" dirty="0" smtClean="0"/>
              <a:t/>
            </a:r>
            <a:br>
              <a:rPr lang="en-US" sz="2200" dirty="0" smtClean="0"/>
            </a:br>
            <a:r>
              <a:rPr lang="en-US" sz="2800" dirty="0" smtClean="0"/>
              <a:t>A 1980s screen.</a:t>
            </a:r>
          </a:p>
        </p:txBody>
      </p:sp>
      <p:sp>
        <p:nvSpPr>
          <p:cNvPr id="34820" name="Line 4"/>
          <p:cNvSpPr>
            <a:spLocks noChangeShapeType="1"/>
          </p:cNvSpPr>
          <p:nvPr/>
        </p:nvSpPr>
        <p:spPr bwMode="auto">
          <a:xfrm>
            <a:off x="152400" y="4572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1" name="Line 5"/>
          <p:cNvSpPr>
            <a:spLocks noChangeShapeType="1"/>
          </p:cNvSpPr>
          <p:nvPr/>
        </p:nvSpPr>
        <p:spPr bwMode="auto">
          <a:xfrm>
            <a:off x="152400" y="60198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2" name="Line 6"/>
          <p:cNvSpPr>
            <a:spLocks noChangeShapeType="1"/>
          </p:cNvSpPr>
          <p:nvPr/>
        </p:nvSpPr>
        <p:spPr bwMode="auto">
          <a:xfrm>
            <a:off x="152400" y="457200"/>
            <a:ext cx="8534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34823" name="Line 7"/>
          <p:cNvSpPr>
            <a:spLocks noChangeShapeType="1"/>
          </p:cNvSpPr>
          <p:nvPr/>
        </p:nvSpPr>
        <p:spPr bwMode="auto">
          <a:xfrm>
            <a:off x="8686800" y="457200"/>
            <a:ext cx="0" cy="5562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79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867" name="Picture 4"/>
          <p:cNvPicPr>
            <a:picLocks noGrp="1" noChangeAspect="1" noChangeArrowheads="1"/>
          </p:cNvPicPr>
          <p:nvPr>
            <p:ph type="body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152400" y="228601"/>
            <a:ext cx="8763000" cy="5791200"/>
          </a:xfrm>
          <a:noFill/>
        </p:spPr>
      </p:pic>
      <p:sp>
        <p:nvSpPr>
          <p:cNvPr id="2" name="Rectangle 1"/>
          <p:cNvSpPr/>
          <p:nvPr/>
        </p:nvSpPr>
        <p:spPr>
          <a:xfrm>
            <a:off x="3581400" y="6019800"/>
            <a:ext cx="21336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dirty="0" smtClean="0"/>
              <a:t>1990s and beyond </a:t>
            </a:r>
            <a:r>
              <a:rPr lang="en-US" dirty="0"/>
              <a:t>screen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999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C:\Users\mca\Desktop\mul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304800"/>
            <a:ext cx="8534400" cy="6468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9095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1541</TotalTime>
  <Words>1507</Words>
  <Application>Microsoft Office PowerPoint</Application>
  <PresentationFormat>On-screen Show (4:3)</PresentationFormat>
  <Paragraphs>337</Paragraphs>
  <Slides>56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62" baseType="lpstr">
      <vt:lpstr>Arial</vt:lpstr>
      <vt:lpstr>Calibri</vt:lpstr>
      <vt:lpstr>Lucida Sans Unicode</vt:lpstr>
      <vt:lpstr>Times New Roman</vt:lpstr>
      <vt:lpstr>Wingdings</vt:lpstr>
      <vt:lpstr>Office Theme</vt:lpstr>
      <vt:lpstr>Introduction to Human Machine Interaction</vt:lpstr>
      <vt:lpstr>Definitions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Usability</vt:lpstr>
      <vt:lpstr>Common Usability Problems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Some Practical Measures of Usability</vt:lpstr>
      <vt:lpstr>PowerPoint Presentation</vt:lpstr>
      <vt:lpstr>Graphical User Interface</vt:lpstr>
      <vt:lpstr>PowerPoint Presentation</vt:lpstr>
      <vt:lpstr>GUI vs WEB</vt:lpstr>
      <vt:lpstr>GUI vs WEB</vt:lpstr>
      <vt:lpstr>PowerPoint Presentation</vt:lpstr>
      <vt:lpstr>PowerPoint Presentation</vt:lpstr>
      <vt:lpstr>PowerPoint Presentation</vt:lpstr>
      <vt:lpstr> USER INTERFACE DESIGN GOALS</vt:lpstr>
      <vt:lpstr>PRINCIPLES OF  USER INTERFACE DESIGN</vt:lpstr>
      <vt:lpstr>PRINCIPLES OF  USER INTERFACE DESIGN</vt:lpstr>
      <vt:lpstr> GENERAL DESIGN PRINCIPLES </vt:lpstr>
      <vt:lpstr> GENERAL DESIGN PRINCIPLES </vt:lpstr>
      <vt:lpstr> GENERAL DESIGN PRINCIPLES </vt:lpstr>
      <vt:lpstr>PowerPoint Presentation</vt:lpstr>
      <vt:lpstr>PowerPoint Presentation</vt:lpstr>
      <vt:lpstr> GENERAL DESIGN PRINCIPLES </vt:lpstr>
      <vt:lpstr> GENERAL DESIGN PRINCIPLES </vt:lpstr>
      <vt:lpstr> GENERAL DESIGN PRINCIPLES </vt:lpstr>
      <vt:lpstr>PowerPoint Presentation</vt:lpstr>
      <vt:lpstr>PowerPoint Presentation</vt:lpstr>
      <vt:lpstr>GENERAL DESIGN PRINCIPLES </vt:lpstr>
      <vt:lpstr> GENERAL DESIGN PRINCIPLES </vt:lpstr>
      <vt:lpstr> GENERAL DESIGN PRINCIPLES </vt:lpstr>
      <vt:lpstr> GENERAL DESIGN PRINCIPLES </vt:lpstr>
      <vt:lpstr> GENERAL DESIGN PRINCIPLES </vt:lpstr>
      <vt:lpstr>PowerPoint Presentation</vt:lpstr>
      <vt:lpstr> GENERAL DESIGN PRINCIPLES </vt:lpstr>
      <vt:lpstr> GENERAL DESIGN PRINCIPLES </vt:lpstr>
      <vt:lpstr> GENERAL DESIGN PRINCIPLES </vt:lpstr>
      <vt:lpstr>PowerPoint Presentation</vt:lpstr>
      <vt:lpstr>PowerPoint Presentation</vt:lpstr>
      <vt:lpstr> GENERAL DESIGN PRINCIPLES </vt:lpstr>
      <vt:lpstr> GENERAL DESIGN PRINCIPLES </vt:lpstr>
      <vt:lpstr> GENERAL DESIGN PRINCIPLES </vt:lpstr>
      <vt:lpstr> GENERAL DESIGN PRINCIPLES </vt:lpstr>
      <vt:lpstr>Summary of Unit 1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sakina</dc:creator>
  <cp:lastModifiedBy>Sakina</cp:lastModifiedBy>
  <cp:revision>47</cp:revision>
  <dcterms:created xsi:type="dcterms:W3CDTF">2006-08-16T00:00:00Z</dcterms:created>
  <dcterms:modified xsi:type="dcterms:W3CDTF">2021-01-05T10:41:20Z</dcterms:modified>
</cp:coreProperties>
</file>